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2" r:id="rId8"/>
    <p:sldId id="258" r:id="rId9"/>
    <p:sldId id="260" r:id="rId10"/>
    <p:sldId id="263" r:id="rId11"/>
    <p:sldId id="261"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637ECD-7E53-4AA8-93FE-A208AC188BCF}" v="7" dt="2023-02-03T14:40:27.3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67" d="100"/>
          <a:sy n="67" d="100"/>
        </p:scale>
        <p:origin x="564" y="-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tseth, Kristin" userId="7bc32115-4ebb-421b-bba8-f15f28bf1ced" providerId="ADAL" clId="{B0637ECD-7E53-4AA8-93FE-A208AC188BCF}"/>
    <pc:docChg chg="undo custSel addSld modSld sldOrd">
      <pc:chgData name="Bratseth, Kristin" userId="7bc32115-4ebb-421b-bba8-f15f28bf1ced" providerId="ADAL" clId="{B0637ECD-7E53-4AA8-93FE-A208AC188BCF}" dt="2023-02-07T18:08:41.820" v="1167" actId="20577"/>
      <pc:docMkLst>
        <pc:docMk/>
      </pc:docMkLst>
      <pc:sldChg chg="modSp mod">
        <pc:chgData name="Bratseth, Kristin" userId="7bc32115-4ebb-421b-bba8-f15f28bf1ced" providerId="ADAL" clId="{B0637ECD-7E53-4AA8-93FE-A208AC188BCF}" dt="2023-02-07T18:01:53.231" v="1072" actId="20577"/>
        <pc:sldMkLst>
          <pc:docMk/>
          <pc:sldMk cId="3113793788" sldId="256"/>
        </pc:sldMkLst>
        <pc:spChg chg="mod">
          <ac:chgData name="Bratseth, Kristin" userId="7bc32115-4ebb-421b-bba8-f15f28bf1ced" providerId="ADAL" clId="{B0637ECD-7E53-4AA8-93FE-A208AC188BCF}" dt="2023-02-03T14:17:53.807" v="112" actId="20577"/>
          <ac:spMkLst>
            <pc:docMk/>
            <pc:sldMk cId="3113793788" sldId="256"/>
            <ac:spMk id="2" creationId="{E195B952-DE30-463B-93F0-7EA1EA226A3E}"/>
          </ac:spMkLst>
        </pc:spChg>
        <pc:spChg chg="mod">
          <ac:chgData name="Bratseth, Kristin" userId="7bc32115-4ebb-421b-bba8-f15f28bf1ced" providerId="ADAL" clId="{B0637ECD-7E53-4AA8-93FE-A208AC188BCF}" dt="2023-02-07T18:01:53.231" v="1072" actId="20577"/>
          <ac:spMkLst>
            <pc:docMk/>
            <pc:sldMk cId="3113793788" sldId="256"/>
            <ac:spMk id="3" creationId="{58BCD594-BF62-4202-84AC-4660F5BFA951}"/>
          </ac:spMkLst>
        </pc:spChg>
      </pc:sldChg>
      <pc:sldChg chg="addSp modSp mod">
        <pc:chgData name="Bratseth, Kristin" userId="7bc32115-4ebb-421b-bba8-f15f28bf1ced" providerId="ADAL" clId="{B0637ECD-7E53-4AA8-93FE-A208AC188BCF}" dt="2023-02-06T13:30:46.784" v="894" actId="14100"/>
        <pc:sldMkLst>
          <pc:docMk/>
          <pc:sldMk cId="4091701006" sldId="257"/>
        </pc:sldMkLst>
        <pc:spChg chg="add mod">
          <ac:chgData name="Bratseth, Kristin" userId="7bc32115-4ebb-421b-bba8-f15f28bf1ced" providerId="ADAL" clId="{B0637ECD-7E53-4AA8-93FE-A208AC188BCF}" dt="2023-02-06T13:30:46.784" v="894" actId="14100"/>
          <ac:spMkLst>
            <pc:docMk/>
            <pc:sldMk cId="4091701006" sldId="257"/>
            <ac:spMk id="3" creationId="{CF279F6A-D8EF-A986-3AE4-BAF944C2F52C}"/>
          </ac:spMkLst>
        </pc:spChg>
      </pc:sldChg>
      <pc:sldChg chg="modSp add mod ord">
        <pc:chgData name="Bratseth, Kristin" userId="7bc32115-4ebb-421b-bba8-f15f28bf1ced" providerId="ADAL" clId="{B0637ECD-7E53-4AA8-93FE-A208AC188BCF}" dt="2023-02-07T18:04:26.976" v="1075" actId="20577"/>
        <pc:sldMkLst>
          <pc:docMk/>
          <pc:sldMk cId="3908547000" sldId="258"/>
        </pc:sldMkLst>
        <pc:spChg chg="mod">
          <ac:chgData name="Bratseth, Kristin" userId="7bc32115-4ebb-421b-bba8-f15f28bf1ced" providerId="ADAL" clId="{B0637ECD-7E53-4AA8-93FE-A208AC188BCF}" dt="2023-02-07T18:04:26.976" v="1075" actId="20577"/>
          <ac:spMkLst>
            <pc:docMk/>
            <pc:sldMk cId="3908547000" sldId="258"/>
            <ac:spMk id="3" creationId="{CF279F6A-D8EF-A986-3AE4-BAF944C2F52C}"/>
          </ac:spMkLst>
        </pc:spChg>
      </pc:sldChg>
      <pc:sldChg chg="modSp add mod">
        <pc:chgData name="Bratseth, Kristin" userId="7bc32115-4ebb-421b-bba8-f15f28bf1ced" providerId="ADAL" clId="{B0637ECD-7E53-4AA8-93FE-A208AC188BCF}" dt="2023-02-06T13:40:20.601" v="896" actId="20577"/>
        <pc:sldMkLst>
          <pc:docMk/>
          <pc:sldMk cId="638895832" sldId="259"/>
        </pc:sldMkLst>
        <pc:spChg chg="mod">
          <ac:chgData name="Bratseth, Kristin" userId="7bc32115-4ebb-421b-bba8-f15f28bf1ced" providerId="ADAL" clId="{B0637ECD-7E53-4AA8-93FE-A208AC188BCF}" dt="2023-02-06T13:40:20.601" v="896" actId="20577"/>
          <ac:spMkLst>
            <pc:docMk/>
            <pc:sldMk cId="638895832" sldId="259"/>
            <ac:spMk id="3" creationId="{CF279F6A-D8EF-A986-3AE4-BAF944C2F52C}"/>
          </ac:spMkLst>
        </pc:spChg>
      </pc:sldChg>
      <pc:sldChg chg="addSp delSp modSp add mod">
        <pc:chgData name="Bratseth, Kristin" userId="7bc32115-4ebb-421b-bba8-f15f28bf1ced" providerId="ADAL" clId="{B0637ECD-7E53-4AA8-93FE-A208AC188BCF}" dt="2023-02-07T18:05:42.685" v="1099" actId="20577"/>
        <pc:sldMkLst>
          <pc:docMk/>
          <pc:sldMk cId="2710762847" sldId="260"/>
        </pc:sldMkLst>
        <pc:spChg chg="mod">
          <ac:chgData name="Bratseth, Kristin" userId="7bc32115-4ebb-421b-bba8-f15f28bf1ced" providerId="ADAL" clId="{B0637ECD-7E53-4AA8-93FE-A208AC188BCF}" dt="2023-02-07T18:05:42.685" v="1099" actId="20577"/>
          <ac:spMkLst>
            <pc:docMk/>
            <pc:sldMk cId="2710762847" sldId="260"/>
            <ac:spMk id="3" creationId="{CF279F6A-D8EF-A986-3AE4-BAF944C2F52C}"/>
          </ac:spMkLst>
        </pc:spChg>
        <pc:spChg chg="add del">
          <ac:chgData name="Bratseth, Kristin" userId="7bc32115-4ebb-421b-bba8-f15f28bf1ced" providerId="ADAL" clId="{B0637ECD-7E53-4AA8-93FE-A208AC188BCF}" dt="2023-02-03T14:30:40.600" v="726" actId="22"/>
          <ac:spMkLst>
            <pc:docMk/>
            <pc:sldMk cId="2710762847" sldId="260"/>
            <ac:spMk id="5" creationId="{C7D3F79B-3048-9877-0268-3992BC07D350}"/>
          </ac:spMkLst>
        </pc:spChg>
      </pc:sldChg>
      <pc:sldChg chg="modSp add mod">
        <pc:chgData name="Bratseth, Kristin" userId="7bc32115-4ebb-421b-bba8-f15f28bf1ced" providerId="ADAL" clId="{B0637ECD-7E53-4AA8-93FE-A208AC188BCF}" dt="2023-02-07T18:08:41.820" v="1167" actId="20577"/>
        <pc:sldMkLst>
          <pc:docMk/>
          <pc:sldMk cId="1305995791" sldId="261"/>
        </pc:sldMkLst>
        <pc:spChg chg="mod">
          <ac:chgData name="Bratseth, Kristin" userId="7bc32115-4ebb-421b-bba8-f15f28bf1ced" providerId="ADAL" clId="{B0637ECD-7E53-4AA8-93FE-A208AC188BCF}" dt="2023-02-07T18:08:41.820" v="1167" actId="20577"/>
          <ac:spMkLst>
            <pc:docMk/>
            <pc:sldMk cId="1305995791" sldId="261"/>
            <ac:spMk id="3" creationId="{CF279F6A-D8EF-A986-3AE4-BAF944C2F52C}"/>
          </ac:spMkLst>
        </pc:spChg>
      </pc:sldChg>
      <pc:sldChg chg="modSp add mod">
        <pc:chgData name="Bratseth, Kristin" userId="7bc32115-4ebb-421b-bba8-f15f28bf1ced" providerId="ADAL" clId="{B0637ECD-7E53-4AA8-93FE-A208AC188BCF}" dt="2023-02-03T14:37:00.475" v="781" actId="113"/>
        <pc:sldMkLst>
          <pc:docMk/>
          <pc:sldMk cId="1573130853" sldId="262"/>
        </pc:sldMkLst>
        <pc:spChg chg="mod">
          <ac:chgData name="Bratseth, Kristin" userId="7bc32115-4ebb-421b-bba8-f15f28bf1ced" providerId="ADAL" clId="{B0637ECD-7E53-4AA8-93FE-A208AC188BCF}" dt="2023-02-03T14:37:00.475" v="781" actId="113"/>
          <ac:spMkLst>
            <pc:docMk/>
            <pc:sldMk cId="1573130853" sldId="262"/>
            <ac:spMk id="3" creationId="{CF279F6A-D8EF-A986-3AE4-BAF944C2F52C}"/>
          </ac:spMkLst>
        </pc:spChg>
      </pc:sldChg>
      <pc:sldChg chg="modSp add mod">
        <pc:chgData name="Bratseth, Kristin" userId="7bc32115-4ebb-421b-bba8-f15f28bf1ced" providerId="ADAL" clId="{B0637ECD-7E53-4AA8-93FE-A208AC188BCF}" dt="2023-02-07T18:07:59.040" v="1159" actId="20577"/>
        <pc:sldMkLst>
          <pc:docMk/>
          <pc:sldMk cId="3495123186" sldId="263"/>
        </pc:sldMkLst>
        <pc:spChg chg="mod">
          <ac:chgData name="Bratseth, Kristin" userId="7bc32115-4ebb-421b-bba8-f15f28bf1ced" providerId="ADAL" clId="{B0637ECD-7E53-4AA8-93FE-A208AC188BCF}" dt="2023-02-07T18:07:59.040" v="1159" actId="20577"/>
          <ac:spMkLst>
            <pc:docMk/>
            <pc:sldMk cId="3495123186" sldId="263"/>
            <ac:spMk id="3" creationId="{CF279F6A-D8EF-A986-3AE4-BAF944C2F52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21A297-BC8F-4EF4-8ABF-587581A6A40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1594EB36-4D0C-4501-987F-B36B9CF6B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6DA67D2-D2B7-4DFB-841C-8009CEF9BDC6}"/>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5" name="Plassholder for bunntekst 4">
            <a:extLst>
              <a:ext uri="{FF2B5EF4-FFF2-40B4-BE49-F238E27FC236}">
                <a16:creationId xmlns:a16="http://schemas.microsoft.com/office/drawing/2014/main" id="{9DEA21A8-00B1-4485-BCFB-5DAFEA001FD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2D2EBBC-90BC-4716-9462-3430670638B1}"/>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407961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3C7FFC-A24B-420E-BFD9-6DE2F245C3D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6CD85ECC-4BA2-4134-B0BE-2E22312DD524}"/>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79C5DB6-9FD5-47D7-AAE2-8A5FC7584869}"/>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5" name="Plassholder for bunntekst 4">
            <a:extLst>
              <a:ext uri="{FF2B5EF4-FFF2-40B4-BE49-F238E27FC236}">
                <a16:creationId xmlns:a16="http://schemas.microsoft.com/office/drawing/2014/main" id="{B04DECD1-F1DD-4C4B-8229-D1310F172BA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14831A1-D762-4DC4-B9B2-2517275ECFE7}"/>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100792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FD4F2A6-EADA-471D-8ED2-800BB7E065F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F264C09A-A051-47CA-A748-46AF3809861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4802011-CF6E-486E-B73B-96A876861ADB}"/>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5" name="Plassholder for bunntekst 4">
            <a:extLst>
              <a:ext uri="{FF2B5EF4-FFF2-40B4-BE49-F238E27FC236}">
                <a16:creationId xmlns:a16="http://schemas.microsoft.com/office/drawing/2014/main" id="{5B297BB5-5915-46B9-98C2-394AD40D76D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8B4D274-37B4-4BA3-85A5-6E56746D24A8}"/>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314518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74FF90-C527-4022-9E47-14CE4BE5126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8F9884D-C163-41B7-9EFB-D4AE07032E5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CA7E9AA-D56D-459D-A16E-C31E38B4ABE3}"/>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5" name="Plassholder for bunntekst 4">
            <a:extLst>
              <a:ext uri="{FF2B5EF4-FFF2-40B4-BE49-F238E27FC236}">
                <a16:creationId xmlns:a16="http://schemas.microsoft.com/office/drawing/2014/main" id="{CEAAEE2C-EE4B-4739-A873-490383A59EA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41EB4DC-76F4-4581-9E95-73272B816623}"/>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343224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B2B519-DA79-4A00-AA34-50942499753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45F86FD-06C5-4F75-86F9-D745FA590C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2D0B557A-F47A-44F0-B1BB-64F7909761D0}"/>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5" name="Plassholder for bunntekst 4">
            <a:extLst>
              <a:ext uri="{FF2B5EF4-FFF2-40B4-BE49-F238E27FC236}">
                <a16:creationId xmlns:a16="http://schemas.microsoft.com/office/drawing/2014/main" id="{6ACDE524-4C22-4074-89C9-4DED008822A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58720FD-08F4-4AAF-9DAD-484805EE7B3E}"/>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17171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1E8156-DC62-4637-BB64-8C2C810E4BA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2A6927C-E592-4C9C-8294-AF7D4E701D37}"/>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F0F4B2E-51AB-40C8-9CC6-89F10DAF8CA9}"/>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B24252A-8790-475A-AAF7-949157BE45EE}"/>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6" name="Plassholder for bunntekst 5">
            <a:extLst>
              <a:ext uri="{FF2B5EF4-FFF2-40B4-BE49-F238E27FC236}">
                <a16:creationId xmlns:a16="http://schemas.microsoft.com/office/drawing/2014/main" id="{6C20F16B-64C4-49BD-8941-B6D2A09EA66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4B4E91D-A347-4498-A828-8F4EDFD6C214}"/>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28456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011AD1-2323-4B02-BDD3-731313EDAC9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885F114-A245-4F2A-BD21-790738BBB1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71157C34-3518-4795-A135-395AB995160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DBF6419-5F3A-43AB-AE12-774B702558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292F6F0C-18F0-4ECF-85A6-80A0A098786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C70083F-FE93-46EE-9B21-D83CC3A496B8}"/>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8" name="Plassholder for bunntekst 7">
            <a:extLst>
              <a:ext uri="{FF2B5EF4-FFF2-40B4-BE49-F238E27FC236}">
                <a16:creationId xmlns:a16="http://schemas.microsoft.com/office/drawing/2014/main" id="{4DABFDBB-D3C4-45F8-A77C-5565EBA72A8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C4749A1-1A2F-4206-A8ED-999A81F4382E}"/>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422631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22947B-6617-4A12-9C88-2A108B7DB15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24FFB1DF-7E55-4984-9629-169209EA422B}"/>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4" name="Plassholder for bunntekst 3">
            <a:extLst>
              <a:ext uri="{FF2B5EF4-FFF2-40B4-BE49-F238E27FC236}">
                <a16:creationId xmlns:a16="http://schemas.microsoft.com/office/drawing/2014/main" id="{6036921E-B1D0-4519-AA46-2FCD40A9504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02FAA6D-27B7-43D4-B68F-DFE9F7505B67}"/>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226897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72930ED-D91B-4C80-A4C7-65FE1727BABF}"/>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3" name="Plassholder for bunntekst 2">
            <a:extLst>
              <a:ext uri="{FF2B5EF4-FFF2-40B4-BE49-F238E27FC236}">
                <a16:creationId xmlns:a16="http://schemas.microsoft.com/office/drawing/2014/main" id="{2D618108-DD35-450F-9C1D-E8B94AF657F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D88598F-C6D9-4412-9BEB-4EC770ED454E}"/>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67989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A7DB1F-F897-42F9-9360-8969440B401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3C57EF39-DED5-45DC-8920-26C805C9A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12F1042-8DA0-4A58-AD47-C5CE3593F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CB0AFE5-4350-475D-9A7A-E22C87F010A5}"/>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6" name="Plassholder for bunntekst 5">
            <a:extLst>
              <a:ext uri="{FF2B5EF4-FFF2-40B4-BE49-F238E27FC236}">
                <a16:creationId xmlns:a16="http://schemas.microsoft.com/office/drawing/2014/main" id="{CF3EFA8A-E160-41D7-9540-F60944C6DE5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B3D576B-BA25-42A3-9E75-515F7D5D430D}"/>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270528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BA4515-9C29-4024-BB78-E552B78DD7A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D8B06DE-5080-4E6B-AD84-DF2D45E202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E440E1F-52F5-4F14-8CCB-0F5A6736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044BDC6-5AA0-432C-AE5C-D2A9A2D4961E}"/>
              </a:ext>
            </a:extLst>
          </p:cNvPr>
          <p:cNvSpPr>
            <a:spLocks noGrp="1"/>
          </p:cNvSpPr>
          <p:nvPr>
            <p:ph type="dt" sz="half" idx="10"/>
          </p:nvPr>
        </p:nvSpPr>
        <p:spPr/>
        <p:txBody>
          <a:bodyPr/>
          <a:lstStyle/>
          <a:p>
            <a:fld id="{776D00F3-2B56-4875-9E37-3C8114B7BD6B}" type="datetimeFigureOut">
              <a:rPr lang="nb-NO" smtClean="0"/>
              <a:t>07.02.2023</a:t>
            </a:fld>
            <a:endParaRPr lang="nb-NO"/>
          </a:p>
        </p:txBody>
      </p:sp>
      <p:sp>
        <p:nvSpPr>
          <p:cNvPr id="6" name="Plassholder for bunntekst 5">
            <a:extLst>
              <a:ext uri="{FF2B5EF4-FFF2-40B4-BE49-F238E27FC236}">
                <a16:creationId xmlns:a16="http://schemas.microsoft.com/office/drawing/2014/main" id="{E1F79BE8-2544-4501-B34B-A59E1AD75E8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EC2D354-F926-4AC1-9738-34AEA16ECEE9}"/>
              </a:ext>
            </a:extLst>
          </p:cNvPr>
          <p:cNvSpPr>
            <a:spLocks noGrp="1"/>
          </p:cNvSpPr>
          <p:nvPr>
            <p:ph type="sldNum" sz="quarter" idx="12"/>
          </p:nvPr>
        </p:nvSpPr>
        <p:spPr/>
        <p:txBody>
          <a:bodyPr/>
          <a:lstStyle/>
          <a:p>
            <a:fld id="{1655794F-3417-41EC-B43D-DB8DB131A75C}" type="slidenum">
              <a:rPr lang="nb-NO" smtClean="0"/>
              <a:t>‹#›</a:t>
            </a:fld>
            <a:endParaRPr lang="nb-NO"/>
          </a:p>
        </p:txBody>
      </p:sp>
    </p:spTree>
    <p:extLst>
      <p:ext uri="{BB962C8B-B14F-4D97-AF65-F5344CB8AC3E}">
        <p14:creationId xmlns:p14="http://schemas.microsoft.com/office/powerpoint/2010/main" val="374532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DC32F353-258A-4AFE-A0B7-19794A4F4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B084B8E-4FC8-48A2-B4F0-30D438A4DE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159499C-5C29-422B-A006-F1476F7A90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D00F3-2B56-4875-9E37-3C8114B7BD6B}" type="datetimeFigureOut">
              <a:rPr lang="nb-NO" smtClean="0"/>
              <a:t>07.02.2023</a:t>
            </a:fld>
            <a:endParaRPr lang="nb-NO"/>
          </a:p>
        </p:txBody>
      </p:sp>
      <p:sp>
        <p:nvSpPr>
          <p:cNvPr id="5" name="Plassholder for bunntekst 4">
            <a:extLst>
              <a:ext uri="{FF2B5EF4-FFF2-40B4-BE49-F238E27FC236}">
                <a16:creationId xmlns:a16="http://schemas.microsoft.com/office/drawing/2014/main" id="{A40CA502-EC1A-4F35-AE2B-CC4962A931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14A7F381-FDA6-458E-B16A-8909A6B3F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5794F-3417-41EC-B43D-DB8DB131A75C}" type="slidenum">
              <a:rPr lang="nb-NO" smtClean="0"/>
              <a:t>‹#›</a:t>
            </a:fld>
            <a:endParaRPr lang="nb-NO"/>
          </a:p>
        </p:txBody>
      </p:sp>
    </p:spTree>
    <p:extLst>
      <p:ext uri="{BB962C8B-B14F-4D97-AF65-F5344CB8AC3E}">
        <p14:creationId xmlns:p14="http://schemas.microsoft.com/office/powerpoint/2010/main" val="326883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95B952-DE30-463B-93F0-7EA1EA226A3E}"/>
              </a:ext>
            </a:extLst>
          </p:cNvPr>
          <p:cNvSpPr>
            <a:spLocks noGrp="1"/>
          </p:cNvSpPr>
          <p:nvPr>
            <p:ph type="ctrTitle"/>
          </p:nvPr>
        </p:nvSpPr>
        <p:spPr/>
        <p:txBody>
          <a:bodyPr>
            <a:normAutofit fontScale="90000"/>
          </a:bodyPr>
          <a:lstStyle/>
          <a:p>
            <a:r>
              <a:rPr lang="nb-NO" dirty="0"/>
              <a:t>Kommunens tilbud til demente personer og deres pårørende</a:t>
            </a:r>
          </a:p>
        </p:txBody>
      </p:sp>
      <p:sp>
        <p:nvSpPr>
          <p:cNvPr id="3" name="Undertittel 2">
            <a:extLst>
              <a:ext uri="{FF2B5EF4-FFF2-40B4-BE49-F238E27FC236}">
                <a16:creationId xmlns:a16="http://schemas.microsoft.com/office/drawing/2014/main" id="{58BCD594-BF62-4202-84AC-4660F5BFA951}"/>
              </a:ext>
            </a:extLst>
          </p:cNvPr>
          <p:cNvSpPr>
            <a:spLocks noGrp="1"/>
          </p:cNvSpPr>
          <p:nvPr>
            <p:ph type="subTitle" idx="1"/>
          </p:nvPr>
        </p:nvSpPr>
        <p:spPr/>
        <p:txBody>
          <a:bodyPr/>
          <a:lstStyle/>
          <a:p>
            <a:r>
              <a:rPr lang="nb-NO" dirty="0"/>
              <a:t>Eldrerådet 07.02.23</a:t>
            </a:r>
          </a:p>
        </p:txBody>
      </p:sp>
      <p:pic>
        <p:nvPicPr>
          <p:cNvPr id="4" name="Bilde 3">
            <a:extLst>
              <a:ext uri="{FF2B5EF4-FFF2-40B4-BE49-F238E27FC236}">
                <a16:creationId xmlns:a16="http://schemas.microsoft.com/office/drawing/2014/main" id="{72A5A519-0C7A-425F-9360-23E25B3C1968}"/>
              </a:ext>
            </a:extLst>
          </p:cNvPr>
          <p:cNvPicPr/>
          <p:nvPr/>
        </p:nvPicPr>
        <p:blipFill>
          <a:blip r:embed="rId2">
            <a:extLst>
              <a:ext uri="{28A0092B-C50C-407E-A947-70E740481C1C}">
                <a14:useLocalDpi xmlns:a14="http://schemas.microsoft.com/office/drawing/2010/main" val="0"/>
              </a:ext>
            </a:extLst>
          </a:blip>
          <a:stretch>
            <a:fillRect/>
          </a:stretch>
        </p:blipFill>
        <p:spPr>
          <a:xfrm>
            <a:off x="9715500" y="432826"/>
            <a:ext cx="1905000" cy="828675"/>
          </a:xfrm>
          <a:prstGeom prst="rect">
            <a:avLst/>
          </a:prstGeom>
        </p:spPr>
      </p:pic>
    </p:spTree>
    <p:extLst>
      <p:ext uri="{BB962C8B-B14F-4D97-AF65-F5344CB8AC3E}">
        <p14:creationId xmlns:p14="http://schemas.microsoft.com/office/powerpoint/2010/main" val="311379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1085850" y="790575"/>
            <a:ext cx="8862732" cy="4893647"/>
          </a:xfrm>
          <a:prstGeom prst="rect">
            <a:avLst/>
          </a:prstGeom>
          <a:noFill/>
        </p:spPr>
        <p:txBody>
          <a:bodyPr wrap="square" rtlCol="0">
            <a:spAutoFit/>
          </a:bodyPr>
          <a:lstStyle/>
          <a:p>
            <a:r>
              <a:rPr lang="nb-NO" sz="2400" dirty="0"/>
              <a:t>Kommunen har tilbud om heldøgns institusjonsplasser, døgnavlastning og dagavlastning, boliger med heldøgns omsorg, hjemmetjenester og aktivitetstilbud for personer med demens</a:t>
            </a:r>
          </a:p>
          <a:p>
            <a:endParaRPr lang="nb-NO" sz="2400" dirty="0"/>
          </a:p>
          <a:p>
            <a:r>
              <a:rPr lang="nb-NO" sz="2400" dirty="0"/>
              <a:t>Hukommelsesteamet utreder personer i forhold til demensdiagnose. Yngre personer utredes ved sykehus</a:t>
            </a:r>
          </a:p>
          <a:p>
            <a:endParaRPr lang="nb-NO" sz="2400" dirty="0"/>
          </a:p>
          <a:p>
            <a:r>
              <a:rPr lang="nb-NO" sz="2400" dirty="0"/>
              <a:t>Hukommelsesteamet følger opp både yngre og eldre personer med demens og deres pårørende gjennom sykdomsforløpet. </a:t>
            </a:r>
          </a:p>
          <a:p>
            <a:endParaRPr lang="nb-NO" sz="2400" dirty="0"/>
          </a:p>
          <a:p>
            <a:r>
              <a:rPr lang="nb-NO" sz="2400" dirty="0"/>
              <a:t>Hukommelsesteamet består av personell fra flere avdelinger i helse og velferd</a:t>
            </a:r>
          </a:p>
          <a:p>
            <a:endParaRPr lang="nb-NO" sz="2400" dirty="0"/>
          </a:p>
        </p:txBody>
      </p:sp>
    </p:spTree>
    <p:extLst>
      <p:ext uri="{BB962C8B-B14F-4D97-AF65-F5344CB8AC3E}">
        <p14:creationId xmlns:p14="http://schemas.microsoft.com/office/powerpoint/2010/main" val="409170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742950" y="596671"/>
            <a:ext cx="8639175" cy="6403676"/>
          </a:xfrm>
          <a:prstGeom prst="rect">
            <a:avLst/>
          </a:prstGeom>
          <a:noFill/>
        </p:spPr>
        <p:txBody>
          <a:bodyPr wrap="square" rtlCol="0">
            <a:spAutoFit/>
          </a:bodyPr>
          <a:lstStyle/>
          <a:p>
            <a:r>
              <a:rPr lang="nb-NO" sz="2400" dirty="0"/>
              <a:t>Fra </a:t>
            </a:r>
            <a:r>
              <a:rPr lang="nb-NO" sz="2400" dirty="0" err="1"/>
              <a:t>Hukommelsesteamets</a:t>
            </a:r>
            <a:r>
              <a:rPr lang="nb-NO" sz="2400" dirty="0"/>
              <a:t> årsrapport 2022:</a:t>
            </a:r>
          </a:p>
          <a:p>
            <a:endParaRPr lang="nb-NO" sz="2400" dirty="0"/>
          </a:p>
          <a:p>
            <a:r>
              <a:rPr lang="nb-NO" sz="2400" b="1" dirty="0"/>
              <a:t>Aktivitetstilbud:</a:t>
            </a: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Turgruppe mandag</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I høst fikk </a:t>
            </a:r>
            <a:r>
              <a:rPr lang="nb-NO" sz="2400" dirty="0" err="1">
                <a:effectLst/>
                <a:latin typeface="Calibri" panose="020F0502020204030204" pitchFamily="34" charset="0"/>
                <a:ea typeface="Calibri" panose="020F0502020204030204" pitchFamily="34" charset="0"/>
                <a:cs typeface="Times New Roman" panose="02020603050405020304" pitchFamily="18" charset="0"/>
              </a:rPr>
              <a:t>hukommelsesteamet</a:t>
            </a:r>
            <a:r>
              <a:rPr lang="nb-NO" sz="2400" dirty="0">
                <a:effectLst/>
                <a:latin typeface="Calibri" panose="020F0502020204030204" pitchFamily="34" charset="0"/>
                <a:ea typeface="Calibri" panose="020F0502020204030204" pitchFamily="34" charset="0"/>
                <a:cs typeface="Times New Roman" panose="02020603050405020304" pitchFamily="18" charset="0"/>
              </a:rPr>
              <a:t> henvisninger om oppfølging av flere yngre som nylig hadde fått påvist demensdiagnose. Det ble dermed bestemt å starte opp en turgruppe for disse og tre av de takket ja. De møtes annenhver mandag. En ansatt fra kommunen leder gruppa</a:t>
            </a:r>
          </a:p>
          <a:p>
            <a:pPr>
              <a:lnSpc>
                <a:spcPct val="107000"/>
              </a:lnSpc>
              <a:spcAft>
                <a:spcPts val="800"/>
              </a:spcAft>
            </a:pP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Turgruppe annenhver tirsdag</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Turgruppa på tirsdager har fungert godt dette året med  7 deltagere. To frivillige og to ansatte leder gruppa</a:t>
            </a:r>
          </a:p>
          <a:p>
            <a:endParaRPr lang="nb-NO" sz="2400" dirty="0"/>
          </a:p>
          <a:p>
            <a:endParaRPr lang="nb-NO" sz="2400" dirty="0"/>
          </a:p>
        </p:txBody>
      </p:sp>
    </p:spTree>
    <p:extLst>
      <p:ext uri="{BB962C8B-B14F-4D97-AF65-F5344CB8AC3E}">
        <p14:creationId xmlns:p14="http://schemas.microsoft.com/office/powerpoint/2010/main" val="638895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742950" y="596671"/>
            <a:ext cx="9205632" cy="5756191"/>
          </a:xfrm>
          <a:prstGeom prst="rect">
            <a:avLst/>
          </a:prstGeom>
          <a:noFill/>
        </p:spPr>
        <p:txBody>
          <a:bodyPr wrap="square" rtlCol="0">
            <a:spAutoFit/>
          </a:bodyPr>
          <a:lstStyle/>
          <a:p>
            <a:r>
              <a:rPr lang="nb-NO" sz="2400" b="1" dirty="0"/>
              <a:t>Aktivitetstilbud:</a:t>
            </a:r>
          </a:p>
          <a:p>
            <a:pPr>
              <a:lnSpc>
                <a:spcPct val="107000"/>
              </a:lnSpc>
              <a:spcAft>
                <a:spcPts val="800"/>
              </a:spcAft>
            </a:pPr>
            <a:endParaRPr lang="nb-NO"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Sang, trim og trivsel</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Dette er et lavterskeltilbud på Staup helsehus annenhver tirsdag. Tilbudet er i hovedsak ment å skulle være for hjemmeboende personer med demens sykdom. Pasienter med demenssykdom som  bor på Staup helsehus eller Breidablikktunet er også velkommen til å delta. Det har ofte vært 25-30 deltagere hver gang dette året. Flere deltagere kommer sammen med en pårørende eller aktivitetsvenn. En fra Hukommelsesteamet har vært ansvarlig for tilbudet sammen med  5 frivillige aktivitetsvenner. I tillegg har frivillige musikere deltatt nesten hver gang.</a:t>
            </a:r>
          </a:p>
          <a:p>
            <a:endParaRPr lang="nb-NO" sz="2400" dirty="0"/>
          </a:p>
          <a:p>
            <a:endParaRPr lang="nb-NO" sz="2400" dirty="0"/>
          </a:p>
        </p:txBody>
      </p:sp>
    </p:spTree>
    <p:extLst>
      <p:ext uri="{BB962C8B-B14F-4D97-AF65-F5344CB8AC3E}">
        <p14:creationId xmlns:p14="http://schemas.microsoft.com/office/powerpoint/2010/main" val="157313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638175" y="441511"/>
            <a:ext cx="10601325" cy="6850530"/>
          </a:xfrm>
          <a:prstGeom prst="rect">
            <a:avLst/>
          </a:prstGeom>
          <a:noFill/>
        </p:spPr>
        <p:txBody>
          <a:bodyPr wrap="square" rtlCol="0">
            <a:spAutoFit/>
          </a:bodyPr>
          <a:lstStyle/>
          <a:p>
            <a:r>
              <a:rPr lang="nb-NO" sz="2400" b="1" dirty="0"/>
              <a:t>Aktivitetstilbud:</a:t>
            </a: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Møtestedet</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Dette er et ettermiddagsdagtilbud hver onsdag fra </a:t>
            </a:r>
            <a:r>
              <a:rPr lang="nb-NO" sz="2400" dirty="0" err="1">
                <a:effectLst/>
                <a:latin typeface="Calibri" panose="020F0502020204030204" pitchFamily="34" charset="0"/>
                <a:ea typeface="Calibri" panose="020F0502020204030204" pitchFamily="34" charset="0"/>
                <a:cs typeface="Times New Roman" panose="02020603050405020304" pitchFamily="18" charset="0"/>
              </a:rPr>
              <a:t>kl</a:t>
            </a:r>
            <a:r>
              <a:rPr lang="nb-NO" sz="2400" dirty="0">
                <a:effectLst/>
                <a:latin typeface="Calibri" panose="020F0502020204030204" pitchFamily="34" charset="0"/>
                <a:ea typeface="Calibri" panose="020F0502020204030204" pitchFamily="34" charset="0"/>
                <a:cs typeface="Times New Roman" panose="02020603050405020304" pitchFamily="18" charset="0"/>
              </a:rPr>
              <a:t> 14.30-20.30</a:t>
            </a: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Møtestedet har i 2022 hatt 4 deltagere, men fra desember er de 6. Møtestedet er i utgangspunktet et dagtilbud for yngre personer med demens sykdom. Da tilbudet  dette året ikke har vært aktuelt for så mange yngre, har vi tatt inn flere som er litt eldre, noe som likevel har fungert bra. Alder på deltagerne er fra 61- 83 år. 1 frivillig aktivitetsvenn er med hver gang i tillegg til 2 ansatte.</a:t>
            </a: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Grønn omsorg</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Grønn omsorg holder til på Skogn helsetun annenhver onsdag. En ansatt er ansvarlig for opplegget med bistand sammen med 4 frivillige pensjonister. 8-10 deltagere. Her får deltagerne et trivelig sosialt samvær med varierte aktiviteter. De er alltid ute og går en tur, men har også styrke- og balansetrening innendørs. Dagen avsluttes med middag.</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sz="2400" dirty="0"/>
          </a:p>
          <a:p>
            <a:endParaRPr lang="nb-NO" sz="2400" dirty="0"/>
          </a:p>
        </p:txBody>
      </p:sp>
    </p:spTree>
    <p:extLst>
      <p:ext uri="{BB962C8B-B14F-4D97-AF65-F5344CB8AC3E}">
        <p14:creationId xmlns:p14="http://schemas.microsoft.com/office/powerpoint/2010/main" val="390854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733425" y="632011"/>
            <a:ext cx="10648950" cy="6162777"/>
          </a:xfrm>
          <a:prstGeom prst="rect">
            <a:avLst/>
          </a:prstGeom>
          <a:noFill/>
        </p:spPr>
        <p:txBody>
          <a:bodyPr wrap="square" rtlCol="0">
            <a:spAutoFit/>
          </a:bodyPr>
          <a:lstStyle/>
          <a:p>
            <a:r>
              <a:rPr lang="nb-NO" sz="2400" b="1" dirty="0"/>
              <a:t>Kurs og samtalegrupper:</a:t>
            </a:r>
          </a:p>
          <a:p>
            <a:pPr>
              <a:lnSpc>
                <a:spcPct val="107000"/>
              </a:lnSpc>
              <a:spcAft>
                <a:spcPts val="800"/>
              </a:spcAft>
            </a:pPr>
            <a:endParaRPr lang="nb-NO"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Pårørendeskole</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I høst ble det arrangert pårørendeskole demens med 41 deltagere. Flere ønsket å delta enn det vi kunne ta imot. Vi gjorde oss den erfaringen at årets gruppe ble for stor, spesielt med tanke på gruppesamtalene etter forelesningene. Vi ser derfor for oss at det framover er best å arrangere to pårørendeskoler i året.</a:t>
            </a: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Samtalegruppe for pårørende</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En frivillig fra Demensforeningen  ledet en samtalegruppe med 6 - 8 deltagere  for pårørende 1 gang pr mnd. Gruppa ble avsluttet i juni 22. </a:t>
            </a: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En frivillig (likeperson) har ledet samtalegruppe for ektefeller/samboere til yngre personer med demenssykdom. Gruppa har 6 deltagere</a:t>
            </a:r>
          </a:p>
          <a:p>
            <a:endParaRPr lang="nb-NO" sz="2400" dirty="0"/>
          </a:p>
          <a:p>
            <a:endParaRPr lang="nb-NO" sz="2400" dirty="0"/>
          </a:p>
        </p:txBody>
      </p:sp>
    </p:spTree>
    <p:extLst>
      <p:ext uri="{BB962C8B-B14F-4D97-AF65-F5344CB8AC3E}">
        <p14:creationId xmlns:p14="http://schemas.microsoft.com/office/powerpoint/2010/main" val="2710762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733425" y="632011"/>
            <a:ext cx="10372725" cy="6953122"/>
          </a:xfrm>
          <a:prstGeom prst="rect">
            <a:avLst/>
          </a:prstGeom>
          <a:noFill/>
        </p:spPr>
        <p:txBody>
          <a:bodyPr wrap="square" rtlCol="0">
            <a:spAutoFit/>
          </a:bodyPr>
          <a:lstStyle/>
          <a:p>
            <a:r>
              <a:rPr lang="nb-NO" sz="2400" b="1" dirty="0"/>
              <a:t>Kurs og samtalegrupper:</a:t>
            </a:r>
          </a:p>
          <a:p>
            <a:pPr>
              <a:lnSpc>
                <a:spcPct val="107000"/>
              </a:lnSpc>
              <a:spcAft>
                <a:spcPts val="800"/>
              </a:spcAft>
            </a:pPr>
            <a:endParaRPr lang="nb-NO" sz="2400" b="1" dirty="0">
              <a:effectLst/>
              <a:ea typeface="Calibri" panose="020F0502020204030204" pitchFamily="34" charset="0"/>
              <a:cs typeface="Times New Roman" panose="02020603050405020304" pitchFamily="18" charset="0"/>
            </a:endParaRPr>
          </a:p>
          <a:p>
            <a:pPr>
              <a:lnSpc>
                <a:spcPct val="107000"/>
              </a:lnSpc>
              <a:spcAft>
                <a:spcPts val="800"/>
              </a:spcAft>
            </a:pPr>
            <a:r>
              <a:rPr lang="nb-NO" sz="2400" b="1" dirty="0">
                <a:effectLst/>
                <a:ea typeface="Calibri" panose="020F0502020204030204" pitchFamily="34" charset="0"/>
                <a:cs typeface="Times New Roman" panose="02020603050405020304" pitchFamily="18" charset="0"/>
              </a:rPr>
              <a:t>Kurs for yngre personer med demens og deres pårørende</a:t>
            </a:r>
            <a:endParaRPr lang="nb-NO" sz="2400" dirty="0">
              <a:effectLst/>
              <a:ea typeface="Calibri" panose="020F0502020204030204" pitchFamily="34" charset="0"/>
              <a:cs typeface="Times New Roman" panose="02020603050405020304" pitchFamily="18" charset="0"/>
            </a:endParaRPr>
          </a:p>
          <a:p>
            <a:pPr>
              <a:lnSpc>
                <a:spcPct val="107000"/>
              </a:lnSpc>
              <a:spcAft>
                <a:spcPts val="800"/>
              </a:spcAft>
            </a:pPr>
            <a:r>
              <a:rPr lang="nb-NO" sz="2400" dirty="0">
                <a:effectLst/>
                <a:ea typeface="Calibri" panose="020F0502020204030204" pitchFamily="34" charset="0"/>
                <a:cs typeface="Times New Roman" panose="02020603050405020304" pitchFamily="18" charset="0"/>
              </a:rPr>
              <a:t>Høsten 2022 ble Levanger og Verdal  kommune invitert av seksjon </a:t>
            </a:r>
            <a:r>
              <a:rPr lang="nb-NO" sz="2400" dirty="0">
                <a:ea typeface="Calibri" panose="020F0502020204030204" pitchFamily="34" charset="0"/>
                <a:cs typeface="Times New Roman" panose="02020603050405020304" pitchFamily="18" charset="0"/>
              </a:rPr>
              <a:t>a</a:t>
            </a:r>
            <a:r>
              <a:rPr lang="nb-NO" sz="2400" dirty="0">
                <a:effectLst/>
                <a:ea typeface="Calibri" panose="020F0502020204030204" pitchFamily="34" charset="0"/>
                <a:cs typeface="Times New Roman" panose="02020603050405020304" pitchFamily="18" charset="0"/>
              </a:rPr>
              <a:t>lderspsykiatri til å bli med på et  prøveprosjekt med samtalegrupper for yngre personer som nylig hadde fått demensdiagnose, og deres pårørende. Kurset startet i november 2022 og avsluttes i februar 2023. Åtte pasienter og åtte pårørende er deltagere. To ansatte fra </a:t>
            </a:r>
            <a:r>
              <a:rPr lang="nb-NO" sz="2400" dirty="0" err="1">
                <a:effectLst/>
                <a:ea typeface="Calibri" panose="020F0502020204030204" pitchFamily="34" charset="0"/>
                <a:cs typeface="Times New Roman" panose="02020603050405020304" pitchFamily="18" charset="0"/>
              </a:rPr>
              <a:t>hukommelsesteamet</a:t>
            </a:r>
            <a:r>
              <a:rPr lang="nb-NO" sz="2400" dirty="0">
                <a:effectLst/>
                <a:ea typeface="Calibri" panose="020F0502020204030204" pitchFamily="34" charset="0"/>
                <a:cs typeface="Times New Roman" panose="02020603050405020304" pitchFamily="18" charset="0"/>
              </a:rPr>
              <a:t> og ergo-/fysioterapitjenesten har deltatt som gruppeledere. </a:t>
            </a: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Aktivitetsvenner </a:t>
            </a: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Omtrent femten aktivitetsvenner er i oppdrag</a:t>
            </a:r>
            <a:r>
              <a:rPr lang="nb-NO" sz="2400" dirty="0">
                <a:latin typeface="Calibri" panose="020F0502020204030204" pitchFamily="34" charset="0"/>
                <a:ea typeface="Calibri" panose="020F0502020204030204" pitchFamily="34" charset="0"/>
                <a:cs typeface="Times New Roman" panose="02020603050405020304" pitchFamily="18" charset="0"/>
              </a:rPr>
              <a:t>, m</a:t>
            </a:r>
            <a:r>
              <a:rPr lang="nb-NO" sz="2400" dirty="0">
                <a:effectLst/>
                <a:latin typeface="Calibri" panose="020F0502020204030204" pitchFamily="34" charset="0"/>
                <a:ea typeface="Calibri" panose="020F0502020204030204" pitchFamily="34" charset="0"/>
                <a:cs typeface="Times New Roman" panose="02020603050405020304" pitchFamily="18" charset="0"/>
              </a:rPr>
              <a:t>ange av dem bistår i aktivitetstilbudene. Det ble forsøkt med nytt kurs for aktivitetsvenner i Skogn/Åsen i 2022, men grunnet manglende påmelding ble kurset utsatt til 2023.</a:t>
            </a:r>
          </a:p>
          <a:p>
            <a:pPr>
              <a:lnSpc>
                <a:spcPct val="107000"/>
              </a:lnSpc>
              <a:spcAft>
                <a:spcPts val="800"/>
              </a:spcAft>
            </a:pPr>
            <a:endParaRPr lang="nb-NO" sz="2400" dirty="0">
              <a:effectLst/>
              <a:ea typeface="Calibri" panose="020F0502020204030204" pitchFamily="34" charset="0"/>
              <a:cs typeface="Times New Roman" panose="02020603050405020304" pitchFamily="18" charset="0"/>
            </a:endParaRPr>
          </a:p>
          <a:p>
            <a:endParaRPr lang="nb-NO" sz="2400" dirty="0"/>
          </a:p>
          <a:p>
            <a:endParaRPr lang="nb-NO" sz="2400" dirty="0"/>
          </a:p>
        </p:txBody>
      </p:sp>
    </p:spTree>
    <p:extLst>
      <p:ext uri="{BB962C8B-B14F-4D97-AF65-F5344CB8AC3E}">
        <p14:creationId xmlns:p14="http://schemas.microsoft.com/office/powerpoint/2010/main" val="349512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7A0F658A-12CE-4E01-B4A5-38B35C385394}"/>
              </a:ext>
            </a:extLst>
          </p:cNvPr>
          <p:cNvPicPr/>
          <p:nvPr/>
        </p:nvPicPr>
        <p:blipFill>
          <a:blip r:embed="rId2">
            <a:extLst>
              <a:ext uri="{28A0092B-C50C-407E-A947-70E740481C1C}">
                <a14:useLocalDpi xmlns:a14="http://schemas.microsoft.com/office/drawing/2010/main" val="0"/>
              </a:ext>
            </a:extLst>
          </a:blip>
          <a:stretch>
            <a:fillRect/>
          </a:stretch>
        </p:blipFill>
        <p:spPr>
          <a:xfrm>
            <a:off x="9948582" y="217674"/>
            <a:ext cx="1905000" cy="828675"/>
          </a:xfrm>
          <a:prstGeom prst="rect">
            <a:avLst/>
          </a:prstGeom>
        </p:spPr>
      </p:pic>
      <p:sp>
        <p:nvSpPr>
          <p:cNvPr id="3" name="TekstSylinder 2">
            <a:extLst>
              <a:ext uri="{FF2B5EF4-FFF2-40B4-BE49-F238E27FC236}">
                <a16:creationId xmlns:a16="http://schemas.microsoft.com/office/drawing/2014/main" id="{CF279F6A-D8EF-A986-3AE4-BAF944C2F52C}"/>
              </a:ext>
            </a:extLst>
          </p:cNvPr>
          <p:cNvSpPr txBox="1"/>
          <p:nvPr/>
        </p:nvSpPr>
        <p:spPr>
          <a:xfrm>
            <a:off x="733425" y="632011"/>
            <a:ext cx="10601325" cy="6516143"/>
          </a:xfrm>
          <a:prstGeom prst="rect">
            <a:avLst/>
          </a:prstGeom>
          <a:noFill/>
        </p:spPr>
        <p:txBody>
          <a:bodyPr wrap="square" rtlCol="0">
            <a:spAutoFit/>
          </a:bodyPr>
          <a:lstStyle/>
          <a:p>
            <a:r>
              <a:rPr lang="nb-NO" sz="2400" b="1" dirty="0"/>
              <a:t>Kurs og samtalegrupper</a:t>
            </a:r>
            <a:r>
              <a:rPr lang="nb-NO" sz="2400" dirty="0"/>
              <a:t>:</a:t>
            </a:r>
          </a:p>
          <a:p>
            <a:pPr>
              <a:lnSpc>
                <a:spcPct val="107000"/>
              </a:lnSpc>
              <a:spcAft>
                <a:spcPts val="800"/>
              </a:spcAft>
            </a:pPr>
            <a:endParaRPr lang="nb-NO"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Hukommelsesteamet har besøkt følgende plasser med informasjon og undervisning om demens:</a:t>
            </a:r>
            <a:r>
              <a:rPr lang="nb-NO" sz="2400" dirty="0">
                <a:effectLst/>
                <a:latin typeface="Calibri" panose="020F0502020204030204" pitchFamily="34" charset="0"/>
                <a:ea typeface="Calibri" panose="020F0502020204030204" pitchFamily="34" charset="0"/>
                <a:cs typeface="Times New Roman" panose="02020603050405020304" pitchFamily="18" charset="0"/>
              </a:rPr>
              <a:t> </a:t>
            </a:r>
            <a:r>
              <a:rPr lang="nb-NO" sz="2400" b="1" dirty="0">
                <a:effectLst/>
                <a:latin typeface="Calibri" panose="020F0502020204030204" pitchFamily="34" charset="0"/>
                <a:ea typeface="Calibri" panose="020F0502020204030204" pitchFamily="34" charset="0"/>
                <a:cs typeface="Times New Roman" panose="02020603050405020304" pitchFamily="18" charset="0"/>
              </a:rPr>
              <a:t> </a:t>
            </a:r>
            <a:r>
              <a:rPr lang="nb-NO" sz="2400" dirty="0">
                <a:effectLst/>
                <a:latin typeface="Calibri" panose="020F0502020204030204" pitchFamily="34" charset="0"/>
                <a:ea typeface="Calibri" panose="020F0502020204030204" pitchFamily="34" charset="0"/>
                <a:cs typeface="Times New Roman" panose="02020603050405020304" pitchFamily="18" charset="0"/>
              </a:rPr>
              <a:t>Sanitetsforeningene på Nesset,  Levanger og Verdal demensforening, VG1 – helsefag (Levanger videregående skole), Skogn ungdomsskole 9. klasse ( valgfag «Innsats for andre»), </a:t>
            </a:r>
            <a:r>
              <a:rPr lang="nb-NO" sz="2400" dirty="0">
                <a:latin typeface="Calibri" panose="020F0502020204030204" pitchFamily="34" charset="0"/>
                <a:ea typeface="Calibri" panose="020F0502020204030204" pitchFamily="34" charset="0"/>
                <a:cs typeface="Times New Roman" panose="02020603050405020304" pitchFamily="18" charset="0"/>
              </a:rPr>
              <a:t>f</a:t>
            </a:r>
            <a:r>
              <a:rPr lang="nb-NO" sz="2400" dirty="0">
                <a:effectLst/>
                <a:latin typeface="Calibri" panose="020F0502020204030204" pitchFamily="34" charset="0"/>
                <a:ea typeface="Calibri" panose="020F0502020204030204" pitchFamily="34" charset="0"/>
                <a:cs typeface="Times New Roman" panose="02020603050405020304" pitchFamily="18" charset="0"/>
              </a:rPr>
              <a:t>agdager for  helsepersonell i </a:t>
            </a:r>
            <a:r>
              <a:rPr lang="nb-NO" sz="2400" dirty="0" err="1">
                <a:effectLst/>
                <a:latin typeface="Calibri" panose="020F0502020204030204" pitchFamily="34" charset="0"/>
                <a:ea typeface="Calibri" panose="020F0502020204030204" pitchFamily="34" charset="0"/>
                <a:cs typeface="Times New Roman" panose="02020603050405020304" pitchFamily="18" charset="0"/>
              </a:rPr>
              <a:t>Marknadsvegen</a:t>
            </a:r>
            <a:r>
              <a:rPr lang="nb-NO" sz="2400" dirty="0">
                <a:latin typeface="Calibri" panose="020F0502020204030204" pitchFamily="34" charset="0"/>
                <a:ea typeface="Calibri" panose="020F0502020204030204" pitchFamily="34" charset="0"/>
                <a:cs typeface="Times New Roman" panose="02020603050405020304" pitchFamily="18" charset="0"/>
              </a:rPr>
              <a:t> bofellesskap</a:t>
            </a:r>
            <a:r>
              <a:rPr lang="nb-NO"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2400" dirty="0">
                <a:effectLst/>
                <a:latin typeface="Calibri" panose="020F0502020204030204" pitchFamily="34" charset="0"/>
                <a:ea typeface="Calibri" panose="020F0502020204030204" pitchFamily="34" charset="0"/>
                <a:cs typeface="Times New Roman" panose="02020603050405020304" pitchFamily="18" charset="0"/>
              </a:rPr>
              <a:t>Kirkens bymisjon, NAV, biblioteket og  servicekontoret på rådhuset har fått undervisning om hvordan de kan tilrettelegge for å bli mest mulig demensvennlig.</a:t>
            </a:r>
          </a:p>
          <a:p>
            <a:r>
              <a:rPr lang="nb-NO" sz="2400" b="1" dirty="0">
                <a:effectLst/>
                <a:latin typeface="Calibri" panose="020F0502020204030204" pitchFamily="34" charset="0"/>
                <a:ea typeface="Calibri" panose="020F0502020204030204" pitchFamily="34" charset="0"/>
                <a:cs typeface="Times New Roman" panose="02020603050405020304" pitchFamily="18" charset="0"/>
              </a:rPr>
              <a:t>Mandagskafe </a:t>
            </a:r>
            <a:r>
              <a:rPr lang="nb-NO" sz="2400" dirty="0">
                <a:effectLst/>
                <a:latin typeface="Calibri" panose="020F0502020204030204" pitchFamily="34" charset="0"/>
                <a:ea typeface="Calibri" panose="020F0502020204030204" pitchFamily="34" charset="0"/>
                <a:cs typeface="Times New Roman" panose="02020603050405020304" pitchFamily="18" charset="0"/>
              </a:rPr>
              <a:t>ble startet i august 2022 i samarbeid med Kirkens bymisjon. Etter at ansatte og frivillige hadde fått undervisning </a:t>
            </a:r>
            <a:r>
              <a:rPr lang="nb-NO" sz="2400">
                <a:effectLst/>
                <a:latin typeface="Calibri" panose="020F0502020204030204" pitchFamily="34" charset="0"/>
                <a:ea typeface="Calibri" panose="020F0502020204030204" pitchFamily="34" charset="0"/>
                <a:cs typeface="Times New Roman" panose="02020603050405020304" pitchFamily="18" charset="0"/>
              </a:rPr>
              <a:t>om “demensvennlig </a:t>
            </a:r>
            <a:r>
              <a:rPr lang="nb-NO" sz="2400" dirty="0">
                <a:effectLst/>
                <a:latin typeface="Calibri" panose="020F0502020204030204" pitchFamily="34" charset="0"/>
                <a:ea typeface="Calibri" panose="020F0502020204030204" pitchFamily="34" charset="0"/>
                <a:cs typeface="Times New Roman" panose="02020603050405020304" pitchFamily="18" charset="0"/>
              </a:rPr>
              <a:t>samfunn” åpnet kafeen i august et lavterskeltilbud for personer med kognitiv svikt hver mandag. Her kan pasienter og pårørende komme og møte andre i samme situasjon over en kopp kaffe.</a:t>
            </a:r>
          </a:p>
          <a:p>
            <a:endParaRPr lang="nb-NO" sz="2400" dirty="0"/>
          </a:p>
          <a:p>
            <a:endParaRPr lang="nb-NO" sz="2400" dirty="0"/>
          </a:p>
        </p:txBody>
      </p:sp>
    </p:spTree>
    <p:extLst>
      <p:ext uri="{BB962C8B-B14F-4D97-AF65-F5344CB8AC3E}">
        <p14:creationId xmlns:p14="http://schemas.microsoft.com/office/powerpoint/2010/main" val="130599579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9238FBA525E24DB0F126E971B9198D" ma:contentTypeVersion="12" ma:contentTypeDescription="Create a new document." ma:contentTypeScope="" ma:versionID="62a547fcbfb12389343adb3b5b9801fe">
  <xsd:schema xmlns:xsd="http://www.w3.org/2001/XMLSchema" xmlns:xs="http://www.w3.org/2001/XMLSchema" xmlns:p="http://schemas.microsoft.com/office/2006/metadata/properties" xmlns:ns3="4f8fd5a4-7e43-45d8-8ea2-4a4fd3c73dc8" xmlns:ns4="a19368f7-3fff-451c-847c-1b77f6d41f07" targetNamespace="http://schemas.microsoft.com/office/2006/metadata/properties" ma:root="true" ma:fieldsID="fb72b22b32510538bd49447e9b57485c" ns3:_="" ns4:_="">
    <xsd:import namespace="4f8fd5a4-7e43-45d8-8ea2-4a4fd3c73dc8"/>
    <xsd:import namespace="a19368f7-3fff-451c-847c-1b77f6d41f0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8fd5a4-7e43-45d8-8ea2-4a4fd3c73d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9368f7-3fff-451c-847c-1b77f6d41f0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85609E-B1A8-4771-A6EB-2FDF9D7D5CD8}">
  <ds:schemaRefs>
    <ds:schemaRef ds:uri="http://schemas.microsoft.com/sharepoint/v3/contenttype/forms"/>
  </ds:schemaRefs>
</ds:datastoreItem>
</file>

<file path=customXml/itemProps2.xml><?xml version="1.0" encoding="utf-8"?>
<ds:datastoreItem xmlns:ds="http://schemas.openxmlformats.org/officeDocument/2006/customXml" ds:itemID="{759B8E98-704A-45B8-B69E-1956BE7AC4A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FA49334-249C-4275-A557-2CF6131627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8fd5a4-7e43-45d8-8ea2-4a4fd3c73dc8"/>
    <ds:schemaRef ds:uri="a19368f7-3fff-451c-847c-1b77f6d41f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130</TotalTime>
  <Words>764</Words>
  <Application>Microsoft Office PowerPoint</Application>
  <PresentationFormat>Widescreen</PresentationFormat>
  <Paragraphs>46</Paragraphs>
  <Slides>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vt:lpstr>
      <vt:lpstr>Calibri</vt:lpstr>
      <vt:lpstr>Calibri Light</vt:lpstr>
      <vt:lpstr>Office-tema</vt:lpstr>
      <vt:lpstr>Kommunens tilbud til demente personer og deres pårørende</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Bratseth, Kristin</dc:creator>
  <cp:lastModifiedBy>Bratseth, Kristin</cp:lastModifiedBy>
  <cp:revision>2</cp:revision>
  <dcterms:created xsi:type="dcterms:W3CDTF">2020-05-18T06:00:45Z</dcterms:created>
  <dcterms:modified xsi:type="dcterms:W3CDTF">2023-02-07T18:08:50Z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0x010100369238FBA525E24DB0F126E971B9198D</vt:lpwstr>
  </property>
</Properties>
</file>