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4.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5.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648" r:id="rId4"/>
  </p:sldMasterIdLst>
  <p:notesMasterIdLst>
    <p:notesMasterId r:id="rId30"/>
  </p:notesMasterIdLst>
  <p:sldIdLst>
    <p:sldId id="256" r:id="rId5"/>
    <p:sldId id="2145704716" r:id="rId6"/>
    <p:sldId id="2145704677" r:id="rId7"/>
    <p:sldId id="2145704711" r:id="rId8"/>
    <p:sldId id="2145704682" r:id="rId9"/>
    <p:sldId id="2145704695" r:id="rId10"/>
    <p:sldId id="2145704721" r:id="rId11"/>
    <p:sldId id="2145704723" r:id="rId12"/>
    <p:sldId id="2145704717" r:id="rId13"/>
    <p:sldId id="2145704599" r:id="rId14"/>
    <p:sldId id="2145704658" r:id="rId15"/>
    <p:sldId id="2145704555" r:id="rId16"/>
    <p:sldId id="2145704655" r:id="rId17"/>
    <p:sldId id="2145704638" r:id="rId18"/>
    <p:sldId id="2145704713" r:id="rId19"/>
    <p:sldId id="2145704724" r:id="rId20"/>
    <p:sldId id="1572" r:id="rId21"/>
    <p:sldId id="2145704727" r:id="rId22"/>
    <p:sldId id="2145704587" r:id="rId23"/>
    <p:sldId id="2145704622" r:id="rId24"/>
    <p:sldId id="1545" r:id="rId25"/>
    <p:sldId id="2145704667" r:id="rId26"/>
    <p:sldId id="2145704644" r:id="rId27"/>
    <p:sldId id="2145704709" r:id="rId28"/>
    <p:sldId id="2145704715" r:id="rId29"/>
  </p:sldIdLst>
  <p:sldSz cx="12192000" cy="6858000"/>
  <p:notesSz cx="6794500" cy="9906000"/>
  <p:defaultText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A87FC490-A3C7-58F3-9255-5898260F516D}" name="Jangaard, Anne-Ruth" initials="AJ" userId="S::anne-ruth.jangaard@levanger.kommune.no::9a3ed1f7-395d-401c-8579-6d6a00377f30"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E7EAED"/>
    <a:srgbClr val="F6C6AD"/>
    <a:srgbClr val="FFCCCC"/>
    <a:srgbClr val="FFFFCC"/>
    <a:srgbClr val="CCD2D8"/>
    <a:srgbClr val="FFFF99"/>
    <a:srgbClr val="AAB6C1"/>
    <a:srgbClr val="003874"/>
    <a:srgbClr val="00467E"/>
    <a:srgbClr val="9B9B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5EF7B0B-7AC0-4450-952C-309E1A2F25ED}" v="7" dt="2025-06-16T14:43:55.093"/>
  </p1510:revLst>
</p1510:revInfo>
</file>

<file path=ppt/tableStyles.xml><?xml version="1.0" encoding="utf-8"?>
<a:tblStyleLst xmlns:a="http://schemas.openxmlformats.org/drawingml/2006/main" def="{5C22544A-7EE6-4342-B048-85BDC9FD1C3A}">
  <a:tblStyle styleId="{5C22544A-7EE6-4342-B048-85BDC9FD1C3A}" styleName="Middels stil 2 – uthevin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4556" autoAdjust="0"/>
    <p:restoredTop sz="94660"/>
  </p:normalViewPr>
  <p:slideViewPr>
    <p:cSldViewPr snapToGrid="0">
      <p:cViewPr varScale="1">
        <p:scale>
          <a:sx n="108" d="100"/>
          <a:sy n="108" d="100"/>
        </p:scale>
        <p:origin x="5676" y="10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microsoft.com/office/2018/10/relationships/authors" Target="author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notesMaster" Target="notesMasters/notesMaster1.xml"/><Relationship Id="rId35" Type="http://schemas.microsoft.com/office/2015/10/relationships/revisionInfo" Target="revisionInfo.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b-NO"/>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128" b="0" i="0" u="none" strike="noStrike" kern="1200" cap="none" spc="50" normalizeH="0" baseline="0">
                <a:solidFill>
                  <a:schemeClr val="tx1">
                    <a:lumMod val="65000"/>
                    <a:lumOff val="35000"/>
                  </a:schemeClr>
                </a:solidFill>
                <a:latin typeface="+mj-lt"/>
                <a:ea typeface="+mj-ea"/>
                <a:cs typeface="+mj-cs"/>
              </a:defRPr>
            </a:pPr>
            <a:r>
              <a:rPr lang="nb-NO"/>
              <a:t>Aldersfordeling I HDO I institusjon og bolig I Levanger 11.06.2025 </a:t>
            </a:r>
          </a:p>
          <a:p>
            <a:pPr>
              <a:defRPr/>
            </a:pPr>
            <a:r>
              <a:rPr lang="nb-NO"/>
              <a:t>(inkl. hele LBAS)</a:t>
            </a:r>
          </a:p>
        </c:rich>
      </c:tx>
      <c:layout>
        <c:manualLayout>
          <c:xMode val="edge"/>
          <c:yMode val="edge"/>
          <c:x val="0.20074289704101422"/>
          <c:y val="1.4062499134934847E-2"/>
        </c:manualLayout>
      </c:layout>
      <c:overlay val="0"/>
      <c:spPr>
        <a:noFill/>
        <a:ln>
          <a:noFill/>
        </a:ln>
        <a:effectLst/>
      </c:spPr>
      <c:txPr>
        <a:bodyPr rot="0" spcFirstLastPara="1" vertOverflow="ellipsis" vert="horz" wrap="square" anchor="ctr" anchorCtr="1"/>
        <a:lstStyle/>
        <a:p>
          <a:pPr>
            <a:defRPr sz="2128" b="0" i="0" u="none" strike="noStrike" kern="1200" cap="none" spc="50" normalizeH="0" baseline="0">
              <a:solidFill>
                <a:schemeClr val="tx1">
                  <a:lumMod val="65000"/>
                  <a:lumOff val="35000"/>
                </a:schemeClr>
              </a:solidFill>
              <a:latin typeface="+mj-lt"/>
              <a:ea typeface="+mj-ea"/>
              <a:cs typeface="+mj-cs"/>
            </a:defRPr>
          </a:pPr>
          <a:endParaRPr lang="nb-NO"/>
        </a:p>
      </c:txPr>
    </c:title>
    <c:autoTitleDeleted val="0"/>
    <c:plotArea>
      <c:layout/>
      <c:barChart>
        <c:barDir val="col"/>
        <c:grouping val="clustered"/>
        <c:varyColors val="0"/>
        <c:ser>
          <c:idx val="0"/>
          <c:order val="0"/>
          <c:tx>
            <c:strRef>
              <c:f>'Ark1'!$B$1</c:f>
              <c:strCache>
                <c:ptCount val="1"/>
                <c:pt idx="0">
                  <c:v>Serie 1</c:v>
                </c:pt>
              </c:strCache>
            </c:strRef>
          </c:tx>
          <c:spPr>
            <a:solidFill>
              <a:schemeClr val="accent1">
                <a:alpha val="70000"/>
              </a:schemeClr>
            </a:solidFill>
            <a:ln>
              <a:noFill/>
            </a:ln>
            <a:effectLst/>
          </c:spPr>
          <c:invertIfNegative val="0"/>
          <c:cat>
            <c:strRef>
              <c:f>'Ark1'!$A$2:$A$13</c:f>
              <c:strCache>
                <c:ptCount val="12"/>
                <c:pt idx="0">
                  <c:v>45-50</c:v>
                </c:pt>
                <c:pt idx="1">
                  <c:v>50-55</c:v>
                </c:pt>
                <c:pt idx="2">
                  <c:v>55-60</c:v>
                </c:pt>
                <c:pt idx="3">
                  <c:v>60-65</c:v>
                </c:pt>
                <c:pt idx="4">
                  <c:v>65-70</c:v>
                </c:pt>
                <c:pt idx="5">
                  <c:v>70-75</c:v>
                </c:pt>
                <c:pt idx="6">
                  <c:v>75-80</c:v>
                </c:pt>
                <c:pt idx="7">
                  <c:v>80-85</c:v>
                </c:pt>
                <c:pt idx="8">
                  <c:v>85-90</c:v>
                </c:pt>
                <c:pt idx="9">
                  <c:v>90-95</c:v>
                </c:pt>
                <c:pt idx="10">
                  <c:v>95-100</c:v>
                </c:pt>
                <c:pt idx="11">
                  <c:v>100-105</c:v>
                </c:pt>
              </c:strCache>
            </c:strRef>
          </c:cat>
          <c:val>
            <c:numRef>
              <c:f>'Ark1'!$B$2:$B$13</c:f>
              <c:numCache>
                <c:formatCode>General</c:formatCode>
                <c:ptCount val="12"/>
                <c:pt idx="0">
                  <c:v>1</c:v>
                </c:pt>
                <c:pt idx="1">
                  <c:v>1</c:v>
                </c:pt>
                <c:pt idx="2">
                  <c:v>3</c:v>
                </c:pt>
                <c:pt idx="3">
                  <c:v>9</c:v>
                </c:pt>
                <c:pt idx="4">
                  <c:v>8</c:v>
                </c:pt>
                <c:pt idx="5">
                  <c:v>21</c:v>
                </c:pt>
                <c:pt idx="6">
                  <c:v>32</c:v>
                </c:pt>
                <c:pt idx="7">
                  <c:v>31</c:v>
                </c:pt>
                <c:pt idx="8">
                  <c:v>52</c:v>
                </c:pt>
                <c:pt idx="9">
                  <c:v>29</c:v>
                </c:pt>
                <c:pt idx="10">
                  <c:v>11</c:v>
                </c:pt>
                <c:pt idx="11">
                  <c:v>2</c:v>
                </c:pt>
              </c:numCache>
            </c:numRef>
          </c:val>
          <c:extLst>
            <c:ext xmlns:c16="http://schemas.microsoft.com/office/drawing/2014/chart" uri="{C3380CC4-5D6E-409C-BE32-E72D297353CC}">
              <c16:uniqueId val="{00000000-CFB8-42CA-863F-9A983EF7F021}"/>
            </c:ext>
          </c:extLst>
        </c:ser>
        <c:dLbls>
          <c:showLegendKey val="0"/>
          <c:showVal val="0"/>
          <c:showCatName val="0"/>
          <c:showSerName val="0"/>
          <c:showPercent val="0"/>
          <c:showBubbleSize val="0"/>
        </c:dLbls>
        <c:gapWidth val="80"/>
        <c:overlap val="25"/>
        <c:axId val="442888816"/>
        <c:axId val="442886656"/>
      </c:barChart>
      <c:catAx>
        <c:axId val="442888816"/>
        <c:scaling>
          <c:orientation val="minMax"/>
        </c:scaling>
        <c:delete val="0"/>
        <c:axPos val="b"/>
        <c:numFmt formatCode="General" sourceLinked="1"/>
        <c:majorTickMark val="none"/>
        <c:minorTickMark val="none"/>
        <c:tickLblPos val="nextTo"/>
        <c:spPr>
          <a:noFill/>
          <a:ln w="15875" cap="flat" cmpd="sng" algn="ctr">
            <a:solidFill>
              <a:schemeClr val="tx1">
                <a:lumMod val="25000"/>
                <a:lumOff val="75000"/>
              </a:schemeClr>
            </a:solidFill>
            <a:round/>
          </a:ln>
          <a:effectLst/>
        </c:spPr>
        <c:txPr>
          <a:bodyPr rot="-60000000" spcFirstLastPara="1" vertOverflow="ellipsis" vert="horz" wrap="square" anchor="ctr" anchorCtr="1"/>
          <a:lstStyle/>
          <a:p>
            <a:pPr>
              <a:defRPr sz="1197" b="0" i="0" u="none" strike="noStrike" kern="1200" cap="none" spc="20" normalizeH="0" baseline="0">
                <a:solidFill>
                  <a:schemeClr val="tx1">
                    <a:lumMod val="65000"/>
                    <a:lumOff val="35000"/>
                  </a:schemeClr>
                </a:solidFill>
                <a:latin typeface="+mn-lt"/>
                <a:ea typeface="+mn-ea"/>
                <a:cs typeface="+mn-cs"/>
              </a:defRPr>
            </a:pPr>
            <a:endParaRPr lang="nb-NO"/>
          </a:p>
        </c:txPr>
        <c:crossAx val="442886656"/>
        <c:crosses val="autoZero"/>
        <c:auto val="1"/>
        <c:lblAlgn val="ctr"/>
        <c:lblOffset val="100"/>
        <c:noMultiLvlLbl val="0"/>
      </c:catAx>
      <c:valAx>
        <c:axId val="442886656"/>
        <c:scaling>
          <c:orientation val="minMax"/>
        </c:scaling>
        <c:delete val="0"/>
        <c:axPos val="l"/>
        <c:majorGridlines>
          <c:spPr>
            <a:ln w="9525" cap="flat" cmpd="sng" algn="ctr">
              <a:solidFill>
                <a:schemeClr val="tx1">
                  <a:lumMod val="5000"/>
                  <a:lumOff val="9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spc="20" baseline="0">
                <a:solidFill>
                  <a:schemeClr val="tx1">
                    <a:lumMod val="65000"/>
                    <a:lumOff val="35000"/>
                  </a:schemeClr>
                </a:solidFill>
                <a:latin typeface="+mn-lt"/>
                <a:ea typeface="+mn-ea"/>
                <a:cs typeface="+mn-cs"/>
              </a:defRPr>
            </a:pPr>
            <a:endParaRPr lang="nb-NO"/>
          </a:p>
        </c:txPr>
        <c:crossAx val="44288881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nb-NO"/>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nb-NO"/>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15">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15875" cap="flat" cmpd="sng" algn="ctr">
        <a:solidFill>
          <a:schemeClr val="tx1">
            <a:lumMod val="25000"/>
            <a:lumOff val="75000"/>
          </a:schemeClr>
        </a:solidFill>
        <a:round/>
      </a:ln>
    </cs:spPr>
    <cs:defRPr sz="1197" kern="1200" cap="none" spc="20" normalizeH="0" baseline="0"/>
  </cs:categoryAxis>
  <cs:chartArea mods="allowNoFillOverride allowNoLineOverride">
    <cs:lnRef idx="0"/>
    <cs:fillRef idx="0"/>
    <cs:effectRef idx="0"/>
    <cs:fontRef idx="minor">
      <a:schemeClr val="dk1"/>
    </cs:fontRef>
    <cs:spPr>
      <a:solidFill>
        <a:schemeClr val="lt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bg1"/>
    </cs:fontRef>
    <cs:spPr>
      <a:solidFill>
        <a:schemeClr val="tx1">
          <a:lumMod val="50000"/>
          <a:lumOff val="50000"/>
        </a:schemeClr>
      </a:solidFill>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alpha val="70000"/>
        </a:schemeClr>
      </a:solidFill>
    </cs:spPr>
  </cs:dataPoint>
  <cs:dataPoint3D>
    <cs:lnRef idx="0"/>
    <cs:fillRef idx="0">
      <cs:styleClr val="auto"/>
    </cs:fillRef>
    <cs:effectRef idx="0"/>
    <cs:fontRef idx="minor">
      <a:schemeClr val="dk1"/>
    </cs:fontRef>
    <cs:spPr>
      <a:solidFill>
        <a:schemeClr val="phClr">
          <a:alpha val="70000"/>
        </a:schemeClr>
      </a:solidFill>
    </cs:spPr>
  </cs:dataPoint3D>
  <cs:dataPointLine>
    <cs:lnRef idx="0">
      <cs:styleClr val="auto"/>
    </cs:lnRef>
    <cs:fillRef idx="0"/>
    <cs:effectRef idx="0"/>
    <cs:fontRef idx="minor">
      <a:schemeClr val="dk1"/>
    </cs:fontRef>
    <cs:spPr>
      <a:ln w="28575" cap="rnd">
        <a:solidFill>
          <a:schemeClr val="phClr">
            <a:alpha val="70000"/>
          </a:schemeClr>
        </a:solidFill>
        <a:round/>
      </a:ln>
    </cs:spPr>
  </cs:dataPointLine>
  <cs:dataPointMarker>
    <cs:lnRef idx="0"/>
    <cs:fillRef idx="0">
      <cs:styleClr val="auto"/>
    </cs:fillRef>
    <cs:effectRef idx="0"/>
    <cs:fontRef idx="minor">
      <a:schemeClr val="dk1"/>
    </cs:fontRef>
    <cs:spPr>
      <a:solidFill>
        <a:schemeClr val="phClr">
          <a:alpha val="70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65000"/>
            <a:lumOff val="35000"/>
          </a:schemeClr>
        </a:solidFill>
      </a:ln>
    </cs:spPr>
  </cs:downBar>
  <cs:dropLine>
    <cs:lnRef idx="0"/>
    <cs:fillRef idx="0"/>
    <cs:effectRef idx="0"/>
    <cs:fontRef idx="minor">
      <a:schemeClr val="dk1"/>
    </cs:fontRef>
    <cs:spPr>
      <a:ln w="9525">
        <a:solidFill>
          <a:schemeClr val="tx1">
            <a:lumMod val="35000"/>
            <a:lumOff val="65000"/>
          </a:schemeClr>
        </a:solidFill>
        <a:round/>
      </a:ln>
    </cs:spPr>
  </cs:dropLine>
  <cs:errorBar>
    <cs:lnRef idx="0"/>
    <cs:fillRef idx="0"/>
    <cs:effectRef idx="0"/>
    <cs:fontRef idx="minor">
      <a:schemeClr val="dk1"/>
    </cs:fontRef>
    <cs:spPr>
      <a:ln w="9525">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5000"/>
            <a:lumOff val="9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35000"/>
            <a:lumOff val="65000"/>
          </a:schemeClr>
        </a:solidFill>
        <a:round/>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baseline="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ajor">
      <a:schemeClr val="tx1">
        <a:lumMod val="65000"/>
        <a:lumOff val="35000"/>
      </a:schemeClr>
    </cs:fontRef>
    <cs:defRPr sz="2128" b="0" i="0" kern="1200" cap="none" spc="50" normalizeH="0" baseline="0"/>
  </cs:title>
  <cs:trendline>
    <cs:lnRef idx="0">
      <cs:styleClr val="auto"/>
    </cs:lnRef>
    <cs:fillRef idx="0"/>
    <cs:effectRef idx="0"/>
    <cs:fontRef idx="minor">
      <a:schemeClr val="dk1"/>
    </cs:fontRef>
    <cs:spPr>
      <a:ln w="15875"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defRPr sz="1197" kern="1200" spc="20" baseline="0"/>
  </cs:valueAxis>
  <cs:wall>
    <cs:lnRef idx="0"/>
    <cs:fillRef idx="0"/>
    <cs:effectRef idx="0"/>
    <cs:fontRef idx="minor">
      <a:schemeClr val="dk1"/>
    </cs:fontRef>
  </cs:wall>
</cs:chartStyl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04741E4-B364-4C11-A41E-773D8AB15A6A}" type="doc">
      <dgm:prSet loTypeId="urn:microsoft.com/office/officeart/2005/8/layout/hProcess9" loCatId="process" qsTypeId="urn:microsoft.com/office/officeart/2005/8/quickstyle/simple1" qsCatId="simple" csTypeId="urn:microsoft.com/office/officeart/2005/8/colors/accent1_2" csCatId="accent1" phldr="1"/>
      <dgm:spPr/>
    </dgm:pt>
    <dgm:pt modelId="{EF4353CC-63B6-4B98-A435-A38397298938}">
      <dgm:prSet phldrT="[Tekst]"/>
      <dgm:spPr>
        <a:solidFill>
          <a:srgbClr val="003874">
            <a:alpha val="80000"/>
          </a:srgbClr>
        </a:solidFill>
      </dgm:spPr>
      <dgm:t>
        <a:bodyPr/>
        <a:lstStyle/>
        <a:p>
          <a:r>
            <a:rPr lang="nb-NO"/>
            <a:t>TJENESTER</a:t>
          </a:r>
        </a:p>
        <a:p>
          <a:r>
            <a:rPr lang="nb-NO"/>
            <a:t>Hvordan skal helse- og omsorgstjenestene i kommunen drives i årene som kommer?</a:t>
          </a:r>
        </a:p>
      </dgm:t>
    </dgm:pt>
    <dgm:pt modelId="{B4761C49-E85D-4760-9DC7-3134A11C589C}" type="parTrans" cxnId="{0D2AA74F-EF77-4E04-8D20-88EAA8A7BFE5}">
      <dgm:prSet/>
      <dgm:spPr/>
      <dgm:t>
        <a:bodyPr/>
        <a:lstStyle/>
        <a:p>
          <a:endParaRPr lang="nb-NO"/>
        </a:p>
      </dgm:t>
    </dgm:pt>
    <dgm:pt modelId="{C74E25C2-EDAF-42ED-BC20-D774A69FDF8A}" type="sibTrans" cxnId="{0D2AA74F-EF77-4E04-8D20-88EAA8A7BFE5}">
      <dgm:prSet/>
      <dgm:spPr/>
      <dgm:t>
        <a:bodyPr/>
        <a:lstStyle/>
        <a:p>
          <a:endParaRPr lang="nb-NO"/>
        </a:p>
      </dgm:t>
    </dgm:pt>
    <dgm:pt modelId="{98E1AA1A-0E46-47FC-A3D5-AD258365037B}">
      <dgm:prSet phldrT="[Tekst]"/>
      <dgm:spPr>
        <a:solidFill>
          <a:srgbClr val="003874">
            <a:alpha val="80000"/>
          </a:srgbClr>
        </a:solidFill>
      </dgm:spPr>
      <dgm:t>
        <a:bodyPr/>
        <a:lstStyle/>
        <a:p>
          <a:r>
            <a:rPr lang="nb-NO" dirty="0"/>
            <a:t>ORGANISERING</a:t>
          </a:r>
        </a:p>
        <a:p>
          <a:r>
            <a:rPr lang="nb-NO" dirty="0"/>
            <a:t>Hvordan skal tjenestene organiseres for ønsket tjenestedrift?</a:t>
          </a:r>
        </a:p>
      </dgm:t>
    </dgm:pt>
    <dgm:pt modelId="{6E2E8AE5-80BE-40A3-B9D7-B520B588902B}" type="parTrans" cxnId="{5D13E480-2B13-412F-85BA-7AB11602B32D}">
      <dgm:prSet/>
      <dgm:spPr/>
      <dgm:t>
        <a:bodyPr/>
        <a:lstStyle/>
        <a:p>
          <a:endParaRPr lang="nb-NO"/>
        </a:p>
      </dgm:t>
    </dgm:pt>
    <dgm:pt modelId="{526FEB06-4E0C-45E6-8212-BD6D93E47F27}" type="sibTrans" cxnId="{5D13E480-2B13-412F-85BA-7AB11602B32D}">
      <dgm:prSet/>
      <dgm:spPr/>
      <dgm:t>
        <a:bodyPr/>
        <a:lstStyle/>
        <a:p>
          <a:endParaRPr lang="nb-NO"/>
        </a:p>
      </dgm:t>
    </dgm:pt>
    <dgm:pt modelId="{3F686083-6A5B-4C1A-A80E-99C8FC5D9E31}">
      <dgm:prSet phldrT="[Tekst]"/>
      <dgm:spPr>
        <a:solidFill>
          <a:srgbClr val="003874">
            <a:alpha val="80000"/>
          </a:srgbClr>
        </a:solidFill>
      </dgm:spPr>
      <dgm:t>
        <a:bodyPr/>
        <a:lstStyle/>
        <a:p>
          <a:r>
            <a:rPr lang="nb-NO" dirty="0"/>
            <a:t>BYGG</a:t>
          </a:r>
        </a:p>
        <a:p>
          <a:r>
            <a:rPr lang="nb-NO" dirty="0"/>
            <a:t>Hvor skal byggene bygges og hvordan skal de utformes sånn at de best mulig kan tjene tjenestene?</a:t>
          </a:r>
        </a:p>
      </dgm:t>
    </dgm:pt>
    <dgm:pt modelId="{F1E289D2-BC91-4014-BF15-0916B46A5C83}" type="parTrans" cxnId="{FB6E3D1A-2CE4-44D6-845B-9546595AC4C1}">
      <dgm:prSet/>
      <dgm:spPr/>
      <dgm:t>
        <a:bodyPr/>
        <a:lstStyle/>
        <a:p>
          <a:endParaRPr lang="nb-NO"/>
        </a:p>
      </dgm:t>
    </dgm:pt>
    <dgm:pt modelId="{8D262F73-7D27-4BA1-97AB-EEDFC84DC010}" type="sibTrans" cxnId="{FB6E3D1A-2CE4-44D6-845B-9546595AC4C1}">
      <dgm:prSet/>
      <dgm:spPr/>
      <dgm:t>
        <a:bodyPr/>
        <a:lstStyle/>
        <a:p>
          <a:endParaRPr lang="nb-NO"/>
        </a:p>
      </dgm:t>
    </dgm:pt>
    <dgm:pt modelId="{CC1360CC-DF04-4582-9A61-BCB6E76E0143}" type="pres">
      <dgm:prSet presAssocID="{904741E4-B364-4C11-A41E-773D8AB15A6A}" presName="CompostProcess" presStyleCnt="0">
        <dgm:presLayoutVars>
          <dgm:dir/>
          <dgm:resizeHandles val="exact"/>
        </dgm:presLayoutVars>
      </dgm:prSet>
      <dgm:spPr/>
    </dgm:pt>
    <dgm:pt modelId="{BC8208EA-991A-4119-A1B2-DDD675C3E8A2}" type="pres">
      <dgm:prSet presAssocID="{904741E4-B364-4C11-A41E-773D8AB15A6A}" presName="arrow" presStyleLbl="bgShp" presStyleIdx="0" presStyleCnt="1" custLinFactNeighborX="2393" custLinFactNeighborY="-27664"/>
      <dgm:spPr>
        <a:solidFill>
          <a:srgbClr val="003874">
            <a:alpha val="20000"/>
          </a:srgbClr>
        </a:solidFill>
      </dgm:spPr>
    </dgm:pt>
    <dgm:pt modelId="{24E7CD8F-21CF-4591-A82B-B439F2C3580F}" type="pres">
      <dgm:prSet presAssocID="{904741E4-B364-4C11-A41E-773D8AB15A6A}" presName="linearProcess" presStyleCnt="0"/>
      <dgm:spPr/>
    </dgm:pt>
    <dgm:pt modelId="{A2CB155F-BC86-4C70-BFD9-63544A0C8CB4}" type="pres">
      <dgm:prSet presAssocID="{EF4353CC-63B6-4B98-A435-A38397298938}" presName="textNode" presStyleLbl="node1" presStyleIdx="0" presStyleCnt="3">
        <dgm:presLayoutVars>
          <dgm:bulletEnabled val="1"/>
        </dgm:presLayoutVars>
      </dgm:prSet>
      <dgm:spPr/>
    </dgm:pt>
    <dgm:pt modelId="{3EC60DC0-6B9B-45CB-8D64-7D37F33532F6}" type="pres">
      <dgm:prSet presAssocID="{C74E25C2-EDAF-42ED-BC20-D774A69FDF8A}" presName="sibTrans" presStyleCnt="0"/>
      <dgm:spPr/>
    </dgm:pt>
    <dgm:pt modelId="{C4C341B9-9AE6-4C8D-8BAC-7B5237C2F345}" type="pres">
      <dgm:prSet presAssocID="{98E1AA1A-0E46-47FC-A3D5-AD258365037B}" presName="textNode" presStyleLbl="node1" presStyleIdx="1" presStyleCnt="3">
        <dgm:presLayoutVars>
          <dgm:bulletEnabled val="1"/>
        </dgm:presLayoutVars>
      </dgm:prSet>
      <dgm:spPr/>
    </dgm:pt>
    <dgm:pt modelId="{2B67076C-CB74-4F5D-9D02-1EE002523EC3}" type="pres">
      <dgm:prSet presAssocID="{526FEB06-4E0C-45E6-8212-BD6D93E47F27}" presName="sibTrans" presStyleCnt="0"/>
      <dgm:spPr/>
    </dgm:pt>
    <dgm:pt modelId="{C6D71C7E-1F42-4050-A648-E95EAF650EA5}" type="pres">
      <dgm:prSet presAssocID="{3F686083-6A5B-4C1A-A80E-99C8FC5D9E31}" presName="textNode" presStyleLbl="node1" presStyleIdx="2" presStyleCnt="3">
        <dgm:presLayoutVars>
          <dgm:bulletEnabled val="1"/>
        </dgm:presLayoutVars>
      </dgm:prSet>
      <dgm:spPr/>
    </dgm:pt>
  </dgm:ptLst>
  <dgm:cxnLst>
    <dgm:cxn modelId="{1EFCCF0D-48A4-434A-93F6-FE41AD39220B}" type="presOf" srcId="{3F686083-6A5B-4C1A-A80E-99C8FC5D9E31}" destId="{C6D71C7E-1F42-4050-A648-E95EAF650EA5}" srcOrd="0" destOrd="0" presId="urn:microsoft.com/office/officeart/2005/8/layout/hProcess9"/>
    <dgm:cxn modelId="{FB6E3D1A-2CE4-44D6-845B-9546595AC4C1}" srcId="{904741E4-B364-4C11-A41E-773D8AB15A6A}" destId="{3F686083-6A5B-4C1A-A80E-99C8FC5D9E31}" srcOrd="2" destOrd="0" parTransId="{F1E289D2-BC91-4014-BF15-0916B46A5C83}" sibTransId="{8D262F73-7D27-4BA1-97AB-EEDFC84DC010}"/>
    <dgm:cxn modelId="{0D2AA74F-EF77-4E04-8D20-88EAA8A7BFE5}" srcId="{904741E4-B364-4C11-A41E-773D8AB15A6A}" destId="{EF4353CC-63B6-4B98-A435-A38397298938}" srcOrd="0" destOrd="0" parTransId="{B4761C49-E85D-4760-9DC7-3134A11C589C}" sibTransId="{C74E25C2-EDAF-42ED-BC20-D774A69FDF8A}"/>
    <dgm:cxn modelId="{5D13E480-2B13-412F-85BA-7AB11602B32D}" srcId="{904741E4-B364-4C11-A41E-773D8AB15A6A}" destId="{98E1AA1A-0E46-47FC-A3D5-AD258365037B}" srcOrd="1" destOrd="0" parTransId="{6E2E8AE5-80BE-40A3-B9D7-B520B588902B}" sibTransId="{526FEB06-4E0C-45E6-8212-BD6D93E47F27}"/>
    <dgm:cxn modelId="{1A15278E-49DF-4D61-BBFF-3824C96B7504}" type="presOf" srcId="{98E1AA1A-0E46-47FC-A3D5-AD258365037B}" destId="{C4C341B9-9AE6-4C8D-8BAC-7B5237C2F345}" srcOrd="0" destOrd="0" presId="urn:microsoft.com/office/officeart/2005/8/layout/hProcess9"/>
    <dgm:cxn modelId="{9897CD9C-50AF-4DB0-829E-10AAFC672068}" type="presOf" srcId="{EF4353CC-63B6-4B98-A435-A38397298938}" destId="{A2CB155F-BC86-4C70-BFD9-63544A0C8CB4}" srcOrd="0" destOrd="0" presId="urn:microsoft.com/office/officeart/2005/8/layout/hProcess9"/>
    <dgm:cxn modelId="{E99157DE-445D-4438-9B05-58C816883BC2}" type="presOf" srcId="{904741E4-B364-4C11-A41E-773D8AB15A6A}" destId="{CC1360CC-DF04-4582-9A61-BCB6E76E0143}" srcOrd="0" destOrd="0" presId="urn:microsoft.com/office/officeart/2005/8/layout/hProcess9"/>
    <dgm:cxn modelId="{2BCE6CC4-3B19-4D82-BD44-6EDF88BD4D3E}" type="presParOf" srcId="{CC1360CC-DF04-4582-9A61-BCB6E76E0143}" destId="{BC8208EA-991A-4119-A1B2-DDD675C3E8A2}" srcOrd="0" destOrd="0" presId="urn:microsoft.com/office/officeart/2005/8/layout/hProcess9"/>
    <dgm:cxn modelId="{65C8ED4B-EEF9-43E1-A05E-88A26C2803FF}" type="presParOf" srcId="{CC1360CC-DF04-4582-9A61-BCB6E76E0143}" destId="{24E7CD8F-21CF-4591-A82B-B439F2C3580F}" srcOrd="1" destOrd="0" presId="urn:microsoft.com/office/officeart/2005/8/layout/hProcess9"/>
    <dgm:cxn modelId="{A12CE413-0B82-4336-8DFB-31731DF96641}" type="presParOf" srcId="{24E7CD8F-21CF-4591-A82B-B439F2C3580F}" destId="{A2CB155F-BC86-4C70-BFD9-63544A0C8CB4}" srcOrd="0" destOrd="0" presId="urn:microsoft.com/office/officeart/2005/8/layout/hProcess9"/>
    <dgm:cxn modelId="{63B33A50-0F8D-43A1-AA20-61395D192944}" type="presParOf" srcId="{24E7CD8F-21CF-4591-A82B-B439F2C3580F}" destId="{3EC60DC0-6B9B-45CB-8D64-7D37F33532F6}" srcOrd="1" destOrd="0" presId="urn:microsoft.com/office/officeart/2005/8/layout/hProcess9"/>
    <dgm:cxn modelId="{97E7AE73-E959-4FEC-B4C1-E1B4274F44B2}" type="presParOf" srcId="{24E7CD8F-21CF-4591-A82B-B439F2C3580F}" destId="{C4C341B9-9AE6-4C8D-8BAC-7B5237C2F345}" srcOrd="2" destOrd="0" presId="urn:microsoft.com/office/officeart/2005/8/layout/hProcess9"/>
    <dgm:cxn modelId="{376627D0-3B5B-4FFA-BB78-457C3567D4BE}" type="presParOf" srcId="{24E7CD8F-21CF-4591-A82B-B439F2C3580F}" destId="{2B67076C-CB74-4F5D-9D02-1EE002523EC3}" srcOrd="3" destOrd="0" presId="urn:microsoft.com/office/officeart/2005/8/layout/hProcess9"/>
    <dgm:cxn modelId="{12175D98-8320-4AA8-A007-DD6D181BBE6F}" type="presParOf" srcId="{24E7CD8F-21CF-4591-A82B-B439F2C3580F}" destId="{C6D71C7E-1F42-4050-A648-E95EAF650EA5}" srcOrd="4" destOrd="0" presId="urn:microsoft.com/office/officeart/2005/8/layout/hProcess9"/>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CCEB33D-A9F4-4B4C-B3E9-8C238AA25ABF}" type="doc">
      <dgm:prSet loTypeId="urn:microsoft.com/office/officeart/2005/8/layout/radial1" loCatId="cycle" qsTypeId="urn:microsoft.com/office/officeart/2005/8/quickstyle/simple1" qsCatId="simple" csTypeId="urn:microsoft.com/office/officeart/2005/8/colors/accent1_2" csCatId="accent1" phldr="1"/>
      <dgm:spPr/>
      <dgm:t>
        <a:bodyPr/>
        <a:lstStyle/>
        <a:p>
          <a:endParaRPr lang="nb-NO"/>
        </a:p>
      </dgm:t>
    </dgm:pt>
    <dgm:pt modelId="{35953D5A-EF26-465B-BC52-A59263A30B27}">
      <dgm:prSet phldrT="[Tekst]" custT="1"/>
      <dgm:spPr/>
      <dgm:t>
        <a:bodyPr/>
        <a:lstStyle/>
        <a:p>
          <a:r>
            <a:rPr lang="nb-NO" sz="1400"/>
            <a:t>PROSJEKT-KOORDINATOR</a:t>
          </a:r>
        </a:p>
        <a:p>
          <a:r>
            <a:rPr lang="nb-NO" sz="1400"/>
            <a:t>PROSJEKTLEDER BYGG</a:t>
          </a:r>
        </a:p>
      </dgm:t>
    </dgm:pt>
    <dgm:pt modelId="{805C320A-254C-49FA-A8F6-C19FD7DD6C8A}" type="parTrans" cxnId="{3A442C29-5871-4CED-922C-B397FB3003A5}">
      <dgm:prSet/>
      <dgm:spPr/>
      <dgm:t>
        <a:bodyPr/>
        <a:lstStyle/>
        <a:p>
          <a:endParaRPr lang="nb-NO"/>
        </a:p>
      </dgm:t>
    </dgm:pt>
    <dgm:pt modelId="{34165751-D798-492F-AAC8-14EE3F7B3E51}" type="sibTrans" cxnId="{3A442C29-5871-4CED-922C-B397FB3003A5}">
      <dgm:prSet/>
      <dgm:spPr/>
      <dgm:t>
        <a:bodyPr/>
        <a:lstStyle/>
        <a:p>
          <a:endParaRPr lang="nb-NO"/>
        </a:p>
      </dgm:t>
    </dgm:pt>
    <dgm:pt modelId="{99D09CD6-E714-43DC-A344-7DD47B7DC47B}">
      <dgm:prSet phldrT="[Tekst]"/>
      <dgm:spPr/>
      <dgm:t>
        <a:bodyPr/>
        <a:lstStyle/>
        <a:p>
          <a:r>
            <a:rPr lang="nb-NO"/>
            <a:t>NYE STAUP HELSEHUS</a:t>
          </a:r>
        </a:p>
      </dgm:t>
    </dgm:pt>
    <dgm:pt modelId="{F2556C40-F9E1-4137-B3E4-8830763E35D4}" type="parTrans" cxnId="{874B9F09-3926-4354-83E8-A99E62CB465B}">
      <dgm:prSet/>
      <dgm:spPr/>
      <dgm:t>
        <a:bodyPr/>
        <a:lstStyle/>
        <a:p>
          <a:endParaRPr lang="nb-NO"/>
        </a:p>
      </dgm:t>
    </dgm:pt>
    <dgm:pt modelId="{F61638E3-479A-4640-B1B7-0E4C68C8C443}" type="sibTrans" cxnId="{874B9F09-3926-4354-83E8-A99E62CB465B}">
      <dgm:prSet/>
      <dgm:spPr/>
      <dgm:t>
        <a:bodyPr/>
        <a:lstStyle/>
        <a:p>
          <a:endParaRPr lang="nb-NO"/>
        </a:p>
      </dgm:t>
    </dgm:pt>
    <dgm:pt modelId="{A55781B2-5B73-49EA-ADAD-9652ACA96ABF}">
      <dgm:prSet phldrT="[Tekst]"/>
      <dgm:spPr/>
      <dgm:t>
        <a:bodyPr/>
        <a:lstStyle/>
        <a:p>
          <a:r>
            <a:rPr lang="nb-NO"/>
            <a:t>UNIVERSITETS-SYKEHJEM</a:t>
          </a:r>
        </a:p>
      </dgm:t>
    </dgm:pt>
    <dgm:pt modelId="{1566E96E-5C16-4E89-8B4B-0B248575C24A}" type="parTrans" cxnId="{0C90AC75-F0D7-421D-B234-F0849056ADF4}">
      <dgm:prSet/>
      <dgm:spPr/>
      <dgm:t>
        <a:bodyPr/>
        <a:lstStyle/>
        <a:p>
          <a:endParaRPr lang="nb-NO"/>
        </a:p>
      </dgm:t>
    </dgm:pt>
    <dgm:pt modelId="{09A8F3C8-BBD8-4FE5-9697-616E503D6442}" type="sibTrans" cxnId="{0C90AC75-F0D7-421D-B234-F0849056ADF4}">
      <dgm:prSet/>
      <dgm:spPr/>
      <dgm:t>
        <a:bodyPr/>
        <a:lstStyle/>
        <a:p>
          <a:endParaRPr lang="nb-NO"/>
        </a:p>
      </dgm:t>
    </dgm:pt>
    <dgm:pt modelId="{18FC2838-5E16-4C75-B0E8-A9EEECF01DA9}">
      <dgm:prSet phldrT="[Tekst]"/>
      <dgm:spPr/>
      <dgm:t>
        <a:bodyPr/>
        <a:lstStyle/>
        <a:p>
          <a:r>
            <a:rPr lang="nb-NO"/>
            <a:t>DAG-AKTIVITETER</a:t>
          </a:r>
        </a:p>
        <a:p>
          <a:r>
            <a:rPr lang="nb-NO"/>
            <a:t>LOKALER OG DRIFT</a:t>
          </a:r>
        </a:p>
      </dgm:t>
    </dgm:pt>
    <dgm:pt modelId="{EC974F36-54C3-4599-8253-C169CBBB3243}" type="parTrans" cxnId="{24B218BD-FBE5-4DCB-9781-2D4D32CEEA44}">
      <dgm:prSet/>
      <dgm:spPr/>
      <dgm:t>
        <a:bodyPr/>
        <a:lstStyle/>
        <a:p>
          <a:endParaRPr lang="nb-NO"/>
        </a:p>
      </dgm:t>
    </dgm:pt>
    <dgm:pt modelId="{A607DDBB-1878-465E-82B7-51D3F3457105}" type="sibTrans" cxnId="{24B218BD-FBE5-4DCB-9781-2D4D32CEEA44}">
      <dgm:prSet/>
      <dgm:spPr/>
      <dgm:t>
        <a:bodyPr/>
        <a:lstStyle/>
        <a:p>
          <a:endParaRPr lang="nb-NO"/>
        </a:p>
      </dgm:t>
    </dgm:pt>
    <dgm:pt modelId="{54E2343E-7A14-48BC-AF84-48B023F91E40}">
      <dgm:prSet phldrT="[Tekst]"/>
      <dgm:spPr/>
      <dgm:t>
        <a:bodyPr/>
        <a:lstStyle/>
        <a:p>
          <a:r>
            <a:rPr lang="nb-NO"/>
            <a:t>LEIRA, BOLIGER OG BASE</a:t>
          </a:r>
        </a:p>
      </dgm:t>
    </dgm:pt>
    <dgm:pt modelId="{81B46031-9C13-4528-9D24-55DDD5D0EB5A}" type="parTrans" cxnId="{FC6A2F1E-CDD5-46FF-BC1E-45E8232D8AEE}">
      <dgm:prSet/>
      <dgm:spPr/>
      <dgm:t>
        <a:bodyPr/>
        <a:lstStyle/>
        <a:p>
          <a:endParaRPr lang="nb-NO"/>
        </a:p>
      </dgm:t>
    </dgm:pt>
    <dgm:pt modelId="{FBDF0DA3-F14D-4246-8954-505659FEF6A8}" type="sibTrans" cxnId="{FC6A2F1E-CDD5-46FF-BC1E-45E8232D8AEE}">
      <dgm:prSet/>
      <dgm:spPr/>
      <dgm:t>
        <a:bodyPr/>
        <a:lstStyle/>
        <a:p>
          <a:endParaRPr lang="nb-NO"/>
        </a:p>
      </dgm:t>
    </dgm:pt>
    <dgm:pt modelId="{E7EFF0A7-B92D-4198-8D7B-3F21DA4BB87D}">
      <dgm:prSet/>
      <dgm:spPr/>
      <dgm:t>
        <a:bodyPr/>
        <a:lstStyle/>
        <a:p>
          <a:r>
            <a:rPr lang="nb-NO"/>
            <a:t>LBAS, MARKNADS-VEGEN OG ÅSVEGEN VIDERE</a:t>
          </a:r>
        </a:p>
      </dgm:t>
    </dgm:pt>
    <dgm:pt modelId="{8552E0DD-E153-494E-8A9C-1A7B01A48B86}" type="parTrans" cxnId="{2DCFAC6B-4340-432A-9A75-CFFFAA6E6EC8}">
      <dgm:prSet/>
      <dgm:spPr/>
      <dgm:t>
        <a:bodyPr/>
        <a:lstStyle/>
        <a:p>
          <a:endParaRPr lang="nb-NO"/>
        </a:p>
      </dgm:t>
    </dgm:pt>
    <dgm:pt modelId="{5D37DDDE-6113-4814-A6A4-9FBBA9503FD4}" type="sibTrans" cxnId="{2DCFAC6B-4340-432A-9A75-CFFFAA6E6EC8}">
      <dgm:prSet/>
      <dgm:spPr/>
      <dgm:t>
        <a:bodyPr/>
        <a:lstStyle/>
        <a:p>
          <a:endParaRPr lang="nb-NO"/>
        </a:p>
      </dgm:t>
    </dgm:pt>
    <dgm:pt modelId="{193C48BB-FAD7-4DB1-9A21-0E9030E70AD3}" type="pres">
      <dgm:prSet presAssocID="{6CCEB33D-A9F4-4B4C-B3E9-8C238AA25ABF}" presName="cycle" presStyleCnt="0">
        <dgm:presLayoutVars>
          <dgm:chMax val="1"/>
          <dgm:dir/>
          <dgm:animLvl val="ctr"/>
          <dgm:resizeHandles val="exact"/>
        </dgm:presLayoutVars>
      </dgm:prSet>
      <dgm:spPr/>
    </dgm:pt>
    <dgm:pt modelId="{FDB36104-1FD6-4C9F-8CD3-90057E5E3E7B}" type="pres">
      <dgm:prSet presAssocID="{35953D5A-EF26-465B-BC52-A59263A30B27}" presName="centerShape" presStyleLbl="node0" presStyleIdx="0" presStyleCnt="1" custScaleX="139306" custScaleY="139306" custLinFactNeighborX="154" custLinFactNeighborY="231"/>
      <dgm:spPr/>
    </dgm:pt>
    <dgm:pt modelId="{1FB9422A-6510-4A0D-ACC8-6ED8EDCE5458}" type="pres">
      <dgm:prSet presAssocID="{F2556C40-F9E1-4137-B3E4-8830763E35D4}" presName="Name9" presStyleLbl="parChTrans1D2" presStyleIdx="0" presStyleCnt="5"/>
      <dgm:spPr/>
    </dgm:pt>
    <dgm:pt modelId="{BA2E6834-E90F-4A19-9768-22F80716171D}" type="pres">
      <dgm:prSet presAssocID="{F2556C40-F9E1-4137-B3E4-8830763E35D4}" presName="connTx" presStyleLbl="parChTrans1D2" presStyleIdx="0" presStyleCnt="5"/>
      <dgm:spPr/>
    </dgm:pt>
    <dgm:pt modelId="{66D83B35-120D-4908-843A-45327C8C68F9}" type="pres">
      <dgm:prSet presAssocID="{99D09CD6-E714-43DC-A344-7DD47B7DC47B}" presName="node" presStyleLbl="node1" presStyleIdx="0" presStyleCnt="5" custScaleX="116088" custScaleY="116088" custRadScaleRad="106202" custRadScaleInc="-384">
        <dgm:presLayoutVars>
          <dgm:bulletEnabled val="1"/>
        </dgm:presLayoutVars>
      </dgm:prSet>
      <dgm:spPr/>
    </dgm:pt>
    <dgm:pt modelId="{424AED65-351E-4B0E-8F70-0E3FB814CE62}" type="pres">
      <dgm:prSet presAssocID="{8552E0DD-E153-494E-8A9C-1A7B01A48B86}" presName="Name9" presStyleLbl="parChTrans1D2" presStyleIdx="1" presStyleCnt="5"/>
      <dgm:spPr/>
    </dgm:pt>
    <dgm:pt modelId="{E2DD20F0-F8AC-4284-9984-D608418458EB}" type="pres">
      <dgm:prSet presAssocID="{8552E0DD-E153-494E-8A9C-1A7B01A48B86}" presName="connTx" presStyleLbl="parChTrans1D2" presStyleIdx="1" presStyleCnt="5"/>
      <dgm:spPr/>
    </dgm:pt>
    <dgm:pt modelId="{6300DD1D-34AE-43D7-AC50-923E51F2D4E2}" type="pres">
      <dgm:prSet presAssocID="{E7EFF0A7-B92D-4198-8D7B-3F21DA4BB87D}" presName="node" presStyleLbl="node1" presStyleIdx="1" presStyleCnt="5" custScaleX="116088" custScaleY="116088">
        <dgm:presLayoutVars>
          <dgm:bulletEnabled val="1"/>
        </dgm:presLayoutVars>
      </dgm:prSet>
      <dgm:spPr/>
    </dgm:pt>
    <dgm:pt modelId="{CDF571CE-EF28-4D99-9C33-243F9F4176BD}" type="pres">
      <dgm:prSet presAssocID="{1566E96E-5C16-4E89-8B4B-0B248575C24A}" presName="Name9" presStyleLbl="parChTrans1D2" presStyleIdx="2" presStyleCnt="5"/>
      <dgm:spPr/>
    </dgm:pt>
    <dgm:pt modelId="{4F257959-350E-4F84-8EE4-7F8E7C6D9CA2}" type="pres">
      <dgm:prSet presAssocID="{1566E96E-5C16-4E89-8B4B-0B248575C24A}" presName="connTx" presStyleLbl="parChTrans1D2" presStyleIdx="2" presStyleCnt="5"/>
      <dgm:spPr/>
    </dgm:pt>
    <dgm:pt modelId="{71591B43-1127-42CB-B610-5FA8FE5AD08E}" type="pres">
      <dgm:prSet presAssocID="{A55781B2-5B73-49EA-ADAD-9652ACA96ABF}" presName="node" presStyleLbl="node1" presStyleIdx="2" presStyleCnt="5" custScaleX="116088" custScaleY="116088">
        <dgm:presLayoutVars>
          <dgm:bulletEnabled val="1"/>
        </dgm:presLayoutVars>
      </dgm:prSet>
      <dgm:spPr/>
    </dgm:pt>
    <dgm:pt modelId="{340888C5-6BB0-4C36-880C-E4E3D2FB319B}" type="pres">
      <dgm:prSet presAssocID="{EC974F36-54C3-4599-8253-C169CBBB3243}" presName="Name9" presStyleLbl="parChTrans1D2" presStyleIdx="3" presStyleCnt="5"/>
      <dgm:spPr/>
    </dgm:pt>
    <dgm:pt modelId="{7C3D60C2-4BC2-44E4-BBA2-22AAF8B1584B}" type="pres">
      <dgm:prSet presAssocID="{EC974F36-54C3-4599-8253-C169CBBB3243}" presName="connTx" presStyleLbl="parChTrans1D2" presStyleIdx="3" presStyleCnt="5"/>
      <dgm:spPr/>
    </dgm:pt>
    <dgm:pt modelId="{D2FD9F08-EFFB-4D0B-97E5-E7F2BEEBC0B6}" type="pres">
      <dgm:prSet presAssocID="{18FC2838-5E16-4C75-B0E8-A9EEECF01DA9}" presName="node" presStyleLbl="node1" presStyleIdx="3" presStyleCnt="5" custScaleX="116088" custScaleY="116088">
        <dgm:presLayoutVars>
          <dgm:bulletEnabled val="1"/>
        </dgm:presLayoutVars>
      </dgm:prSet>
      <dgm:spPr/>
    </dgm:pt>
    <dgm:pt modelId="{67E00261-CD22-488E-8A02-AC924A7449FB}" type="pres">
      <dgm:prSet presAssocID="{81B46031-9C13-4528-9D24-55DDD5D0EB5A}" presName="Name9" presStyleLbl="parChTrans1D2" presStyleIdx="4" presStyleCnt="5"/>
      <dgm:spPr/>
    </dgm:pt>
    <dgm:pt modelId="{0F7498C0-DE65-4CD6-BB3D-602B97267954}" type="pres">
      <dgm:prSet presAssocID="{81B46031-9C13-4528-9D24-55DDD5D0EB5A}" presName="connTx" presStyleLbl="parChTrans1D2" presStyleIdx="4" presStyleCnt="5"/>
      <dgm:spPr/>
    </dgm:pt>
    <dgm:pt modelId="{A47ED385-952C-4BC7-B417-A95455223F7B}" type="pres">
      <dgm:prSet presAssocID="{54E2343E-7A14-48BC-AF84-48B023F91E40}" presName="node" presStyleLbl="node1" presStyleIdx="4" presStyleCnt="5" custScaleX="116088" custScaleY="116088" custRadScaleRad="100351" custRadScaleInc="-2612">
        <dgm:presLayoutVars>
          <dgm:bulletEnabled val="1"/>
        </dgm:presLayoutVars>
      </dgm:prSet>
      <dgm:spPr/>
    </dgm:pt>
  </dgm:ptLst>
  <dgm:cxnLst>
    <dgm:cxn modelId="{874B9F09-3926-4354-83E8-A99E62CB465B}" srcId="{35953D5A-EF26-465B-BC52-A59263A30B27}" destId="{99D09CD6-E714-43DC-A344-7DD47B7DC47B}" srcOrd="0" destOrd="0" parTransId="{F2556C40-F9E1-4137-B3E4-8830763E35D4}" sibTransId="{F61638E3-479A-4640-B1B7-0E4C68C8C443}"/>
    <dgm:cxn modelId="{4D8C1F0A-22C4-452B-BE1A-375D6F5CE31C}" type="presOf" srcId="{35953D5A-EF26-465B-BC52-A59263A30B27}" destId="{FDB36104-1FD6-4C9F-8CD3-90057E5E3E7B}" srcOrd="0" destOrd="0" presId="urn:microsoft.com/office/officeart/2005/8/layout/radial1"/>
    <dgm:cxn modelId="{05C7FB14-8F47-43CF-9DF9-1DAD353F8EBE}" type="presOf" srcId="{8552E0DD-E153-494E-8A9C-1A7B01A48B86}" destId="{424AED65-351E-4B0E-8F70-0E3FB814CE62}" srcOrd="0" destOrd="0" presId="urn:microsoft.com/office/officeart/2005/8/layout/radial1"/>
    <dgm:cxn modelId="{AF5A9B1B-B3F7-43D0-8060-C4E1A23F4919}" type="presOf" srcId="{E7EFF0A7-B92D-4198-8D7B-3F21DA4BB87D}" destId="{6300DD1D-34AE-43D7-AC50-923E51F2D4E2}" srcOrd="0" destOrd="0" presId="urn:microsoft.com/office/officeart/2005/8/layout/radial1"/>
    <dgm:cxn modelId="{FC6A2F1E-CDD5-46FF-BC1E-45E8232D8AEE}" srcId="{35953D5A-EF26-465B-BC52-A59263A30B27}" destId="{54E2343E-7A14-48BC-AF84-48B023F91E40}" srcOrd="4" destOrd="0" parTransId="{81B46031-9C13-4528-9D24-55DDD5D0EB5A}" sibTransId="{FBDF0DA3-F14D-4246-8954-505659FEF6A8}"/>
    <dgm:cxn modelId="{3A442C29-5871-4CED-922C-B397FB3003A5}" srcId="{6CCEB33D-A9F4-4B4C-B3E9-8C238AA25ABF}" destId="{35953D5A-EF26-465B-BC52-A59263A30B27}" srcOrd="0" destOrd="0" parTransId="{805C320A-254C-49FA-A8F6-C19FD7DD6C8A}" sibTransId="{34165751-D798-492F-AAC8-14EE3F7B3E51}"/>
    <dgm:cxn modelId="{96174B33-4E79-4671-8D93-4BB0ED1267A4}" type="presOf" srcId="{18FC2838-5E16-4C75-B0E8-A9EEECF01DA9}" destId="{D2FD9F08-EFFB-4D0B-97E5-E7F2BEEBC0B6}" srcOrd="0" destOrd="0" presId="urn:microsoft.com/office/officeart/2005/8/layout/radial1"/>
    <dgm:cxn modelId="{45EE125E-77BB-45E0-8AD0-B469F156B477}" type="presOf" srcId="{F2556C40-F9E1-4137-B3E4-8830763E35D4}" destId="{1FB9422A-6510-4A0D-ACC8-6ED8EDCE5458}" srcOrd="0" destOrd="0" presId="urn:microsoft.com/office/officeart/2005/8/layout/radial1"/>
    <dgm:cxn modelId="{2DCFAC6B-4340-432A-9A75-CFFFAA6E6EC8}" srcId="{35953D5A-EF26-465B-BC52-A59263A30B27}" destId="{E7EFF0A7-B92D-4198-8D7B-3F21DA4BB87D}" srcOrd="1" destOrd="0" parTransId="{8552E0DD-E153-494E-8A9C-1A7B01A48B86}" sibTransId="{5D37DDDE-6113-4814-A6A4-9FBBA9503FD4}"/>
    <dgm:cxn modelId="{D4020B74-4271-4AFA-979A-C92B4A495437}" type="presOf" srcId="{54E2343E-7A14-48BC-AF84-48B023F91E40}" destId="{A47ED385-952C-4BC7-B417-A95455223F7B}" srcOrd="0" destOrd="0" presId="urn:microsoft.com/office/officeart/2005/8/layout/radial1"/>
    <dgm:cxn modelId="{0C90AC75-F0D7-421D-B234-F0849056ADF4}" srcId="{35953D5A-EF26-465B-BC52-A59263A30B27}" destId="{A55781B2-5B73-49EA-ADAD-9652ACA96ABF}" srcOrd="2" destOrd="0" parTransId="{1566E96E-5C16-4E89-8B4B-0B248575C24A}" sibTransId="{09A8F3C8-BBD8-4FE5-9697-616E503D6442}"/>
    <dgm:cxn modelId="{C7285087-C896-4FEC-B555-0269C7A0CB12}" type="presOf" srcId="{1566E96E-5C16-4E89-8B4B-0B248575C24A}" destId="{CDF571CE-EF28-4D99-9C33-243F9F4176BD}" srcOrd="0" destOrd="0" presId="urn:microsoft.com/office/officeart/2005/8/layout/radial1"/>
    <dgm:cxn modelId="{5906359F-8F47-4F34-923E-F3156E20CC1A}" type="presOf" srcId="{1566E96E-5C16-4E89-8B4B-0B248575C24A}" destId="{4F257959-350E-4F84-8EE4-7F8E7C6D9CA2}" srcOrd="1" destOrd="0" presId="urn:microsoft.com/office/officeart/2005/8/layout/radial1"/>
    <dgm:cxn modelId="{264918AF-CF76-46E9-8232-04D83CDC04DC}" type="presOf" srcId="{81B46031-9C13-4528-9D24-55DDD5D0EB5A}" destId="{0F7498C0-DE65-4CD6-BB3D-602B97267954}" srcOrd="1" destOrd="0" presId="urn:microsoft.com/office/officeart/2005/8/layout/radial1"/>
    <dgm:cxn modelId="{447866BA-8F57-4195-980B-0CFE4265A3CE}" type="presOf" srcId="{8552E0DD-E153-494E-8A9C-1A7B01A48B86}" destId="{E2DD20F0-F8AC-4284-9984-D608418458EB}" srcOrd="1" destOrd="0" presId="urn:microsoft.com/office/officeart/2005/8/layout/radial1"/>
    <dgm:cxn modelId="{DAA986BC-E01F-4C8C-BBE4-3930D1AD40C6}" type="presOf" srcId="{EC974F36-54C3-4599-8253-C169CBBB3243}" destId="{7C3D60C2-4BC2-44E4-BBA2-22AAF8B1584B}" srcOrd="1" destOrd="0" presId="urn:microsoft.com/office/officeart/2005/8/layout/radial1"/>
    <dgm:cxn modelId="{24B218BD-FBE5-4DCB-9781-2D4D32CEEA44}" srcId="{35953D5A-EF26-465B-BC52-A59263A30B27}" destId="{18FC2838-5E16-4C75-B0E8-A9EEECF01DA9}" srcOrd="3" destOrd="0" parTransId="{EC974F36-54C3-4599-8253-C169CBBB3243}" sibTransId="{A607DDBB-1878-465E-82B7-51D3F3457105}"/>
    <dgm:cxn modelId="{995979C5-5A09-4128-AF9C-9DC169433D74}" type="presOf" srcId="{EC974F36-54C3-4599-8253-C169CBBB3243}" destId="{340888C5-6BB0-4C36-880C-E4E3D2FB319B}" srcOrd="0" destOrd="0" presId="urn:microsoft.com/office/officeart/2005/8/layout/radial1"/>
    <dgm:cxn modelId="{E6821BCA-D318-42B0-9264-03BE2755D04B}" type="presOf" srcId="{F2556C40-F9E1-4137-B3E4-8830763E35D4}" destId="{BA2E6834-E90F-4A19-9768-22F80716171D}" srcOrd="1" destOrd="0" presId="urn:microsoft.com/office/officeart/2005/8/layout/radial1"/>
    <dgm:cxn modelId="{C6DECDD2-E1E3-444C-B395-32E10F184B5C}" type="presOf" srcId="{6CCEB33D-A9F4-4B4C-B3E9-8C238AA25ABF}" destId="{193C48BB-FAD7-4DB1-9A21-0E9030E70AD3}" srcOrd="0" destOrd="0" presId="urn:microsoft.com/office/officeart/2005/8/layout/radial1"/>
    <dgm:cxn modelId="{72DEAADA-3B25-4746-B24D-C7A2AF3AE2D0}" type="presOf" srcId="{81B46031-9C13-4528-9D24-55DDD5D0EB5A}" destId="{67E00261-CD22-488E-8A02-AC924A7449FB}" srcOrd="0" destOrd="0" presId="urn:microsoft.com/office/officeart/2005/8/layout/radial1"/>
    <dgm:cxn modelId="{45E995E2-18AC-49BE-B9C5-85E1FF1628DE}" type="presOf" srcId="{A55781B2-5B73-49EA-ADAD-9652ACA96ABF}" destId="{71591B43-1127-42CB-B610-5FA8FE5AD08E}" srcOrd="0" destOrd="0" presId="urn:microsoft.com/office/officeart/2005/8/layout/radial1"/>
    <dgm:cxn modelId="{8C0003ED-FF66-4FD7-87D5-83E5948AEDF3}" type="presOf" srcId="{99D09CD6-E714-43DC-A344-7DD47B7DC47B}" destId="{66D83B35-120D-4908-843A-45327C8C68F9}" srcOrd="0" destOrd="0" presId="urn:microsoft.com/office/officeart/2005/8/layout/radial1"/>
    <dgm:cxn modelId="{617C9086-9FE1-4403-9007-E1F1EF677574}" type="presParOf" srcId="{193C48BB-FAD7-4DB1-9A21-0E9030E70AD3}" destId="{FDB36104-1FD6-4C9F-8CD3-90057E5E3E7B}" srcOrd="0" destOrd="0" presId="urn:microsoft.com/office/officeart/2005/8/layout/radial1"/>
    <dgm:cxn modelId="{2280F7E9-99F6-431A-9624-3739BC79C217}" type="presParOf" srcId="{193C48BB-FAD7-4DB1-9A21-0E9030E70AD3}" destId="{1FB9422A-6510-4A0D-ACC8-6ED8EDCE5458}" srcOrd="1" destOrd="0" presId="urn:microsoft.com/office/officeart/2005/8/layout/radial1"/>
    <dgm:cxn modelId="{787B04BE-E3A0-4F0F-9E40-C724B1EDCCBB}" type="presParOf" srcId="{1FB9422A-6510-4A0D-ACC8-6ED8EDCE5458}" destId="{BA2E6834-E90F-4A19-9768-22F80716171D}" srcOrd="0" destOrd="0" presId="urn:microsoft.com/office/officeart/2005/8/layout/radial1"/>
    <dgm:cxn modelId="{D8E8256F-07CB-4287-90BD-D08C5D8CB866}" type="presParOf" srcId="{193C48BB-FAD7-4DB1-9A21-0E9030E70AD3}" destId="{66D83B35-120D-4908-843A-45327C8C68F9}" srcOrd="2" destOrd="0" presId="urn:microsoft.com/office/officeart/2005/8/layout/radial1"/>
    <dgm:cxn modelId="{4C9B9296-41F7-45CD-8392-51E60E6AFD1D}" type="presParOf" srcId="{193C48BB-FAD7-4DB1-9A21-0E9030E70AD3}" destId="{424AED65-351E-4B0E-8F70-0E3FB814CE62}" srcOrd="3" destOrd="0" presId="urn:microsoft.com/office/officeart/2005/8/layout/radial1"/>
    <dgm:cxn modelId="{FC615945-8F05-4C4A-996F-6BC0398343B8}" type="presParOf" srcId="{424AED65-351E-4B0E-8F70-0E3FB814CE62}" destId="{E2DD20F0-F8AC-4284-9984-D608418458EB}" srcOrd="0" destOrd="0" presId="urn:microsoft.com/office/officeart/2005/8/layout/radial1"/>
    <dgm:cxn modelId="{AB4C9C3E-0E0F-46BC-9712-EE1B6DA862E2}" type="presParOf" srcId="{193C48BB-FAD7-4DB1-9A21-0E9030E70AD3}" destId="{6300DD1D-34AE-43D7-AC50-923E51F2D4E2}" srcOrd="4" destOrd="0" presId="urn:microsoft.com/office/officeart/2005/8/layout/radial1"/>
    <dgm:cxn modelId="{14460F10-982F-493E-812F-2119480B6E5E}" type="presParOf" srcId="{193C48BB-FAD7-4DB1-9A21-0E9030E70AD3}" destId="{CDF571CE-EF28-4D99-9C33-243F9F4176BD}" srcOrd="5" destOrd="0" presId="urn:microsoft.com/office/officeart/2005/8/layout/radial1"/>
    <dgm:cxn modelId="{C232421C-0BC5-46C6-91FC-491A73C8BAD2}" type="presParOf" srcId="{CDF571CE-EF28-4D99-9C33-243F9F4176BD}" destId="{4F257959-350E-4F84-8EE4-7F8E7C6D9CA2}" srcOrd="0" destOrd="0" presId="urn:microsoft.com/office/officeart/2005/8/layout/radial1"/>
    <dgm:cxn modelId="{BE5C70B5-3045-4AA0-8D72-00D4515D50D2}" type="presParOf" srcId="{193C48BB-FAD7-4DB1-9A21-0E9030E70AD3}" destId="{71591B43-1127-42CB-B610-5FA8FE5AD08E}" srcOrd="6" destOrd="0" presId="urn:microsoft.com/office/officeart/2005/8/layout/radial1"/>
    <dgm:cxn modelId="{D850098D-C72E-476D-948E-D6A092AF60F6}" type="presParOf" srcId="{193C48BB-FAD7-4DB1-9A21-0E9030E70AD3}" destId="{340888C5-6BB0-4C36-880C-E4E3D2FB319B}" srcOrd="7" destOrd="0" presId="urn:microsoft.com/office/officeart/2005/8/layout/radial1"/>
    <dgm:cxn modelId="{5E0599E9-AE3B-494B-BB4F-BDBAFA650987}" type="presParOf" srcId="{340888C5-6BB0-4C36-880C-E4E3D2FB319B}" destId="{7C3D60C2-4BC2-44E4-BBA2-22AAF8B1584B}" srcOrd="0" destOrd="0" presId="urn:microsoft.com/office/officeart/2005/8/layout/radial1"/>
    <dgm:cxn modelId="{1B468DB6-11CB-438E-8C17-12C857C7B08B}" type="presParOf" srcId="{193C48BB-FAD7-4DB1-9A21-0E9030E70AD3}" destId="{D2FD9F08-EFFB-4D0B-97E5-E7F2BEEBC0B6}" srcOrd="8" destOrd="0" presId="urn:microsoft.com/office/officeart/2005/8/layout/radial1"/>
    <dgm:cxn modelId="{6EC9E68A-E0AA-4F1B-A294-6EB05131CF39}" type="presParOf" srcId="{193C48BB-FAD7-4DB1-9A21-0E9030E70AD3}" destId="{67E00261-CD22-488E-8A02-AC924A7449FB}" srcOrd="9" destOrd="0" presId="urn:microsoft.com/office/officeart/2005/8/layout/radial1"/>
    <dgm:cxn modelId="{AC8B84C1-6B93-4AC1-B8AF-4716349A3592}" type="presParOf" srcId="{67E00261-CD22-488E-8A02-AC924A7449FB}" destId="{0F7498C0-DE65-4CD6-BB3D-602B97267954}" srcOrd="0" destOrd="0" presId="urn:microsoft.com/office/officeart/2005/8/layout/radial1"/>
    <dgm:cxn modelId="{5553BCA8-9D5E-43D6-8B4C-C537669B8EF0}" type="presParOf" srcId="{193C48BB-FAD7-4DB1-9A21-0E9030E70AD3}" destId="{A47ED385-952C-4BC7-B417-A95455223F7B}" srcOrd="10" destOrd="0" presId="urn:microsoft.com/office/officeart/2005/8/layout/radial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6CCEB33D-A9F4-4B4C-B3E9-8C238AA25ABF}" type="doc">
      <dgm:prSet loTypeId="urn:microsoft.com/office/officeart/2005/8/layout/radial1" loCatId="cycle" qsTypeId="urn:microsoft.com/office/officeart/2005/8/quickstyle/simple1" qsCatId="simple" csTypeId="urn:microsoft.com/office/officeart/2005/8/colors/accent1_2" csCatId="accent1" phldr="1"/>
      <dgm:spPr/>
      <dgm:t>
        <a:bodyPr/>
        <a:lstStyle/>
        <a:p>
          <a:endParaRPr lang="nb-NO"/>
        </a:p>
      </dgm:t>
    </dgm:pt>
    <dgm:pt modelId="{35953D5A-EF26-465B-BC52-A59263A30B27}">
      <dgm:prSet phldrT="[Tekst]" custT="1"/>
      <dgm:spPr/>
      <dgm:t>
        <a:bodyPr/>
        <a:lstStyle/>
        <a:p>
          <a:r>
            <a:rPr lang="nb-NO" sz="1400" dirty="0"/>
            <a:t>PROSJEKT-KOORDINATOR</a:t>
          </a:r>
        </a:p>
        <a:p>
          <a:r>
            <a:rPr lang="nb-NO" sz="1400" dirty="0"/>
            <a:t>PROSJEKTLEDER BYGG</a:t>
          </a:r>
        </a:p>
      </dgm:t>
    </dgm:pt>
    <dgm:pt modelId="{805C320A-254C-49FA-A8F6-C19FD7DD6C8A}" type="parTrans" cxnId="{3A442C29-5871-4CED-922C-B397FB3003A5}">
      <dgm:prSet/>
      <dgm:spPr/>
      <dgm:t>
        <a:bodyPr/>
        <a:lstStyle/>
        <a:p>
          <a:endParaRPr lang="nb-NO"/>
        </a:p>
      </dgm:t>
    </dgm:pt>
    <dgm:pt modelId="{34165751-D798-492F-AAC8-14EE3F7B3E51}" type="sibTrans" cxnId="{3A442C29-5871-4CED-922C-B397FB3003A5}">
      <dgm:prSet/>
      <dgm:spPr/>
      <dgm:t>
        <a:bodyPr/>
        <a:lstStyle/>
        <a:p>
          <a:endParaRPr lang="nb-NO"/>
        </a:p>
      </dgm:t>
    </dgm:pt>
    <dgm:pt modelId="{99D09CD6-E714-43DC-A344-7DD47B7DC47B}">
      <dgm:prSet phldrT="[Tekst]"/>
      <dgm:spPr/>
      <dgm:t>
        <a:bodyPr/>
        <a:lstStyle/>
        <a:p>
          <a:r>
            <a:rPr lang="nb-NO" dirty="0"/>
            <a:t>NYE STAUP HELSEHUS</a:t>
          </a:r>
        </a:p>
      </dgm:t>
    </dgm:pt>
    <dgm:pt modelId="{F2556C40-F9E1-4137-B3E4-8830763E35D4}" type="parTrans" cxnId="{874B9F09-3926-4354-83E8-A99E62CB465B}">
      <dgm:prSet/>
      <dgm:spPr/>
      <dgm:t>
        <a:bodyPr/>
        <a:lstStyle/>
        <a:p>
          <a:endParaRPr lang="nb-NO"/>
        </a:p>
      </dgm:t>
    </dgm:pt>
    <dgm:pt modelId="{F61638E3-479A-4640-B1B7-0E4C68C8C443}" type="sibTrans" cxnId="{874B9F09-3926-4354-83E8-A99E62CB465B}">
      <dgm:prSet/>
      <dgm:spPr/>
      <dgm:t>
        <a:bodyPr/>
        <a:lstStyle/>
        <a:p>
          <a:endParaRPr lang="nb-NO"/>
        </a:p>
      </dgm:t>
    </dgm:pt>
    <dgm:pt modelId="{A55781B2-5B73-49EA-ADAD-9652ACA96ABF}">
      <dgm:prSet phldrT="[Tekst]"/>
      <dgm:spPr/>
      <dgm:t>
        <a:bodyPr/>
        <a:lstStyle/>
        <a:p>
          <a:r>
            <a:rPr lang="nb-NO" dirty="0"/>
            <a:t>UNIVERSITETS-SYKEHJEM</a:t>
          </a:r>
        </a:p>
      </dgm:t>
    </dgm:pt>
    <dgm:pt modelId="{1566E96E-5C16-4E89-8B4B-0B248575C24A}" type="parTrans" cxnId="{0C90AC75-F0D7-421D-B234-F0849056ADF4}">
      <dgm:prSet/>
      <dgm:spPr/>
      <dgm:t>
        <a:bodyPr/>
        <a:lstStyle/>
        <a:p>
          <a:endParaRPr lang="nb-NO"/>
        </a:p>
      </dgm:t>
    </dgm:pt>
    <dgm:pt modelId="{09A8F3C8-BBD8-4FE5-9697-616E503D6442}" type="sibTrans" cxnId="{0C90AC75-F0D7-421D-B234-F0849056ADF4}">
      <dgm:prSet/>
      <dgm:spPr/>
      <dgm:t>
        <a:bodyPr/>
        <a:lstStyle/>
        <a:p>
          <a:endParaRPr lang="nb-NO"/>
        </a:p>
      </dgm:t>
    </dgm:pt>
    <dgm:pt modelId="{18FC2838-5E16-4C75-B0E8-A9EEECF01DA9}">
      <dgm:prSet phldrT="[Tekst]"/>
      <dgm:spPr/>
      <dgm:t>
        <a:bodyPr/>
        <a:lstStyle/>
        <a:p>
          <a:r>
            <a:rPr lang="nb-NO" dirty="0"/>
            <a:t>DAG-AKTIVITETER</a:t>
          </a:r>
        </a:p>
        <a:p>
          <a:r>
            <a:rPr lang="nb-NO" dirty="0"/>
            <a:t>LOKALER OG DRIFT</a:t>
          </a:r>
        </a:p>
      </dgm:t>
    </dgm:pt>
    <dgm:pt modelId="{EC974F36-54C3-4599-8253-C169CBBB3243}" type="parTrans" cxnId="{24B218BD-FBE5-4DCB-9781-2D4D32CEEA44}">
      <dgm:prSet/>
      <dgm:spPr/>
      <dgm:t>
        <a:bodyPr/>
        <a:lstStyle/>
        <a:p>
          <a:endParaRPr lang="nb-NO"/>
        </a:p>
      </dgm:t>
    </dgm:pt>
    <dgm:pt modelId="{A607DDBB-1878-465E-82B7-51D3F3457105}" type="sibTrans" cxnId="{24B218BD-FBE5-4DCB-9781-2D4D32CEEA44}">
      <dgm:prSet/>
      <dgm:spPr/>
      <dgm:t>
        <a:bodyPr/>
        <a:lstStyle/>
        <a:p>
          <a:endParaRPr lang="nb-NO"/>
        </a:p>
      </dgm:t>
    </dgm:pt>
    <dgm:pt modelId="{54E2343E-7A14-48BC-AF84-48B023F91E40}">
      <dgm:prSet phldrT="[Tekst]"/>
      <dgm:spPr/>
      <dgm:t>
        <a:bodyPr/>
        <a:lstStyle/>
        <a:p>
          <a:r>
            <a:rPr lang="nb-NO" dirty="0"/>
            <a:t>LEIRA, BOLIGER OG BASE FUNK – ANDRE BOLIGER</a:t>
          </a:r>
        </a:p>
      </dgm:t>
    </dgm:pt>
    <dgm:pt modelId="{81B46031-9C13-4528-9D24-55DDD5D0EB5A}" type="parTrans" cxnId="{FC6A2F1E-CDD5-46FF-BC1E-45E8232D8AEE}">
      <dgm:prSet/>
      <dgm:spPr/>
      <dgm:t>
        <a:bodyPr/>
        <a:lstStyle/>
        <a:p>
          <a:endParaRPr lang="nb-NO"/>
        </a:p>
      </dgm:t>
    </dgm:pt>
    <dgm:pt modelId="{FBDF0DA3-F14D-4246-8954-505659FEF6A8}" type="sibTrans" cxnId="{FC6A2F1E-CDD5-46FF-BC1E-45E8232D8AEE}">
      <dgm:prSet/>
      <dgm:spPr/>
      <dgm:t>
        <a:bodyPr/>
        <a:lstStyle/>
        <a:p>
          <a:endParaRPr lang="nb-NO"/>
        </a:p>
      </dgm:t>
    </dgm:pt>
    <dgm:pt modelId="{E7EFF0A7-B92D-4198-8D7B-3F21DA4BB87D}">
      <dgm:prSet/>
      <dgm:spPr/>
      <dgm:t>
        <a:bodyPr/>
        <a:lstStyle/>
        <a:p>
          <a:r>
            <a:rPr lang="nb-NO" dirty="0"/>
            <a:t>LBAS, MARKNADS-VEGEN OG ÅSVEGEN VIDERE</a:t>
          </a:r>
        </a:p>
      </dgm:t>
    </dgm:pt>
    <dgm:pt modelId="{8552E0DD-E153-494E-8A9C-1A7B01A48B86}" type="parTrans" cxnId="{2DCFAC6B-4340-432A-9A75-CFFFAA6E6EC8}">
      <dgm:prSet/>
      <dgm:spPr/>
      <dgm:t>
        <a:bodyPr/>
        <a:lstStyle/>
        <a:p>
          <a:endParaRPr lang="nb-NO"/>
        </a:p>
      </dgm:t>
    </dgm:pt>
    <dgm:pt modelId="{5D37DDDE-6113-4814-A6A4-9FBBA9503FD4}" type="sibTrans" cxnId="{2DCFAC6B-4340-432A-9A75-CFFFAA6E6EC8}">
      <dgm:prSet/>
      <dgm:spPr/>
      <dgm:t>
        <a:bodyPr/>
        <a:lstStyle/>
        <a:p>
          <a:endParaRPr lang="nb-NO"/>
        </a:p>
      </dgm:t>
    </dgm:pt>
    <dgm:pt modelId="{71DF6513-F636-4ADF-9B8D-C33145EA9ACF}">
      <dgm:prSet/>
      <dgm:spPr>
        <a:solidFill>
          <a:schemeClr val="accent2">
            <a:lumMod val="75000"/>
          </a:schemeClr>
        </a:solidFill>
      </dgm:spPr>
      <dgm:t>
        <a:bodyPr/>
        <a:lstStyle/>
        <a:p>
          <a:r>
            <a:rPr lang="nb-NO" dirty="0"/>
            <a:t>HELSE-TEKNOLOGI (TEKNOLOGI)</a:t>
          </a:r>
        </a:p>
      </dgm:t>
    </dgm:pt>
    <dgm:pt modelId="{74E900C1-9A08-40FB-BA93-4FC74F49B2E8}" type="parTrans" cxnId="{BE296677-B220-449F-B980-AADCDF461CAC}">
      <dgm:prSet/>
      <dgm:spPr/>
      <dgm:t>
        <a:bodyPr/>
        <a:lstStyle/>
        <a:p>
          <a:endParaRPr lang="nb-NO"/>
        </a:p>
      </dgm:t>
    </dgm:pt>
    <dgm:pt modelId="{FDEB3499-0A13-40EA-968C-BCE1B6C8CE9A}" type="sibTrans" cxnId="{BE296677-B220-449F-B980-AADCDF461CAC}">
      <dgm:prSet/>
      <dgm:spPr/>
      <dgm:t>
        <a:bodyPr/>
        <a:lstStyle/>
        <a:p>
          <a:endParaRPr lang="nb-NO"/>
        </a:p>
      </dgm:t>
    </dgm:pt>
    <dgm:pt modelId="{193C48BB-FAD7-4DB1-9A21-0E9030E70AD3}" type="pres">
      <dgm:prSet presAssocID="{6CCEB33D-A9F4-4B4C-B3E9-8C238AA25ABF}" presName="cycle" presStyleCnt="0">
        <dgm:presLayoutVars>
          <dgm:chMax val="1"/>
          <dgm:dir/>
          <dgm:animLvl val="ctr"/>
          <dgm:resizeHandles val="exact"/>
        </dgm:presLayoutVars>
      </dgm:prSet>
      <dgm:spPr/>
    </dgm:pt>
    <dgm:pt modelId="{FDB36104-1FD6-4C9F-8CD3-90057E5E3E7B}" type="pres">
      <dgm:prSet presAssocID="{35953D5A-EF26-465B-BC52-A59263A30B27}" presName="centerShape" presStyleLbl="node0" presStyleIdx="0" presStyleCnt="1" custScaleX="139306" custScaleY="139306" custLinFactNeighborX="154" custLinFactNeighborY="231"/>
      <dgm:spPr/>
    </dgm:pt>
    <dgm:pt modelId="{1FB9422A-6510-4A0D-ACC8-6ED8EDCE5458}" type="pres">
      <dgm:prSet presAssocID="{F2556C40-F9E1-4137-B3E4-8830763E35D4}" presName="Name9" presStyleLbl="parChTrans1D2" presStyleIdx="0" presStyleCnt="6"/>
      <dgm:spPr/>
    </dgm:pt>
    <dgm:pt modelId="{BA2E6834-E90F-4A19-9768-22F80716171D}" type="pres">
      <dgm:prSet presAssocID="{F2556C40-F9E1-4137-B3E4-8830763E35D4}" presName="connTx" presStyleLbl="parChTrans1D2" presStyleIdx="0" presStyleCnt="6"/>
      <dgm:spPr/>
    </dgm:pt>
    <dgm:pt modelId="{66D83B35-120D-4908-843A-45327C8C68F9}" type="pres">
      <dgm:prSet presAssocID="{99D09CD6-E714-43DC-A344-7DD47B7DC47B}" presName="node" presStyleLbl="node1" presStyleIdx="0" presStyleCnt="6" custScaleX="116088" custScaleY="116088" custRadScaleRad="106202" custRadScaleInc="-384">
        <dgm:presLayoutVars>
          <dgm:bulletEnabled val="1"/>
        </dgm:presLayoutVars>
      </dgm:prSet>
      <dgm:spPr/>
    </dgm:pt>
    <dgm:pt modelId="{424AED65-351E-4B0E-8F70-0E3FB814CE62}" type="pres">
      <dgm:prSet presAssocID="{8552E0DD-E153-494E-8A9C-1A7B01A48B86}" presName="Name9" presStyleLbl="parChTrans1D2" presStyleIdx="1" presStyleCnt="6"/>
      <dgm:spPr/>
    </dgm:pt>
    <dgm:pt modelId="{E2DD20F0-F8AC-4284-9984-D608418458EB}" type="pres">
      <dgm:prSet presAssocID="{8552E0DD-E153-494E-8A9C-1A7B01A48B86}" presName="connTx" presStyleLbl="parChTrans1D2" presStyleIdx="1" presStyleCnt="6"/>
      <dgm:spPr/>
    </dgm:pt>
    <dgm:pt modelId="{6300DD1D-34AE-43D7-AC50-923E51F2D4E2}" type="pres">
      <dgm:prSet presAssocID="{E7EFF0A7-B92D-4198-8D7B-3F21DA4BB87D}" presName="node" presStyleLbl="node1" presStyleIdx="1" presStyleCnt="6" custScaleX="116088" custScaleY="116088">
        <dgm:presLayoutVars>
          <dgm:bulletEnabled val="1"/>
        </dgm:presLayoutVars>
      </dgm:prSet>
      <dgm:spPr/>
    </dgm:pt>
    <dgm:pt modelId="{D75E1CBE-5464-44F0-85EF-266C915639AB}" type="pres">
      <dgm:prSet presAssocID="{74E900C1-9A08-40FB-BA93-4FC74F49B2E8}" presName="Name9" presStyleLbl="parChTrans1D2" presStyleIdx="2" presStyleCnt="6"/>
      <dgm:spPr/>
    </dgm:pt>
    <dgm:pt modelId="{D2265E4E-EBED-4B18-B8B9-4987A3DB8B24}" type="pres">
      <dgm:prSet presAssocID="{74E900C1-9A08-40FB-BA93-4FC74F49B2E8}" presName="connTx" presStyleLbl="parChTrans1D2" presStyleIdx="2" presStyleCnt="6"/>
      <dgm:spPr/>
    </dgm:pt>
    <dgm:pt modelId="{31DFD06C-C5AA-448D-8944-DC1527E6D7CC}" type="pres">
      <dgm:prSet presAssocID="{71DF6513-F636-4ADF-9B8D-C33145EA9ACF}" presName="node" presStyleLbl="node1" presStyleIdx="2" presStyleCnt="6" custScaleX="116088" custScaleY="116088">
        <dgm:presLayoutVars>
          <dgm:bulletEnabled val="1"/>
        </dgm:presLayoutVars>
      </dgm:prSet>
      <dgm:spPr/>
    </dgm:pt>
    <dgm:pt modelId="{CDF571CE-EF28-4D99-9C33-243F9F4176BD}" type="pres">
      <dgm:prSet presAssocID="{1566E96E-5C16-4E89-8B4B-0B248575C24A}" presName="Name9" presStyleLbl="parChTrans1D2" presStyleIdx="3" presStyleCnt="6"/>
      <dgm:spPr/>
    </dgm:pt>
    <dgm:pt modelId="{4F257959-350E-4F84-8EE4-7F8E7C6D9CA2}" type="pres">
      <dgm:prSet presAssocID="{1566E96E-5C16-4E89-8B4B-0B248575C24A}" presName="connTx" presStyleLbl="parChTrans1D2" presStyleIdx="3" presStyleCnt="6"/>
      <dgm:spPr/>
    </dgm:pt>
    <dgm:pt modelId="{71591B43-1127-42CB-B610-5FA8FE5AD08E}" type="pres">
      <dgm:prSet presAssocID="{A55781B2-5B73-49EA-ADAD-9652ACA96ABF}" presName="node" presStyleLbl="node1" presStyleIdx="3" presStyleCnt="6" custScaleX="116088" custScaleY="116088">
        <dgm:presLayoutVars>
          <dgm:bulletEnabled val="1"/>
        </dgm:presLayoutVars>
      </dgm:prSet>
      <dgm:spPr/>
    </dgm:pt>
    <dgm:pt modelId="{340888C5-6BB0-4C36-880C-E4E3D2FB319B}" type="pres">
      <dgm:prSet presAssocID="{EC974F36-54C3-4599-8253-C169CBBB3243}" presName="Name9" presStyleLbl="parChTrans1D2" presStyleIdx="4" presStyleCnt="6"/>
      <dgm:spPr/>
    </dgm:pt>
    <dgm:pt modelId="{7C3D60C2-4BC2-44E4-BBA2-22AAF8B1584B}" type="pres">
      <dgm:prSet presAssocID="{EC974F36-54C3-4599-8253-C169CBBB3243}" presName="connTx" presStyleLbl="parChTrans1D2" presStyleIdx="4" presStyleCnt="6"/>
      <dgm:spPr/>
    </dgm:pt>
    <dgm:pt modelId="{D2FD9F08-EFFB-4D0B-97E5-E7F2BEEBC0B6}" type="pres">
      <dgm:prSet presAssocID="{18FC2838-5E16-4C75-B0E8-A9EEECF01DA9}" presName="node" presStyleLbl="node1" presStyleIdx="4" presStyleCnt="6" custScaleX="116088" custScaleY="116088">
        <dgm:presLayoutVars>
          <dgm:bulletEnabled val="1"/>
        </dgm:presLayoutVars>
      </dgm:prSet>
      <dgm:spPr/>
    </dgm:pt>
    <dgm:pt modelId="{67E00261-CD22-488E-8A02-AC924A7449FB}" type="pres">
      <dgm:prSet presAssocID="{81B46031-9C13-4528-9D24-55DDD5D0EB5A}" presName="Name9" presStyleLbl="parChTrans1D2" presStyleIdx="5" presStyleCnt="6"/>
      <dgm:spPr/>
    </dgm:pt>
    <dgm:pt modelId="{0F7498C0-DE65-4CD6-BB3D-602B97267954}" type="pres">
      <dgm:prSet presAssocID="{81B46031-9C13-4528-9D24-55DDD5D0EB5A}" presName="connTx" presStyleLbl="parChTrans1D2" presStyleIdx="5" presStyleCnt="6"/>
      <dgm:spPr/>
    </dgm:pt>
    <dgm:pt modelId="{A47ED385-952C-4BC7-B417-A95455223F7B}" type="pres">
      <dgm:prSet presAssocID="{54E2343E-7A14-48BC-AF84-48B023F91E40}" presName="node" presStyleLbl="node1" presStyleIdx="5" presStyleCnt="6" custScaleX="116088" custScaleY="116088" custRadScaleRad="100351" custRadScaleInc="-2612">
        <dgm:presLayoutVars>
          <dgm:bulletEnabled val="1"/>
        </dgm:presLayoutVars>
      </dgm:prSet>
      <dgm:spPr/>
    </dgm:pt>
  </dgm:ptLst>
  <dgm:cxnLst>
    <dgm:cxn modelId="{874B9F09-3926-4354-83E8-A99E62CB465B}" srcId="{35953D5A-EF26-465B-BC52-A59263A30B27}" destId="{99D09CD6-E714-43DC-A344-7DD47B7DC47B}" srcOrd="0" destOrd="0" parTransId="{F2556C40-F9E1-4137-B3E4-8830763E35D4}" sibTransId="{F61638E3-479A-4640-B1B7-0E4C68C8C443}"/>
    <dgm:cxn modelId="{4D8C1F0A-22C4-452B-BE1A-375D6F5CE31C}" type="presOf" srcId="{35953D5A-EF26-465B-BC52-A59263A30B27}" destId="{FDB36104-1FD6-4C9F-8CD3-90057E5E3E7B}" srcOrd="0" destOrd="0" presId="urn:microsoft.com/office/officeart/2005/8/layout/radial1"/>
    <dgm:cxn modelId="{05C7FB14-8F47-43CF-9DF9-1DAD353F8EBE}" type="presOf" srcId="{8552E0DD-E153-494E-8A9C-1A7B01A48B86}" destId="{424AED65-351E-4B0E-8F70-0E3FB814CE62}" srcOrd="0" destOrd="0" presId="urn:microsoft.com/office/officeart/2005/8/layout/radial1"/>
    <dgm:cxn modelId="{AF5A9B1B-B3F7-43D0-8060-C4E1A23F4919}" type="presOf" srcId="{E7EFF0A7-B92D-4198-8D7B-3F21DA4BB87D}" destId="{6300DD1D-34AE-43D7-AC50-923E51F2D4E2}" srcOrd="0" destOrd="0" presId="urn:microsoft.com/office/officeart/2005/8/layout/radial1"/>
    <dgm:cxn modelId="{FC6A2F1E-CDD5-46FF-BC1E-45E8232D8AEE}" srcId="{35953D5A-EF26-465B-BC52-A59263A30B27}" destId="{54E2343E-7A14-48BC-AF84-48B023F91E40}" srcOrd="5" destOrd="0" parTransId="{81B46031-9C13-4528-9D24-55DDD5D0EB5A}" sibTransId="{FBDF0DA3-F14D-4246-8954-505659FEF6A8}"/>
    <dgm:cxn modelId="{3A442C29-5871-4CED-922C-B397FB3003A5}" srcId="{6CCEB33D-A9F4-4B4C-B3E9-8C238AA25ABF}" destId="{35953D5A-EF26-465B-BC52-A59263A30B27}" srcOrd="0" destOrd="0" parTransId="{805C320A-254C-49FA-A8F6-C19FD7DD6C8A}" sibTransId="{34165751-D798-492F-AAC8-14EE3F7B3E51}"/>
    <dgm:cxn modelId="{96174B33-4E79-4671-8D93-4BB0ED1267A4}" type="presOf" srcId="{18FC2838-5E16-4C75-B0E8-A9EEECF01DA9}" destId="{D2FD9F08-EFFB-4D0B-97E5-E7F2BEEBC0B6}" srcOrd="0" destOrd="0" presId="urn:microsoft.com/office/officeart/2005/8/layout/radial1"/>
    <dgm:cxn modelId="{45EE125E-77BB-45E0-8AD0-B469F156B477}" type="presOf" srcId="{F2556C40-F9E1-4137-B3E4-8830763E35D4}" destId="{1FB9422A-6510-4A0D-ACC8-6ED8EDCE5458}" srcOrd="0" destOrd="0" presId="urn:microsoft.com/office/officeart/2005/8/layout/radial1"/>
    <dgm:cxn modelId="{E5726963-480E-4FD5-9FC1-7454495A88B6}" type="presOf" srcId="{71DF6513-F636-4ADF-9B8D-C33145EA9ACF}" destId="{31DFD06C-C5AA-448D-8944-DC1527E6D7CC}" srcOrd="0" destOrd="0" presId="urn:microsoft.com/office/officeart/2005/8/layout/radial1"/>
    <dgm:cxn modelId="{2DCFAC6B-4340-432A-9A75-CFFFAA6E6EC8}" srcId="{35953D5A-EF26-465B-BC52-A59263A30B27}" destId="{E7EFF0A7-B92D-4198-8D7B-3F21DA4BB87D}" srcOrd="1" destOrd="0" parTransId="{8552E0DD-E153-494E-8A9C-1A7B01A48B86}" sibTransId="{5D37DDDE-6113-4814-A6A4-9FBBA9503FD4}"/>
    <dgm:cxn modelId="{D4020B74-4271-4AFA-979A-C92B4A495437}" type="presOf" srcId="{54E2343E-7A14-48BC-AF84-48B023F91E40}" destId="{A47ED385-952C-4BC7-B417-A95455223F7B}" srcOrd="0" destOrd="0" presId="urn:microsoft.com/office/officeart/2005/8/layout/radial1"/>
    <dgm:cxn modelId="{0C90AC75-F0D7-421D-B234-F0849056ADF4}" srcId="{35953D5A-EF26-465B-BC52-A59263A30B27}" destId="{A55781B2-5B73-49EA-ADAD-9652ACA96ABF}" srcOrd="3" destOrd="0" parTransId="{1566E96E-5C16-4E89-8B4B-0B248575C24A}" sibTransId="{09A8F3C8-BBD8-4FE5-9697-616E503D6442}"/>
    <dgm:cxn modelId="{BE296677-B220-449F-B980-AADCDF461CAC}" srcId="{35953D5A-EF26-465B-BC52-A59263A30B27}" destId="{71DF6513-F636-4ADF-9B8D-C33145EA9ACF}" srcOrd="2" destOrd="0" parTransId="{74E900C1-9A08-40FB-BA93-4FC74F49B2E8}" sibTransId="{FDEB3499-0A13-40EA-968C-BCE1B6C8CE9A}"/>
    <dgm:cxn modelId="{C7285087-C896-4FEC-B555-0269C7A0CB12}" type="presOf" srcId="{1566E96E-5C16-4E89-8B4B-0B248575C24A}" destId="{CDF571CE-EF28-4D99-9C33-243F9F4176BD}" srcOrd="0" destOrd="0" presId="urn:microsoft.com/office/officeart/2005/8/layout/radial1"/>
    <dgm:cxn modelId="{5906359F-8F47-4F34-923E-F3156E20CC1A}" type="presOf" srcId="{1566E96E-5C16-4E89-8B4B-0B248575C24A}" destId="{4F257959-350E-4F84-8EE4-7F8E7C6D9CA2}" srcOrd="1" destOrd="0" presId="urn:microsoft.com/office/officeart/2005/8/layout/radial1"/>
    <dgm:cxn modelId="{BA589AAB-E288-4C59-8EE1-25D5C9D6A3E0}" type="presOf" srcId="{74E900C1-9A08-40FB-BA93-4FC74F49B2E8}" destId="{D75E1CBE-5464-44F0-85EF-266C915639AB}" srcOrd="0" destOrd="0" presId="urn:microsoft.com/office/officeart/2005/8/layout/radial1"/>
    <dgm:cxn modelId="{264918AF-CF76-46E9-8232-04D83CDC04DC}" type="presOf" srcId="{81B46031-9C13-4528-9D24-55DDD5D0EB5A}" destId="{0F7498C0-DE65-4CD6-BB3D-602B97267954}" srcOrd="1" destOrd="0" presId="urn:microsoft.com/office/officeart/2005/8/layout/radial1"/>
    <dgm:cxn modelId="{447866BA-8F57-4195-980B-0CFE4265A3CE}" type="presOf" srcId="{8552E0DD-E153-494E-8A9C-1A7B01A48B86}" destId="{E2DD20F0-F8AC-4284-9984-D608418458EB}" srcOrd="1" destOrd="0" presId="urn:microsoft.com/office/officeart/2005/8/layout/radial1"/>
    <dgm:cxn modelId="{DAA986BC-E01F-4C8C-BBE4-3930D1AD40C6}" type="presOf" srcId="{EC974F36-54C3-4599-8253-C169CBBB3243}" destId="{7C3D60C2-4BC2-44E4-BBA2-22AAF8B1584B}" srcOrd="1" destOrd="0" presId="urn:microsoft.com/office/officeart/2005/8/layout/radial1"/>
    <dgm:cxn modelId="{24B218BD-FBE5-4DCB-9781-2D4D32CEEA44}" srcId="{35953D5A-EF26-465B-BC52-A59263A30B27}" destId="{18FC2838-5E16-4C75-B0E8-A9EEECF01DA9}" srcOrd="4" destOrd="0" parTransId="{EC974F36-54C3-4599-8253-C169CBBB3243}" sibTransId="{A607DDBB-1878-465E-82B7-51D3F3457105}"/>
    <dgm:cxn modelId="{995979C5-5A09-4128-AF9C-9DC169433D74}" type="presOf" srcId="{EC974F36-54C3-4599-8253-C169CBBB3243}" destId="{340888C5-6BB0-4C36-880C-E4E3D2FB319B}" srcOrd="0" destOrd="0" presId="urn:microsoft.com/office/officeart/2005/8/layout/radial1"/>
    <dgm:cxn modelId="{E6821BCA-D318-42B0-9264-03BE2755D04B}" type="presOf" srcId="{F2556C40-F9E1-4137-B3E4-8830763E35D4}" destId="{BA2E6834-E90F-4A19-9768-22F80716171D}" srcOrd="1" destOrd="0" presId="urn:microsoft.com/office/officeart/2005/8/layout/radial1"/>
    <dgm:cxn modelId="{C6DECDD2-E1E3-444C-B395-32E10F184B5C}" type="presOf" srcId="{6CCEB33D-A9F4-4B4C-B3E9-8C238AA25ABF}" destId="{193C48BB-FAD7-4DB1-9A21-0E9030E70AD3}" srcOrd="0" destOrd="0" presId="urn:microsoft.com/office/officeart/2005/8/layout/radial1"/>
    <dgm:cxn modelId="{72DEAADA-3B25-4746-B24D-C7A2AF3AE2D0}" type="presOf" srcId="{81B46031-9C13-4528-9D24-55DDD5D0EB5A}" destId="{67E00261-CD22-488E-8A02-AC924A7449FB}" srcOrd="0" destOrd="0" presId="urn:microsoft.com/office/officeart/2005/8/layout/radial1"/>
    <dgm:cxn modelId="{090D86DF-006A-4D46-BE7A-D5C2DFAA6CF6}" type="presOf" srcId="{74E900C1-9A08-40FB-BA93-4FC74F49B2E8}" destId="{D2265E4E-EBED-4B18-B8B9-4987A3DB8B24}" srcOrd="1" destOrd="0" presId="urn:microsoft.com/office/officeart/2005/8/layout/radial1"/>
    <dgm:cxn modelId="{45E995E2-18AC-49BE-B9C5-85E1FF1628DE}" type="presOf" srcId="{A55781B2-5B73-49EA-ADAD-9652ACA96ABF}" destId="{71591B43-1127-42CB-B610-5FA8FE5AD08E}" srcOrd="0" destOrd="0" presId="urn:microsoft.com/office/officeart/2005/8/layout/radial1"/>
    <dgm:cxn modelId="{8C0003ED-FF66-4FD7-87D5-83E5948AEDF3}" type="presOf" srcId="{99D09CD6-E714-43DC-A344-7DD47B7DC47B}" destId="{66D83B35-120D-4908-843A-45327C8C68F9}" srcOrd="0" destOrd="0" presId="urn:microsoft.com/office/officeart/2005/8/layout/radial1"/>
    <dgm:cxn modelId="{617C9086-9FE1-4403-9007-E1F1EF677574}" type="presParOf" srcId="{193C48BB-FAD7-4DB1-9A21-0E9030E70AD3}" destId="{FDB36104-1FD6-4C9F-8CD3-90057E5E3E7B}" srcOrd="0" destOrd="0" presId="urn:microsoft.com/office/officeart/2005/8/layout/radial1"/>
    <dgm:cxn modelId="{2280F7E9-99F6-431A-9624-3739BC79C217}" type="presParOf" srcId="{193C48BB-FAD7-4DB1-9A21-0E9030E70AD3}" destId="{1FB9422A-6510-4A0D-ACC8-6ED8EDCE5458}" srcOrd="1" destOrd="0" presId="urn:microsoft.com/office/officeart/2005/8/layout/radial1"/>
    <dgm:cxn modelId="{787B04BE-E3A0-4F0F-9E40-C724B1EDCCBB}" type="presParOf" srcId="{1FB9422A-6510-4A0D-ACC8-6ED8EDCE5458}" destId="{BA2E6834-E90F-4A19-9768-22F80716171D}" srcOrd="0" destOrd="0" presId="urn:microsoft.com/office/officeart/2005/8/layout/radial1"/>
    <dgm:cxn modelId="{D8E8256F-07CB-4287-90BD-D08C5D8CB866}" type="presParOf" srcId="{193C48BB-FAD7-4DB1-9A21-0E9030E70AD3}" destId="{66D83B35-120D-4908-843A-45327C8C68F9}" srcOrd="2" destOrd="0" presId="urn:microsoft.com/office/officeart/2005/8/layout/radial1"/>
    <dgm:cxn modelId="{4C9B9296-41F7-45CD-8392-51E60E6AFD1D}" type="presParOf" srcId="{193C48BB-FAD7-4DB1-9A21-0E9030E70AD3}" destId="{424AED65-351E-4B0E-8F70-0E3FB814CE62}" srcOrd="3" destOrd="0" presId="urn:microsoft.com/office/officeart/2005/8/layout/radial1"/>
    <dgm:cxn modelId="{FC615945-8F05-4C4A-996F-6BC0398343B8}" type="presParOf" srcId="{424AED65-351E-4B0E-8F70-0E3FB814CE62}" destId="{E2DD20F0-F8AC-4284-9984-D608418458EB}" srcOrd="0" destOrd="0" presId="urn:microsoft.com/office/officeart/2005/8/layout/radial1"/>
    <dgm:cxn modelId="{AB4C9C3E-0E0F-46BC-9712-EE1B6DA862E2}" type="presParOf" srcId="{193C48BB-FAD7-4DB1-9A21-0E9030E70AD3}" destId="{6300DD1D-34AE-43D7-AC50-923E51F2D4E2}" srcOrd="4" destOrd="0" presId="urn:microsoft.com/office/officeart/2005/8/layout/radial1"/>
    <dgm:cxn modelId="{1DFD2FC5-8B7A-4CFB-A205-7F64B3A98F2B}" type="presParOf" srcId="{193C48BB-FAD7-4DB1-9A21-0E9030E70AD3}" destId="{D75E1CBE-5464-44F0-85EF-266C915639AB}" srcOrd="5" destOrd="0" presId="urn:microsoft.com/office/officeart/2005/8/layout/radial1"/>
    <dgm:cxn modelId="{388F0EC5-BB4B-4072-B243-4D4A9428E983}" type="presParOf" srcId="{D75E1CBE-5464-44F0-85EF-266C915639AB}" destId="{D2265E4E-EBED-4B18-B8B9-4987A3DB8B24}" srcOrd="0" destOrd="0" presId="urn:microsoft.com/office/officeart/2005/8/layout/radial1"/>
    <dgm:cxn modelId="{652A9455-F13D-4E49-914B-99FF7312F2B9}" type="presParOf" srcId="{193C48BB-FAD7-4DB1-9A21-0E9030E70AD3}" destId="{31DFD06C-C5AA-448D-8944-DC1527E6D7CC}" srcOrd="6" destOrd="0" presId="urn:microsoft.com/office/officeart/2005/8/layout/radial1"/>
    <dgm:cxn modelId="{14460F10-982F-493E-812F-2119480B6E5E}" type="presParOf" srcId="{193C48BB-FAD7-4DB1-9A21-0E9030E70AD3}" destId="{CDF571CE-EF28-4D99-9C33-243F9F4176BD}" srcOrd="7" destOrd="0" presId="urn:microsoft.com/office/officeart/2005/8/layout/radial1"/>
    <dgm:cxn modelId="{C232421C-0BC5-46C6-91FC-491A73C8BAD2}" type="presParOf" srcId="{CDF571CE-EF28-4D99-9C33-243F9F4176BD}" destId="{4F257959-350E-4F84-8EE4-7F8E7C6D9CA2}" srcOrd="0" destOrd="0" presId="urn:microsoft.com/office/officeart/2005/8/layout/radial1"/>
    <dgm:cxn modelId="{BE5C70B5-3045-4AA0-8D72-00D4515D50D2}" type="presParOf" srcId="{193C48BB-FAD7-4DB1-9A21-0E9030E70AD3}" destId="{71591B43-1127-42CB-B610-5FA8FE5AD08E}" srcOrd="8" destOrd="0" presId="urn:microsoft.com/office/officeart/2005/8/layout/radial1"/>
    <dgm:cxn modelId="{D850098D-C72E-476D-948E-D6A092AF60F6}" type="presParOf" srcId="{193C48BB-FAD7-4DB1-9A21-0E9030E70AD3}" destId="{340888C5-6BB0-4C36-880C-E4E3D2FB319B}" srcOrd="9" destOrd="0" presId="urn:microsoft.com/office/officeart/2005/8/layout/radial1"/>
    <dgm:cxn modelId="{5E0599E9-AE3B-494B-BB4F-BDBAFA650987}" type="presParOf" srcId="{340888C5-6BB0-4C36-880C-E4E3D2FB319B}" destId="{7C3D60C2-4BC2-44E4-BBA2-22AAF8B1584B}" srcOrd="0" destOrd="0" presId="urn:microsoft.com/office/officeart/2005/8/layout/radial1"/>
    <dgm:cxn modelId="{1B468DB6-11CB-438E-8C17-12C857C7B08B}" type="presParOf" srcId="{193C48BB-FAD7-4DB1-9A21-0E9030E70AD3}" destId="{D2FD9F08-EFFB-4D0B-97E5-E7F2BEEBC0B6}" srcOrd="10" destOrd="0" presId="urn:microsoft.com/office/officeart/2005/8/layout/radial1"/>
    <dgm:cxn modelId="{6EC9E68A-E0AA-4F1B-A294-6EB05131CF39}" type="presParOf" srcId="{193C48BB-FAD7-4DB1-9A21-0E9030E70AD3}" destId="{67E00261-CD22-488E-8A02-AC924A7449FB}" srcOrd="11" destOrd="0" presId="urn:microsoft.com/office/officeart/2005/8/layout/radial1"/>
    <dgm:cxn modelId="{AC8B84C1-6B93-4AC1-B8AF-4716349A3592}" type="presParOf" srcId="{67E00261-CD22-488E-8A02-AC924A7449FB}" destId="{0F7498C0-DE65-4CD6-BB3D-602B97267954}" srcOrd="0" destOrd="0" presId="urn:microsoft.com/office/officeart/2005/8/layout/radial1"/>
    <dgm:cxn modelId="{5553BCA8-9D5E-43D6-8B4C-C537669B8EF0}" type="presParOf" srcId="{193C48BB-FAD7-4DB1-9A21-0E9030E70AD3}" destId="{A47ED385-952C-4BC7-B417-A95455223F7B}" srcOrd="12" destOrd="0" presId="urn:microsoft.com/office/officeart/2005/8/layout/radial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904741E4-B364-4C11-A41E-773D8AB15A6A}" type="doc">
      <dgm:prSet loTypeId="urn:microsoft.com/office/officeart/2005/8/layout/hProcess9" loCatId="process" qsTypeId="urn:microsoft.com/office/officeart/2005/8/quickstyle/simple1" qsCatId="simple" csTypeId="urn:microsoft.com/office/officeart/2005/8/colors/accent1_2" csCatId="accent1" phldr="1"/>
      <dgm:spPr/>
    </dgm:pt>
    <dgm:pt modelId="{EF4353CC-63B6-4B98-A435-A38397298938}">
      <dgm:prSet phldrT="[Tekst]"/>
      <dgm:spPr>
        <a:solidFill>
          <a:srgbClr val="003874">
            <a:alpha val="80000"/>
          </a:srgbClr>
        </a:solidFill>
      </dgm:spPr>
      <dgm:t>
        <a:bodyPr/>
        <a:lstStyle/>
        <a:p>
          <a:r>
            <a:rPr lang="nb-NO"/>
            <a:t>TJENESTER</a:t>
          </a:r>
        </a:p>
        <a:p>
          <a:r>
            <a:rPr lang="nb-NO"/>
            <a:t>Hvordan skal helse- og omsorgstjenestene i kommunen drives i årene som kommer?</a:t>
          </a:r>
        </a:p>
      </dgm:t>
    </dgm:pt>
    <dgm:pt modelId="{B4761C49-E85D-4760-9DC7-3134A11C589C}" type="parTrans" cxnId="{0D2AA74F-EF77-4E04-8D20-88EAA8A7BFE5}">
      <dgm:prSet/>
      <dgm:spPr/>
      <dgm:t>
        <a:bodyPr/>
        <a:lstStyle/>
        <a:p>
          <a:endParaRPr lang="nb-NO"/>
        </a:p>
      </dgm:t>
    </dgm:pt>
    <dgm:pt modelId="{C74E25C2-EDAF-42ED-BC20-D774A69FDF8A}" type="sibTrans" cxnId="{0D2AA74F-EF77-4E04-8D20-88EAA8A7BFE5}">
      <dgm:prSet/>
      <dgm:spPr/>
      <dgm:t>
        <a:bodyPr/>
        <a:lstStyle/>
        <a:p>
          <a:endParaRPr lang="nb-NO"/>
        </a:p>
      </dgm:t>
    </dgm:pt>
    <dgm:pt modelId="{98E1AA1A-0E46-47FC-A3D5-AD258365037B}">
      <dgm:prSet phldrT="[Tekst]"/>
      <dgm:spPr>
        <a:solidFill>
          <a:srgbClr val="003874">
            <a:alpha val="80000"/>
          </a:srgbClr>
        </a:solidFill>
      </dgm:spPr>
      <dgm:t>
        <a:bodyPr/>
        <a:lstStyle/>
        <a:p>
          <a:r>
            <a:rPr lang="nb-NO" dirty="0"/>
            <a:t>ORGANISERING</a:t>
          </a:r>
        </a:p>
        <a:p>
          <a:r>
            <a:rPr lang="nb-NO" dirty="0"/>
            <a:t>Hvordan skal tjenestene organiseres for ønsket tjenestedrift?</a:t>
          </a:r>
        </a:p>
      </dgm:t>
    </dgm:pt>
    <dgm:pt modelId="{6E2E8AE5-80BE-40A3-B9D7-B520B588902B}" type="parTrans" cxnId="{5D13E480-2B13-412F-85BA-7AB11602B32D}">
      <dgm:prSet/>
      <dgm:spPr/>
      <dgm:t>
        <a:bodyPr/>
        <a:lstStyle/>
        <a:p>
          <a:endParaRPr lang="nb-NO"/>
        </a:p>
      </dgm:t>
    </dgm:pt>
    <dgm:pt modelId="{526FEB06-4E0C-45E6-8212-BD6D93E47F27}" type="sibTrans" cxnId="{5D13E480-2B13-412F-85BA-7AB11602B32D}">
      <dgm:prSet/>
      <dgm:spPr/>
      <dgm:t>
        <a:bodyPr/>
        <a:lstStyle/>
        <a:p>
          <a:endParaRPr lang="nb-NO"/>
        </a:p>
      </dgm:t>
    </dgm:pt>
    <dgm:pt modelId="{3F686083-6A5B-4C1A-A80E-99C8FC5D9E31}">
      <dgm:prSet phldrT="[Tekst]"/>
      <dgm:spPr>
        <a:solidFill>
          <a:srgbClr val="003874">
            <a:alpha val="80000"/>
          </a:srgbClr>
        </a:solidFill>
      </dgm:spPr>
      <dgm:t>
        <a:bodyPr/>
        <a:lstStyle/>
        <a:p>
          <a:r>
            <a:rPr lang="nb-NO" dirty="0"/>
            <a:t>BYGG</a:t>
          </a:r>
        </a:p>
        <a:p>
          <a:r>
            <a:rPr lang="nb-NO" dirty="0"/>
            <a:t>Hvor skal byggene bygges og hvordan skal de utformes sånn at de best mulig kan tjene tjenestene?</a:t>
          </a:r>
        </a:p>
      </dgm:t>
    </dgm:pt>
    <dgm:pt modelId="{F1E289D2-BC91-4014-BF15-0916B46A5C83}" type="parTrans" cxnId="{FB6E3D1A-2CE4-44D6-845B-9546595AC4C1}">
      <dgm:prSet/>
      <dgm:spPr/>
      <dgm:t>
        <a:bodyPr/>
        <a:lstStyle/>
        <a:p>
          <a:endParaRPr lang="nb-NO"/>
        </a:p>
      </dgm:t>
    </dgm:pt>
    <dgm:pt modelId="{8D262F73-7D27-4BA1-97AB-EEDFC84DC010}" type="sibTrans" cxnId="{FB6E3D1A-2CE4-44D6-845B-9546595AC4C1}">
      <dgm:prSet/>
      <dgm:spPr/>
      <dgm:t>
        <a:bodyPr/>
        <a:lstStyle/>
        <a:p>
          <a:endParaRPr lang="nb-NO"/>
        </a:p>
      </dgm:t>
    </dgm:pt>
    <dgm:pt modelId="{CC1360CC-DF04-4582-9A61-BCB6E76E0143}" type="pres">
      <dgm:prSet presAssocID="{904741E4-B364-4C11-A41E-773D8AB15A6A}" presName="CompostProcess" presStyleCnt="0">
        <dgm:presLayoutVars>
          <dgm:dir/>
          <dgm:resizeHandles val="exact"/>
        </dgm:presLayoutVars>
      </dgm:prSet>
      <dgm:spPr/>
    </dgm:pt>
    <dgm:pt modelId="{BC8208EA-991A-4119-A1B2-DDD675C3E8A2}" type="pres">
      <dgm:prSet presAssocID="{904741E4-B364-4C11-A41E-773D8AB15A6A}" presName="arrow" presStyleLbl="bgShp" presStyleIdx="0" presStyleCnt="1" custLinFactNeighborX="2393" custLinFactNeighborY="-27664"/>
      <dgm:spPr>
        <a:solidFill>
          <a:srgbClr val="003874">
            <a:alpha val="20000"/>
          </a:srgbClr>
        </a:solidFill>
      </dgm:spPr>
    </dgm:pt>
    <dgm:pt modelId="{24E7CD8F-21CF-4591-A82B-B439F2C3580F}" type="pres">
      <dgm:prSet presAssocID="{904741E4-B364-4C11-A41E-773D8AB15A6A}" presName="linearProcess" presStyleCnt="0"/>
      <dgm:spPr/>
    </dgm:pt>
    <dgm:pt modelId="{A2CB155F-BC86-4C70-BFD9-63544A0C8CB4}" type="pres">
      <dgm:prSet presAssocID="{EF4353CC-63B6-4B98-A435-A38397298938}" presName="textNode" presStyleLbl="node1" presStyleIdx="0" presStyleCnt="3">
        <dgm:presLayoutVars>
          <dgm:bulletEnabled val="1"/>
        </dgm:presLayoutVars>
      </dgm:prSet>
      <dgm:spPr/>
    </dgm:pt>
    <dgm:pt modelId="{3EC60DC0-6B9B-45CB-8D64-7D37F33532F6}" type="pres">
      <dgm:prSet presAssocID="{C74E25C2-EDAF-42ED-BC20-D774A69FDF8A}" presName="sibTrans" presStyleCnt="0"/>
      <dgm:spPr/>
    </dgm:pt>
    <dgm:pt modelId="{C4C341B9-9AE6-4C8D-8BAC-7B5237C2F345}" type="pres">
      <dgm:prSet presAssocID="{98E1AA1A-0E46-47FC-A3D5-AD258365037B}" presName="textNode" presStyleLbl="node1" presStyleIdx="1" presStyleCnt="3">
        <dgm:presLayoutVars>
          <dgm:bulletEnabled val="1"/>
        </dgm:presLayoutVars>
      </dgm:prSet>
      <dgm:spPr/>
    </dgm:pt>
    <dgm:pt modelId="{2B67076C-CB74-4F5D-9D02-1EE002523EC3}" type="pres">
      <dgm:prSet presAssocID="{526FEB06-4E0C-45E6-8212-BD6D93E47F27}" presName="sibTrans" presStyleCnt="0"/>
      <dgm:spPr/>
    </dgm:pt>
    <dgm:pt modelId="{C6D71C7E-1F42-4050-A648-E95EAF650EA5}" type="pres">
      <dgm:prSet presAssocID="{3F686083-6A5B-4C1A-A80E-99C8FC5D9E31}" presName="textNode" presStyleLbl="node1" presStyleIdx="2" presStyleCnt="3">
        <dgm:presLayoutVars>
          <dgm:bulletEnabled val="1"/>
        </dgm:presLayoutVars>
      </dgm:prSet>
      <dgm:spPr/>
    </dgm:pt>
  </dgm:ptLst>
  <dgm:cxnLst>
    <dgm:cxn modelId="{1EFCCF0D-48A4-434A-93F6-FE41AD39220B}" type="presOf" srcId="{3F686083-6A5B-4C1A-A80E-99C8FC5D9E31}" destId="{C6D71C7E-1F42-4050-A648-E95EAF650EA5}" srcOrd="0" destOrd="0" presId="urn:microsoft.com/office/officeart/2005/8/layout/hProcess9"/>
    <dgm:cxn modelId="{FB6E3D1A-2CE4-44D6-845B-9546595AC4C1}" srcId="{904741E4-B364-4C11-A41E-773D8AB15A6A}" destId="{3F686083-6A5B-4C1A-A80E-99C8FC5D9E31}" srcOrd="2" destOrd="0" parTransId="{F1E289D2-BC91-4014-BF15-0916B46A5C83}" sibTransId="{8D262F73-7D27-4BA1-97AB-EEDFC84DC010}"/>
    <dgm:cxn modelId="{0D2AA74F-EF77-4E04-8D20-88EAA8A7BFE5}" srcId="{904741E4-B364-4C11-A41E-773D8AB15A6A}" destId="{EF4353CC-63B6-4B98-A435-A38397298938}" srcOrd="0" destOrd="0" parTransId="{B4761C49-E85D-4760-9DC7-3134A11C589C}" sibTransId="{C74E25C2-EDAF-42ED-BC20-D774A69FDF8A}"/>
    <dgm:cxn modelId="{5D13E480-2B13-412F-85BA-7AB11602B32D}" srcId="{904741E4-B364-4C11-A41E-773D8AB15A6A}" destId="{98E1AA1A-0E46-47FC-A3D5-AD258365037B}" srcOrd="1" destOrd="0" parTransId="{6E2E8AE5-80BE-40A3-B9D7-B520B588902B}" sibTransId="{526FEB06-4E0C-45E6-8212-BD6D93E47F27}"/>
    <dgm:cxn modelId="{1A15278E-49DF-4D61-BBFF-3824C96B7504}" type="presOf" srcId="{98E1AA1A-0E46-47FC-A3D5-AD258365037B}" destId="{C4C341B9-9AE6-4C8D-8BAC-7B5237C2F345}" srcOrd="0" destOrd="0" presId="urn:microsoft.com/office/officeart/2005/8/layout/hProcess9"/>
    <dgm:cxn modelId="{9897CD9C-50AF-4DB0-829E-10AAFC672068}" type="presOf" srcId="{EF4353CC-63B6-4B98-A435-A38397298938}" destId="{A2CB155F-BC86-4C70-BFD9-63544A0C8CB4}" srcOrd="0" destOrd="0" presId="urn:microsoft.com/office/officeart/2005/8/layout/hProcess9"/>
    <dgm:cxn modelId="{E99157DE-445D-4438-9B05-58C816883BC2}" type="presOf" srcId="{904741E4-B364-4C11-A41E-773D8AB15A6A}" destId="{CC1360CC-DF04-4582-9A61-BCB6E76E0143}" srcOrd="0" destOrd="0" presId="urn:microsoft.com/office/officeart/2005/8/layout/hProcess9"/>
    <dgm:cxn modelId="{2BCE6CC4-3B19-4D82-BD44-6EDF88BD4D3E}" type="presParOf" srcId="{CC1360CC-DF04-4582-9A61-BCB6E76E0143}" destId="{BC8208EA-991A-4119-A1B2-DDD675C3E8A2}" srcOrd="0" destOrd="0" presId="urn:microsoft.com/office/officeart/2005/8/layout/hProcess9"/>
    <dgm:cxn modelId="{65C8ED4B-EEF9-43E1-A05E-88A26C2803FF}" type="presParOf" srcId="{CC1360CC-DF04-4582-9A61-BCB6E76E0143}" destId="{24E7CD8F-21CF-4591-A82B-B439F2C3580F}" srcOrd="1" destOrd="0" presId="urn:microsoft.com/office/officeart/2005/8/layout/hProcess9"/>
    <dgm:cxn modelId="{A12CE413-0B82-4336-8DFB-31731DF96641}" type="presParOf" srcId="{24E7CD8F-21CF-4591-A82B-B439F2C3580F}" destId="{A2CB155F-BC86-4C70-BFD9-63544A0C8CB4}" srcOrd="0" destOrd="0" presId="urn:microsoft.com/office/officeart/2005/8/layout/hProcess9"/>
    <dgm:cxn modelId="{63B33A50-0F8D-43A1-AA20-61395D192944}" type="presParOf" srcId="{24E7CD8F-21CF-4591-A82B-B439F2C3580F}" destId="{3EC60DC0-6B9B-45CB-8D64-7D37F33532F6}" srcOrd="1" destOrd="0" presId="urn:microsoft.com/office/officeart/2005/8/layout/hProcess9"/>
    <dgm:cxn modelId="{97E7AE73-E959-4FEC-B4C1-E1B4274F44B2}" type="presParOf" srcId="{24E7CD8F-21CF-4591-A82B-B439F2C3580F}" destId="{C4C341B9-9AE6-4C8D-8BAC-7B5237C2F345}" srcOrd="2" destOrd="0" presId="urn:microsoft.com/office/officeart/2005/8/layout/hProcess9"/>
    <dgm:cxn modelId="{376627D0-3B5B-4FFA-BB78-457C3567D4BE}" type="presParOf" srcId="{24E7CD8F-21CF-4591-A82B-B439F2C3580F}" destId="{2B67076C-CB74-4F5D-9D02-1EE002523EC3}" srcOrd="3" destOrd="0" presId="urn:microsoft.com/office/officeart/2005/8/layout/hProcess9"/>
    <dgm:cxn modelId="{12175D98-8320-4AA8-A007-DD6D181BBE6F}" type="presParOf" srcId="{24E7CD8F-21CF-4591-A82B-B439F2C3580F}" destId="{C6D71C7E-1F42-4050-A648-E95EAF650EA5}" srcOrd="4" destOrd="0" presId="urn:microsoft.com/office/officeart/2005/8/layout/hProcess9"/>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C8208EA-991A-4119-A1B2-DDD675C3E8A2}">
      <dsp:nvSpPr>
        <dsp:cNvPr id="0" name=""/>
        <dsp:cNvSpPr/>
      </dsp:nvSpPr>
      <dsp:spPr>
        <a:xfrm>
          <a:off x="840253" y="0"/>
          <a:ext cx="7491204" cy="3806480"/>
        </a:xfrm>
        <a:prstGeom prst="rightArrow">
          <a:avLst/>
        </a:prstGeom>
        <a:solidFill>
          <a:srgbClr val="003874">
            <a:alpha val="20000"/>
          </a:srgbClr>
        </a:solidFill>
        <a:ln>
          <a:noFill/>
        </a:ln>
        <a:effectLst/>
      </dsp:spPr>
      <dsp:style>
        <a:lnRef idx="0">
          <a:scrgbClr r="0" g="0" b="0"/>
        </a:lnRef>
        <a:fillRef idx="1">
          <a:scrgbClr r="0" g="0" b="0"/>
        </a:fillRef>
        <a:effectRef idx="0">
          <a:scrgbClr r="0" g="0" b="0"/>
        </a:effectRef>
        <a:fontRef idx="minor"/>
      </dsp:style>
    </dsp:sp>
    <dsp:sp modelId="{A2CB155F-BC86-4C70-BFD9-63544A0C8CB4}">
      <dsp:nvSpPr>
        <dsp:cNvPr id="0" name=""/>
        <dsp:cNvSpPr/>
      </dsp:nvSpPr>
      <dsp:spPr>
        <a:xfrm>
          <a:off x="9467" y="1141943"/>
          <a:ext cx="2836742" cy="1522592"/>
        </a:xfrm>
        <a:prstGeom prst="roundRect">
          <a:avLst/>
        </a:prstGeom>
        <a:solidFill>
          <a:srgbClr val="003874">
            <a:alpha val="80000"/>
          </a:srgb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nb-NO" sz="1600" kern="1200"/>
            <a:t>TJENESTER</a:t>
          </a:r>
        </a:p>
        <a:p>
          <a:pPr marL="0" lvl="0" indent="0" algn="ctr" defTabSz="711200">
            <a:lnSpc>
              <a:spcPct val="90000"/>
            </a:lnSpc>
            <a:spcBef>
              <a:spcPct val="0"/>
            </a:spcBef>
            <a:spcAft>
              <a:spcPct val="35000"/>
            </a:spcAft>
            <a:buNone/>
          </a:pPr>
          <a:r>
            <a:rPr lang="nb-NO" sz="1600" kern="1200"/>
            <a:t>Hvordan skal helse- og omsorgstjenestene i kommunen drives i årene som kommer?</a:t>
          </a:r>
        </a:p>
      </dsp:txBody>
      <dsp:txXfrm>
        <a:off x="83794" y="1216270"/>
        <a:ext cx="2688088" cy="1373938"/>
      </dsp:txXfrm>
    </dsp:sp>
    <dsp:sp modelId="{C4C341B9-9AE6-4C8D-8BAC-7B5237C2F345}">
      <dsp:nvSpPr>
        <dsp:cNvPr id="0" name=""/>
        <dsp:cNvSpPr/>
      </dsp:nvSpPr>
      <dsp:spPr>
        <a:xfrm>
          <a:off x="2988219" y="1141943"/>
          <a:ext cx="2836742" cy="1522592"/>
        </a:xfrm>
        <a:prstGeom prst="roundRect">
          <a:avLst/>
        </a:prstGeom>
        <a:solidFill>
          <a:srgbClr val="003874">
            <a:alpha val="80000"/>
          </a:srgb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nb-NO" sz="1600" kern="1200" dirty="0"/>
            <a:t>ORGANISERING</a:t>
          </a:r>
        </a:p>
        <a:p>
          <a:pPr marL="0" lvl="0" indent="0" algn="ctr" defTabSz="711200">
            <a:lnSpc>
              <a:spcPct val="90000"/>
            </a:lnSpc>
            <a:spcBef>
              <a:spcPct val="0"/>
            </a:spcBef>
            <a:spcAft>
              <a:spcPct val="35000"/>
            </a:spcAft>
            <a:buNone/>
          </a:pPr>
          <a:r>
            <a:rPr lang="nb-NO" sz="1600" kern="1200" dirty="0"/>
            <a:t>Hvordan skal tjenestene organiseres for ønsket tjenestedrift?</a:t>
          </a:r>
        </a:p>
      </dsp:txBody>
      <dsp:txXfrm>
        <a:off x="3062546" y="1216270"/>
        <a:ext cx="2688088" cy="1373938"/>
      </dsp:txXfrm>
    </dsp:sp>
    <dsp:sp modelId="{C6D71C7E-1F42-4050-A648-E95EAF650EA5}">
      <dsp:nvSpPr>
        <dsp:cNvPr id="0" name=""/>
        <dsp:cNvSpPr/>
      </dsp:nvSpPr>
      <dsp:spPr>
        <a:xfrm>
          <a:off x="5966971" y="1141943"/>
          <a:ext cx="2836742" cy="1522592"/>
        </a:xfrm>
        <a:prstGeom prst="roundRect">
          <a:avLst/>
        </a:prstGeom>
        <a:solidFill>
          <a:srgbClr val="003874">
            <a:alpha val="80000"/>
          </a:srgb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nb-NO" sz="1600" kern="1200" dirty="0"/>
            <a:t>BYGG</a:t>
          </a:r>
        </a:p>
        <a:p>
          <a:pPr marL="0" lvl="0" indent="0" algn="ctr" defTabSz="711200">
            <a:lnSpc>
              <a:spcPct val="90000"/>
            </a:lnSpc>
            <a:spcBef>
              <a:spcPct val="0"/>
            </a:spcBef>
            <a:spcAft>
              <a:spcPct val="35000"/>
            </a:spcAft>
            <a:buNone/>
          </a:pPr>
          <a:r>
            <a:rPr lang="nb-NO" sz="1600" kern="1200" dirty="0"/>
            <a:t>Hvor skal byggene bygges og hvordan skal de utformes sånn at de best mulig kan tjene tjenestene?</a:t>
          </a:r>
        </a:p>
      </dsp:txBody>
      <dsp:txXfrm>
        <a:off x="6041298" y="1216270"/>
        <a:ext cx="2688088" cy="137393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DB36104-1FD6-4C9F-8CD3-90057E5E3E7B}">
      <dsp:nvSpPr>
        <dsp:cNvPr id="0" name=""/>
        <dsp:cNvSpPr/>
      </dsp:nvSpPr>
      <dsp:spPr>
        <a:xfrm>
          <a:off x="2983696" y="2155110"/>
          <a:ext cx="2671282" cy="2671282"/>
        </a:xfrm>
        <a:prstGeom prst="ellipse">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nb-NO" sz="1400" kern="1200"/>
            <a:t>PROSJEKT-KOORDINATOR</a:t>
          </a:r>
        </a:p>
        <a:p>
          <a:pPr marL="0" lvl="0" indent="0" algn="ctr" defTabSz="622300">
            <a:lnSpc>
              <a:spcPct val="90000"/>
            </a:lnSpc>
            <a:spcBef>
              <a:spcPct val="0"/>
            </a:spcBef>
            <a:spcAft>
              <a:spcPct val="35000"/>
            </a:spcAft>
            <a:buNone/>
          </a:pPr>
          <a:r>
            <a:rPr lang="nb-NO" sz="1400" kern="1200"/>
            <a:t>PROSJEKTLEDER BYGG</a:t>
          </a:r>
        </a:p>
      </dsp:txBody>
      <dsp:txXfrm>
        <a:off x="3374896" y="2546310"/>
        <a:ext cx="1888882" cy="1888882"/>
      </dsp:txXfrm>
    </dsp:sp>
    <dsp:sp modelId="{1FB9422A-6510-4A0D-ACC8-6ED8EDCE5458}">
      <dsp:nvSpPr>
        <dsp:cNvPr id="0" name=""/>
        <dsp:cNvSpPr/>
      </dsp:nvSpPr>
      <dsp:spPr>
        <a:xfrm rot="16180692">
          <a:off x="4282259" y="2105707"/>
          <a:ext cx="58822" cy="40026"/>
        </a:xfrm>
        <a:custGeom>
          <a:avLst/>
          <a:gdLst/>
          <a:ahLst/>
          <a:cxnLst/>
          <a:rect l="0" t="0" r="0" b="0"/>
          <a:pathLst>
            <a:path>
              <a:moveTo>
                <a:pt x="0" y="20013"/>
              </a:moveTo>
              <a:lnTo>
                <a:pt x="58822" y="20013"/>
              </a:lnTo>
            </a:path>
          </a:pathLst>
        </a:custGeom>
        <a:noFill/>
        <a:ln w="1905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nb-NO" sz="500" kern="1200"/>
        </a:p>
      </dsp:txBody>
      <dsp:txXfrm rot="10800000">
        <a:off x="4310200" y="2124250"/>
        <a:ext cx="2941" cy="2941"/>
      </dsp:txXfrm>
    </dsp:sp>
    <dsp:sp modelId="{66D83B35-120D-4908-843A-45327C8C68F9}">
      <dsp:nvSpPr>
        <dsp:cNvPr id="0" name=""/>
        <dsp:cNvSpPr/>
      </dsp:nvSpPr>
      <dsp:spPr>
        <a:xfrm>
          <a:off x="3192223" y="-129734"/>
          <a:ext cx="2226062" cy="2226062"/>
        </a:xfrm>
        <a:prstGeom prst="ellipse">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795" tIns="10795" rIns="10795" bIns="10795" numCol="1" spcCol="1270" anchor="ctr" anchorCtr="0">
          <a:noAutofit/>
        </a:bodyPr>
        <a:lstStyle/>
        <a:p>
          <a:pPr marL="0" lvl="0" indent="0" algn="ctr" defTabSz="755650">
            <a:lnSpc>
              <a:spcPct val="90000"/>
            </a:lnSpc>
            <a:spcBef>
              <a:spcPct val="0"/>
            </a:spcBef>
            <a:spcAft>
              <a:spcPct val="35000"/>
            </a:spcAft>
            <a:buNone/>
          </a:pPr>
          <a:r>
            <a:rPr lang="nb-NO" sz="1700" kern="1200"/>
            <a:t>NYE STAUP HELSEHUS</a:t>
          </a:r>
        </a:p>
      </dsp:txBody>
      <dsp:txXfrm>
        <a:off x="3518222" y="196265"/>
        <a:ext cx="1574064" cy="1574064"/>
      </dsp:txXfrm>
    </dsp:sp>
    <dsp:sp modelId="{424AED65-351E-4B0E-8F70-0E3FB814CE62}">
      <dsp:nvSpPr>
        <dsp:cNvPr id="0" name=""/>
        <dsp:cNvSpPr/>
      </dsp:nvSpPr>
      <dsp:spPr>
        <a:xfrm rot="20501596">
          <a:off x="5586278" y="3044369"/>
          <a:ext cx="43539" cy="40026"/>
        </a:xfrm>
        <a:custGeom>
          <a:avLst/>
          <a:gdLst/>
          <a:ahLst/>
          <a:cxnLst/>
          <a:rect l="0" t="0" r="0" b="0"/>
          <a:pathLst>
            <a:path>
              <a:moveTo>
                <a:pt x="0" y="20013"/>
              </a:moveTo>
              <a:lnTo>
                <a:pt x="43539" y="20013"/>
              </a:lnTo>
            </a:path>
          </a:pathLst>
        </a:custGeom>
        <a:noFill/>
        <a:ln w="1905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nb-NO" sz="500" kern="1200"/>
        </a:p>
      </dsp:txBody>
      <dsp:txXfrm>
        <a:off x="5606959" y="3063294"/>
        <a:ext cx="2176" cy="2176"/>
      </dsp:txXfrm>
    </dsp:sp>
    <dsp:sp modelId="{6300DD1D-34AE-43D7-AC50-923E51F2D4E2}">
      <dsp:nvSpPr>
        <dsp:cNvPr id="0" name=""/>
        <dsp:cNvSpPr/>
      </dsp:nvSpPr>
      <dsp:spPr>
        <a:xfrm>
          <a:off x="5572383" y="1594906"/>
          <a:ext cx="2226062" cy="2226062"/>
        </a:xfrm>
        <a:prstGeom prst="ellipse">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795" tIns="10795" rIns="10795" bIns="10795" numCol="1" spcCol="1270" anchor="ctr" anchorCtr="0">
          <a:noAutofit/>
        </a:bodyPr>
        <a:lstStyle/>
        <a:p>
          <a:pPr marL="0" lvl="0" indent="0" algn="ctr" defTabSz="755650">
            <a:lnSpc>
              <a:spcPct val="90000"/>
            </a:lnSpc>
            <a:spcBef>
              <a:spcPct val="0"/>
            </a:spcBef>
            <a:spcAft>
              <a:spcPct val="35000"/>
            </a:spcAft>
            <a:buNone/>
          </a:pPr>
          <a:r>
            <a:rPr lang="nb-NO" sz="1700" kern="1200"/>
            <a:t>LBAS, MARKNADS-VEGEN OG ÅSVEGEN VIDERE</a:t>
          </a:r>
        </a:p>
      </dsp:txBody>
      <dsp:txXfrm>
        <a:off x="5898382" y="1920905"/>
        <a:ext cx="1574064" cy="1574064"/>
      </dsp:txXfrm>
    </dsp:sp>
    <dsp:sp modelId="{CDF571CE-EF28-4D99-9C33-243F9F4176BD}">
      <dsp:nvSpPr>
        <dsp:cNvPr id="0" name=""/>
        <dsp:cNvSpPr/>
      </dsp:nvSpPr>
      <dsp:spPr>
        <a:xfrm rot="3239226">
          <a:off x="5097769" y="4564628"/>
          <a:ext cx="33403" cy="40026"/>
        </a:xfrm>
        <a:custGeom>
          <a:avLst/>
          <a:gdLst/>
          <a:ahLst/>
          <a:cxnLst/>
          <a:rect l="0" t="0" r="0" b="0"/>
          <a:pathLst>
            <a:path>
              <a:moveTo>
                <a:pt x="0" y="20013"/>
              </a:moveTo>
              <a:lnTo>
                <a:pt x="33403" y="20013"/>
              </a:lnTo>
            </a:path>
          </a:pathLst>
        </a:custGeom>
        <a:noFill/>
        <a:ln w="1905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nb-NO" sz="500" kern="1200"/>
        </a:p>
      </dsp:txBody>
      <dsp:txXfrm>
        <a:off x="5113635" y="4583806"/>
        <a:ext cx="1670" cy="1670"/>
      </dsp:txXfrm>
    </dsp:sp>
    <dsp:sp modelId="{71591B43-1127-42CB-B610-5FA8FE5AD08E}">
      <dsp:nvSpPr>
        <dsp:cNvPr id="0" name=""/>
        <dsp:cNvSpPr/>
      </dsp:nvSpPr>
      <dsp:spPr>
        <a:xfrm>
          <a:off x="4665685" y="4385433"/>
          <a:ext cx="2226062" cy="2226062"/>
        </a:xfrm>
        <a:prstGeom prst="ellipse">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795" tIns="10795" rIns="10795" bIns="10795" numCol="1" spcCol="1270" anchor="ctr" anchorCtr="0">
          <a:noAutofit/>
        </a:bodyPr>
        <a:lstStyle/>
        <a:p>
          <a:pPr marL="0" lvl="0" indent="0" algn="ctr" defTabSz="755650">
            <a:lnSpc>
              <a:spcPct val="90000"/>
            </a:lnSpc>
            <a:spcBef>
              <a:spcPct val="0"/>
            </a:spcBef>
            <a:spcAft>
              <a:spcPct val="35000"/>
            </a:spcAft>
            <a:buNone/>
          </a:pPr>
          <a:r>
            <a:rPr lang="nb-NO" sz="1700" kern="1200"/>
            <a:t>UNIVERSITETS-SYKEHJEM</a:t>
          </a:r>
        </a:p>
      </dsp:txBody>
      <dsp:txXfrm>
        <a:off x="4991684" y="4711432"/>
        <a:ext cx="1574064" cy="1574064"/>
      </dsp:txXfrm>
    </dsp:sp>
    <dsp:sp modelId="{340888C5-6BB0-4C36-880C-E4E3D2FB319B}">
      <dsp:nvSpPr>
        <dsp:cNvPr id="0" name=""/>
        <dsp:cNvSpPr/>
      </dsp:nvSpPr>
      <dsp:spPr>
        <a:xfrm rot="7577936">
          <a:off x="3494830" y="4564300"/>
          <a:ext cx="42474" cy="40026"/>
        </a:xfrm>
        <a:custGeom>
          <a:avLst/>
          <a:gdLst/>
          <a:ahLst/>
          <a:cxnLst/>
          <a:rect l="0" t="0" r="0" b="0"/>
          <a:pathLst>
            <a:path>
              <a:moveTo>
                <a:pt x="0" y="20013"/>
              </a:moveTo>
              <a:lnTo>
                <a:pt x="42474" y="20013"/>
              </a:lnTo>
            </a:path>
          </a:pathLst>
        </a:custGeom>
        <a:noFill/>
        <a:ln w="1905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nb-NO" sz="500" kern="1200"/>
        </a:p>
      </dsp:txBody>
      <dsp:txXfrm rot="10800000">
        <a:off x="3515005" y="4583251"/>
        <a:ext cx="2123" cy="2123"/>
      </dsp:txXfrm>
    </dsp:sp>
    <dsp:sp modelId="{D2FD9F08-EFFB-4D0B-97E5-E7F2BEEBC0B6}">
      <dsp:nvSpPr>
        <dsp:cNvPr id="0" name=""/>
        <dsp:cNvSpPr/>
      </dsp:nvSpPr>
      <dsp:spPr>
        <a:xfrm>
          <a:off x="1731551" y="4385433"/>
          <a:ext cx="2226062" cy="2226062"/>
        </a:xfrm>
        <a:prstGeom prst="ellipse">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795" tIns="10795" rIns="10795" bIns="10795" numCol="1" spcCol="1270" anchor="ctr" anchorCtr="0">
          <a:noAutofit/>
        </a:bodyPr>
        <a:lstStyle/>
        <a:p>
          <a:pPr marL="0" lvl="0" indent="0" algn="ctr" defTabSz="755650">
            <a:lnSpc>
              <a:spcPct val="90000"/>
            </a:lnSpc>
            <a:spcBef>
              <a:spcPct val="0"/>
            </a:spcBef>
            <a:spcAft>
              <a:spcPct val="35000"/>
            </a:spcAft>
            <a:buNone/>
          </a:pPr>
          <a:r>
            <a:rPr lang="nb-NO" sz="1700" kern="1200"/>
            <a:t>DAG-AKTIVITETER</a:t>
          </a:r>
        </a:p>
        <a:p>
          <a:pPr marL="0" lvl="0" indent="0" algn="ctr" defTabSz="755650">
            <a:lnSpc>
              <a:spcPct val="90000"/>
            </a:lnSpc>
            <a:spcBef>
              <a:spcPct val="0"/>
            </a:spcBef>
            <a:spcAft>
              <a:spcPct val="35000"/>
            </a:spcAft>
            <a:buNone/>
          </a:pPr>
          <a:r>
            <a:rPr lang="nb-NO" sz="1700" kern="1200"/>
            <a:t>LOKALER OG DRIFT</a:t>
          </a:r>
        </a:p>
      </dsp:txBody>
      <dsp:txXfrm>
        <a:off x="2057550" y="4711432"/>
        <a:ext cx="1574064" cy="1574064"/>
      </dsp:txXfrm>
    </dsp:sp>
    <dsp:sp modelId="{67E00261-CD22-488E-8A02-AC924A7449FB}">
      <dsp:nvSpPr>
        <dsp:cNvPr id="0" name=""/>
        <dsp:cNvSpPr/>
      </dsp:nvSpPr>
      <dsp:spPr>
        <a:xfrm rot="11835564">
          <a:off x="2978582" y="3064552"/>
          <a:ext cx="66759" cy="40026"/>
        </a:xfrm>
        <a:custGeom>
          <a:avLst/>
          <a:gdLst/>
          <a:ahLst/>
          <a:cxnLst/>
          <a:rect l="0" t="0" r="0" b="0"/>
          <a:pathLst>
            <a:path>
              <a:moveTo>
                <a:pt x="0" y="20013"/>
              </a:moveTo>
              <a:lnTo>
                <a:pt x="66759" y="20013"/>
              </a:lnTo>
            </a:path>
          </a:pathLst>
        </a:custGeom>
        <a:noFill/>
        <a:ln w="1905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nb-NO" sz="500" kern="1200"/>
        </a:p>
      </dsp:txBody>
      <dsp:txXfrm rot="10800000">
        <a:off x="3010292" y="3082896"/>
        <a:ext cx="3337" cy="3337"/>
      </dsp:txXfrm>
    </dsp:sp>
    <dsp:sp modelId="{A47ED385-952C-4BC7-B417-A95455223F7B}">
      <dsp:nvSpPr>
        <dsp:cNvPr id="0" name=""/>
        <dsp:cNvSpPr/>
      </dsp:nvSpPr>
      <dsp:spPr>
        <a:xfrm>
          <a:off x="804141" y="1631396"/>
          <a:ext cx="2226062" cy="2226062"/>
        </a:xfrm>
        <a:prstGeom prst="ellipse">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795" tIns="10795" rIns="10795" bIns="10795" numCol="1" spcCol="1270" anchor="ctr" anchorCtr="0">
          <a:noAutofit/>
        </a:bodyPr>
        <a:lstStyle/>
        <a:p>
          <a:pPr marL="0" lvl="0" indent="0" algn="ctr" defTabSz="755650">
            <a:lnSpc>
              <a:spcPct val="90000"/>
            </a:lnSpc>
            <a:spcBef>
              <a:spcPct val="0"/>
            </a:spcBef>
            <a:spcAft>
              <a:spcPct val="35000"/>
            </a:spcAft>
            <a:buNone/>
          </a:pPr>
          <a:r>
            <a:rPr lang="nb-NO" sz="1700" kern="1200"/>
            <a:t>LEIRA, BOLIGER OG BASE</a:t>
          </a:r>
        </a:p>
      </dsp:txBody>
      <dsp:txXfrm>
        <a:off x="1130140" y="1957395"/>
        <a:ext cx="1574064" cy="1574064"/>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DB36104-1FD6-4C9F-8CD3-90057E5E3E7B}">
      <dsp:nvSpPr>
        <dsp:cNvPr id="0" name=""/>
        <dsp:cNvSpPr/>
      </dsp:nvSpPr>
      <dsp:spPr>
        <a:xfrm>
          <a:off x="3076280" y="2009088"/>
          <a:ext cx="2485049" cy="2485049"/>
        </a:xfrm>
        <a:prstGeom prst="ellipse">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nb-NO" sz="1400" kern="1200" dirty="0"/>
            <a:t>PROSJEKT-KOORDINATOR</a:t>
          </a:r>
        </a:p>
        <a:p>
          <a:pPr marL="0" lvl="0" indent="0" algn="ctr" defTabSz="622300">
            <a:lnSpc>
              <a:spcPct val="90000"/>
            </a:lnSpc>
            <a:spcBef>
              <a:spcPct val="0"/>
            </a:spcBef>
            <a:spcAft>
              <a:spcPct val="35000"/>
            </a:spcAft>
            <a:buNone/>
          </a:pPr>
          <a:r>
            <a:rPr lang="nb-NO" sz="1400" kern="1200" dirty="0"/>
            <a:t>PROSJEKTLEDER BYGG</a:t>
          </a:r>
        </a:p>
      </dsp:txBody>
      <dsp:txXfrm>
        <a:off x="3440207" y="2373015"/>
        <a:ext cx="1757195" cy="1757195"/>
      </dsp:txXfrm>
    </dsp:sp>
    <dsp:sp modelId="{1FB9422A-6510-4A0D-ACC8-6ED8EDCE5458}">
      <dsp:nvSpPr>
        <dsp:cNvPr id="0" name=""/>
        <dsp:cNvSpPr/>
      </dsp:nvSpPr>
      <dsp:spPr>
        <a:xfrm rot="16182154">
          <a:off x="4284290" y="1962568"/>
          <a:ext cx="55838" cy="37236"/>
        </a:xfrm>
        <a:custGeom>
          <a:avLst/>
          <a:gdLst/>
          <a:ahLst/>
          <a:cxnLst/>
          <a:rect l="0" t="0" r="0" b="0"/>
          <a:pathLst>
            <a:path>
              <a:moveTo>
                <a:pt x="0" y="18618"/>
              </a:moveTo>
              <a:lnTo>
                <a:pt x="55838" y="18618"/>
              </a:lnTo>
            </a:path>
          </a:pathLst>
        </a:custGeom>
        <a:noFill/>
        <a:ln w="1905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nb-NO" sz="500" kern="1200"/>
        </a:p>
      </dsp:txBody>
      <dsp:txXfrm rot="10800000">
        <a:off x="4310813" y="1979790"/>
        <a:ext cx="2791" cy="2791"/>
      </dsp:txXfrm>
    </dsp:sp>
    <dsp:sp modelId="{66D83B35-120D-4908-843A-45327C8C68F9}">
      <dsp:nvSpPr>
        <dsp:cNvPr id="0" name=""/>
        <dsp:cNvSpPr/>
      </dsp:nvSpPr>
      <dsp:spPr>
        <a:xfrm>
          <a:off x="3271255" y="-117587"/>
          <a:ext cx="2070868" cy="2070868"/>
        </a:xfrm>
        <a:prstGeom prst="ellipse">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nb-NO" sz="1600" kern="1200" dirty="0"/>
            <a:t>NYE STAUP HELSEHUS</a:t>
          </a:r>
        </a:p>
      </dsp:txBody>
      <dsp:txXfrm>
        <a:off x="3574527" y="185685"/>
        <a:ext cx="1464324" cy="1464324"/>
      </dsp:txXfrm>
    </dsp:sp>
    <dsp:sp modelId="{424AED65-351E-4B0E-8F70-0E3FB814CE62}">
      <dsp:nvSpPr>
        <dsp:cNvPr id="0" name=""/>
        <dsp:cNvSpPr/>
      </dsp:nvSpPr>
      <dsp:spPr>
        <a:xfrm rot="19780945">
          <a:off x="5388374" y="2594601"/>
          <a:ext cx="44280" cy="37236"/>
        </a:xfrm>
        <a:custGeom>
          <a:avLst/>
          <a:gdLst/>
          <a:ahLst/>
          <a:cxnLst/>
          <a:rect l="0" t="0" r="0" b="0"/>
          <a:pathLst>
            <a:path>
              <a:moveTo>
                <a:pt x="0" y="18618"/>
              </a:moveTo>
              <a:lnTo>
                <a:pt x="44280" y="18618"/>
              </a:lnTo>
            </a:path>
          </a:pathLst>
        </a:custGeom>
        <a:noFill/>
        <a:ln w="1905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nb-NO" sz="500" kern="1200"/>
        </a:p>
      </dsp:txBody>
      <dsp:txXfrm>
        <a:off x="5409408" y="2612112"/>
        <a:ext cx="2214" cy="2214"/>
      </dsp:txXfrm>
    </dsp:sp>
    <dsp:sp modelId="{6300DD1D-34AE-43D7-AC50-923E51F2D4E2}">
      <dsp:nvSpPr>
        <dsp:cNvPr id="0" name=""/>
        <dsp:cNvSpPr/>
      </dsp:nvSpPr>
      <dsp:spPr>
        <a:xfrm>
          <a:off x="5288022" y="1043929"/>
          <a:ext cx="2070868" cy="2070868"/>
        </a:xfrm>
        <a:prstGeom prst="ellipse">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nb-NO" sz="1600" kern="1200" dirty="0"/>
            <a:t>LBAS, MARKNADS-VEGEN OG ÅSVEGEN VIDERE</a:t>
          </a:r>
        </a:p>
      </dsp:txBody>
      <dsp:txXfrm>
        <a:off x="5591294" y="1347201"/>
        <a:ext cx="1464324" cy="1464324"/>
      </dsp:txXfrm>
    </dsp:sp>
    <dsp:sp modelId="{D75E1CBE-5464-44F0-85EF-266C915639AB}">
      <dsp:nvSpPr>
        <dsp:cNvPr id="0" name=""/>
        <dsp:cNvSpPr/>
      </dsp:nvSpPr>
      <dsp:spPr>
        <a:xfrm rot="1791497">
          <a:off x="5394171" y="3859938"/>
          <a:ext cx="33519" cy="37236"/>
        </a:xfrm>
        <a:custGeom>
          <a:avLst/>
          <a:gdLst/>
          <a:ahLst/>
          <a:cxnLst/>
          <a:rect l="0" t="0" r="0" b="0"/>
          <a:pathLst>
            <a:path>
              <a:moveTo>
                <a:pt x="0" y="18618"/>
              </a:moveTo>
              <a:lnTo>
                <a:pt x="33519" y="18618"/>
              </a:lnTo>
            </a:path>
          </a:pathLst>
        </a:custGeom>
        <a:noFill/>
        <a:ln w="1905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nb-NO" sz="500" kern="1200"/>
        </a:p>
      </dsp:txBody>
      <dsp:txXfrm>
        <a:off x="5410093" y="3877718"/>
        <a:ext cx="1675" cy="1675"/>
      </dsp:txXfrm>
    </dsp:sp>
    <dsp:sp modelId="{31DFD06C-C5AA-448D-8944-DC1527E6D7CC}">
      <dsp:nvSpPr>
        <dsp:cNvPr id="0" name=""/>
        <dsp:cNvSpPr/>
      </dsp:nvSpPr>
      <dsp:spPr>
        <a:xfrm>
          <a:off x="5288022" y="3366963"/>
          <a:ext cx="2070868" cy="2070868"/>
        </a:xfrm>
        <a:prstGeom prst="ellipse">
          <a:avLst/>
        </a:prstGeom>
        <a:solidFill>
          <a:schemeClr val="accent2">
            <a:lumMod val="7500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nb-NO" sz="1600" kern="1200" dirty="0"/>
            <a:t>HELSE-TEKNOLOGI (TEKNOLOGI)</a:t>
          </a:r>
        </a:p>
      </dsp:txBody>
      <dsp:txXfrm>
        <a:off x="5591294" y="3670235"/>
        <a:ext cx="1464324" cy="1464324"/>
      </dsp:txXfrm>
    </dsp:sp>
    <dsp:sp modelId="{CDF571CE-EF28-4D99-9C33-243F9F4176BD}">
      <dsp:nvSpPr>
        <dsp:cNvPr id="0" name=""/>
        <dsp:cNvSpPr/>
      </dsp:nvSpPr>
      <dsp:spPr>
        <a:xfrm rot="5410637">
          <a:off x="4297730" y="4492690"/>
          <a:ext cx="34353" cy="37236"/>
        </a:xfrm>
        <a:custGeom>
          <a:avLst/>
          <a:gdLst/>
          <a:ahLst/>
          <a:cxnLst/>
          <a:rect l="0" t="0" r="0" b="0"/>
          <a:pathLst>
            <a:path>
              <a:moveTo>
                <a:pt x="0" y="18618"/>
              </a:moveTo>
              <a:lnTo>
                <a:pt x="34353" y="18618"/>
              </a:lnTo>
            </a:path>
          </a:pathLst>
        </a:custGeom>
        <a:noFill/>
        <a:ln w="1905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nb-NO" sz="500" kern="1200"/>
        </a:p>
      </dsp:txBody>
      <dsp:txXfrm rot="10800000">
        <a:off x="4314048" y="4510449"/>
        <a:ext cx="1717" cy="1717"/>
      </dsp:txXfrm>
    </dsp:sp>
    <dsp:sp modelId="{71591B43-1127-42CB-B610-5FA8FE5AD08E}">
      <dsp:nvSpPr>
        <dsp:cNvPr id="0" name=""/>
        <dsp:cNvSpPr/>
      </dsp:nvSpPr>
      <dsp:spPr>
        <a:xfrm>
          <a:off x="3276215" y="4528480"/>
          <a:ext cx="2070868" cy="2070868"/>
        </a:xfrm>
        <a:prstGeom prst="ellipse">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nb-NO" sz="1600" kern="1200" dirty="0"/>
            <a:t>UNIVERSITETS-SYKEHJEM</a:t>
          </a:r>
        </a:p>
      </dsp:txBody>
      <dsp:txXfrm>
        <a:off x="3579487" y="4831752"/>
        <a:ext cx="1464324" cy="1464324"/>
      </dsp:txXfrm>
    </dsp:sp>
    <dsp:sp modelId="{340888C5-6BB0-4C36-880C-E4E3D2FB319B}">
      <dsp:nvSpPr>
        <dsp:cNvPr id="0" name=""/>
        <dsp:cNvSpPr/>
      </dsp:nvSpPr>
      <dsp:spPr>
        <a:xfrm rot="9019042">
          <a:off x="3196395" y="3859662"/>
          <a:ext cx="45940" cy="37236"/>
        </a:xfrm>
        <a:custGeom>
          <a:avLst/>
          <a:gdLst/>
          <a:ahLst/>
          <a:cxnLst/>
          <a:rect l="0" t="0" r="0" b="0"/>
          <a:pathLst>
            <a:path>
              <a:moveTo>
                <a:pt x="0" y="18618"/>
              </a:moveTo>
              <a:lnTo>
                <a:pt x="45940" y="18618"/>
              </a:lnTo>
            </a:path>
          </a:pathLst>
        </a:custGeom>
        <a:noFill/>
        <a:ln w="1905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nb-NO" sz="500" kern="1200"/>
        </a:p>
      </dsp:txBody>
      <dsp:txXfrm rot="10800000">
        <a:off x="3218217" y="3877132"/>
        <a:ext cx="2297" cy="2297"/>
      </dsp:txXfrm>
    </dsp:sp>
    <dsp:sp modelId="{D2FD9F08-EFFB-4D0B-97E5-E7F2BEEBC0B6}">
      <dsp:nvSpPr>
        <dsp:cNvPr id="0" name=""/>
        <dsp:cNvSpPr/>
      </dsp:nvSpPr>
      <dsp:spPr>
        <a:xfrm>
          <a:off x="1264409" y="3366963"/>
          <a:ext cx="2070868" cy="2070868"/>
        </a:xfrm>
        <a:prstGeom prst="ellipse">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nb-NO" sz="1600" kern="1200" dirty="0"/>
            <a:t>DAG-AKTIVITETER</a:t>
          </a:r>
        </a:p>
        <a:p>
          <a:pPr marL="0" lvl="0" indent="0" algn="ctr" defTabSz="711200">
            <a:lnSpc>
              <a:spcPct val="90000"/>
            </a:lnSpc>
            <a:spcBef>
              <a:spcPct val="0"/>
            </a:spcBef>
            <a:spcAft>
              <a:spcPct val="35000"/>
            </a:spcAft>
            <a:buNone/>
          </a:pPr>
          <a:r>
            <a:rPr lang="nb-NO" sz="1600" kern="1200" dirty="0"/>
            <a:t>LOKALER OG DRIFT</a:t>
          </a:r>
        </a:p>
      </dsp:txBody>
      <dsp:txXfrm>
        <a:off x="1567681" y="3670235"/>
        <a:ext cx="1464324" cy="1464324"/>
      </dsp:txXfrm>
    </dsp:sp>
    <dsp:sp modelId="{67E00261-CD22-488E-8A02-AC924A7449FB}">
      <dsp:nvSpPr>
        <dsp:cNvPr id="0" name=""/>
        <dsp:cNvSpPr/>
      </dsp:nvSpPr>
      <dsp:spPr>
        <a:xfrm rot="12561605">
          <a:off x="3175312" y="2607923"/>
          <a:ext cx="64719" cy="37236"/>
        </a:xfrm>
        <a:custGeom>
          <a:avLst/>
          <a:gdLst/>
          <a:ahLst/>
          <a:cxnLst/>
          <a:rect l="0" t="0" r="0" b="0"/>
          <a:pathLst>
            <a:path>
              <a:moveTo>
                <a:pt x="0" y="18618"/>
              </a:moveTo>
              <a:lnTo>
                <a:pt x="64719" y="18618"/>
              </a:lnTo>
            </a:path>
          </a:pathLst>
        </a:custGeom>
        <a:noFill/>
        <a:ln w="1905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nb-NO" sz="500" kern="1200"/>
        </a:p>
      </dsp:txBody>
      <dsp:txXfrm rot="10800000">
        <a:off x="3206054" y="2624923"/>
        <a:ext cx="3235" cy="3235"/>
      </dsp:txXfrm>
    </dsp:sp>
    <dsp:sp modelId="{A47ED385-952C-4BC7-B417-A95455223F7B}">
      <dsp:nvSpPr>
        <dsp:cNvPr id="0" name=""/>
        <dsp:cNvSpPr/>
      </dsp:nvSpPr>
      <dsp:spPr>
        <a:xfrm>
          <a:off x="1241596" y="1067571"/>
          <a:ext cx="2070868" cy="2070868"/>
        </a:xfrm>
        <a:prstGeom prst="ellipse">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nb-NO" sz="1600" kern="1200" dirty="0"/>
            <a:t>LEIRA, BOLIGER OG BASE FUNK – ANDRE BOLIGER</a:t>
          </a:r>
        </a:p>
      </dsp:txBody>
      <dsp:txXfrm>
        <a:off x="1544868" y="1370843"/>
        <a:ext cx="1464324" cy="1464324"/>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C8208EA-991A-4119-A1B2-DDD675C3E8A2}">
      <dsp:nvSpPr>
        <dsp:cNvPr id="0" name=""/>
        <dsp:cNvSpPr/>
      </dsp:nvSpPr>
      <dsp:spPr>
        <a:xfrm>
          <a:off x="840253" y="0"/>
          <a:ext cx="7491204" cy="3806480"/>
        </a:xfrm>
        <a:prstGeom prst="rightArrow">
          <a:avLst/>
        </a:prstGeom>
        <a:solidFill>
          <a:srgbClr val="003874">
            <a:alpha val="20000"/>
          </a:srgbClr>
        </a:solidFill>
        <a:ln>
          <a:noFill/>
        </a:ln>
        <a:effectLst/>
      </dsp:spPr>
      <dsp:style>
        <a:lnRef idx="0">
          <a:scrgbClr r="0" g="0" b="0"/>
        </a:lnRef>
        <a:fillRef idx="1">
          <a:scrgbClr r="0" g="0" b="0"/>
        </a:fillRef>
        <a:effectRef idx="0">
          <a:scrgbClr r="0" g="0" b="0"/>
        </a:effectRef>
        <a:fontRef idx="minor"/>
      </dsp:style>
    </dsp:sp>
    <dsp:sp modelId="{A2CB155F-BC86-4C70-BFD9-63544A0C8CB4}">
      <dsp:nvSpPr>
        <dsp:cNvPr id="0" name=""/>
        <dsp:cNvSpPr/>
      </dsp:nvSpPr>
      <dsp:spPr>
        <a:xfrm>
          <a:off x="9467" y="1141943"/>
          <a:ext cx="2836742" cy="1522592"/>
        </a:xfrm>
        <a:prstGeom prst="roundRect">
          <a:avLst/>
        </a:prstGeom>
        <a:solidFill>
          <a:srgbClr val="003874">
            <a:alpha val="80000"/>
          </a:srgb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nb-NO" sz="1600" kern="1200"/>
            <a:t>TJENESTER</a:t>
          </a:r>
        </a:p>
        <a:p>
          <a:pPr marL="0" lvl="0" indent="0" algn="ctr" defTabSz="711200">
            <a:lnSpc>
              <a:spcPct val="90000"/>
            </a:lnSpc>
            <a:spcBef>
              <a:spcPct val="0"/>
            </a:spcBef>
            <a:spcAft>
              <a:spcPct val="35000"/>
            </a:spcAft>
            <a:buNone/>
          </a:pPr>
          <a:r>
            <a:rPr lang="nb-NO" sz="1600" kern="1200"/>
            <a:t>Hvordan skal helse- og omsorgstjenestene i kommunen drives i årene som kommer?</a:t>
          </a:r>
        </a:p>
      </dsp:txBody>
      <dsp:txXfrm>
        <a:off x="83794" y="1216270"/>
        <a:ext cx="2688088" cy="1373938"/>
      </dsp:txXfrm>
    </dsp:sp>
    <dsp:sp modelId="{C4C341B9-9AE6-4C8D-8BAC-7B5237C2F345}">
      <dsp:nvSpPr>
        <dsp:cNvPr id="0" name=""/>
        <dsp:cNvSpPr/>
      </dsp:nvSpPr>
      <dsp:spPr>
        <a:xfrm>
          <a:off x="2988219" y="1141943"/>
          <a:ext cx="2836742" cy="1522592"/>
        </a:xfrm>
        <a:prstGeom prst="roundRect">
          <a:avLst/>
        </a:prstGeom>
        <a:solidFill>
          <a:srgbClr val="003874">
            <a:alpha val="80000"/>
          </a:srgb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nb-NO" sz="1600" kern="1200" dirty="0"/>
            <a:t>ORGANISERING</a:t>
          </a:r>
        </a:p>
        <a:p>
          <a:pPr marL="0" lvl="0" indent="0" algn="ctr" defTabSz="711200">
            <a:lnSpc>
              <a:spcPct val="90000"/>
            </a:lnSpc>
            <a:spcBef>
              <a:spcPct val="0"/>
            </a:spcBef>
            <a:spcAft>
              <a:spcPct val="35000"/>
            </a:spcAft>
            <a:buNone/>
          </a:pPr>
          <a:r>
            <a:rPr lang="nb-NO" sz="1600" kern="1200" dirty="0"/>
            <a:t>Hvordan skal tjenestene organiseres for ønsket tjenestedrift?</a:t>
          </a:r>
        </a:p>
      </dsp:txBody>
      <dsp:txXfrm>
        <a:off x="3062546" y="1216270"/>
        <a:ext cx="2688088" cy="1373938"/>
      </dsp:txXfrm>
    </dsp:sp>
    <dsp:sp modelId="{C6D71C7E-1F42-4050-A648-E95EAF650EA5}">
      <dsp:nvSpPr>
        <dsp:cNvPr id="0" name=""/>
        <dsp:cNvSpPr/>
      </dsp:nvSpPr>
      <dsp:spPr>
        <a:xfrm>
          <a:off x="5966971" y="1141943"/>
          <a:ext cx="2836742" cy="1522592"/>
        </a:xfrm>
        <a:prstGeom prst="roundRect">
          <a:avLst/>
        </a:prstGeom>
        <a:solidFill>
          <a:srgbClr val="003874">
            <a:alpha val="80000"/>
          </a:srgb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nb-NO" sz="1600" kern="1200" dirty="0"/>
            <a:t>BYGG</a:t>
          </a:r>
        </a:p>
        <a:p>
          <a:pPr marL="0" lvl="0" indent="0" algn="ctr" defTabSz="711200">
            <a:lnSpc>
              <a:spcPct val="90000"/>
            </a:lnSpc>
            <a:spcBef>
              <a:spcPct val="0"/>
            </a:spcBef>
            <a:spcAft>
              <a:spcPct val="35000"/>
            </a:spcAft>
            <a:buNone/>
          </a:pPr>
          <a:r>
            <a:rPr lang="nb-NO" sz="1600" kern="1200" dirty="0"/>
            <a:t>Hvor skal byggene bygges og hvordan skal de utformes sånn at de best mulig kan tjene tjenestene?</a:t>
          </a:r>
        </a:p>
      </dsp:txBody>
      <dsp:txXfrm>
        <a:off x="6041298" y="1216270"/>
        <a:ext cx="2688088" cy="1373938"/>
      </dsp:txXfrm>
    </dsp:sp>
  </dsp:spTree>
</dsp:drawing>
</file>

<file path=ppt/diagrams/layout1.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radial1">
  <dgm:title val=""/>
  <dgm:desc val=""/>
  <dgm:catLst>
    <dgm:cat type="relationship" pri="22000"/>
    <dgm:cat type="cycle" pri="10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node" refType="w" refFor="ch" refForName="centerShape" op="equ"/>
      <dgm:constr type="sp" refType="w" refFor="ch" refForName="node" fact="0.3"/>
      <dgm:constr type="sibSp" refType="w" refFor="ch" refForName="node" fact="0.3"/>
      <dgm:constr type="primFontSz" for="ch" forName="centerShape" val="65"/>
      <dgm:constr type="primFontSz" for="des" forName="node" op="equ" val="65"/>
      <dgm:constr type="primFontSz" for="des" forName="connTx" val="55"/>
      <dgm:constr type="primFontSz" for="des" forName="connTx" refType="primFontSz" refFor="ch" refForName="centerShape" op="lte" fact="0.8"/>
    </dgm:constrLst>
    <dgm:ruleLst/>
    <dgm:forEach name="Name6"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name="Name7" axis="ch">
        <dgm:forEach name="Name8" axis="self" ptType="parTrans">
          <dgm:layoutNode name="Name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connDist"/>
              <dgm:constr type="userA" for="ch" refType="connDist"/>
              <dgm:constr type="w" val="1"/>
              <dgm:constr type="h" val="5"/>
              <dgm:constr type="begPad"/>
              <dgm:constr type="endPad"/>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w" val="NaN" fact="0.8" max="NaN"/>
                <dgm:rule type="h" val="NaN" fact="1" max="NaN"/>
                <dgm:rule type="primFontSz" val="5" fact="NaN" max="NaN"/>
              </dgm:ruleLst>
            </dgm:layoutNode>
          </dgm:layoutNode>
        </dgm:forEach>
        <dgm:forEach name="Name10"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radial1">
  <dgm:title val=""/>
  <dgm:desc val=""/>
  <dgm:catLst>
    <dgm:cat type="relationship" pri="22000"/>
    <dgm:cat type="cycle" pri="10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node" refType="w" refFor="ch" refForName="centerShape" op="equ"/>
      <dgm:constr type="sp" refType="w" refFor="ch" refForName="node" fact="0.3"/>
      <dgm:constr type="sibSp" refType="w" refFor="ch" refForName="node" fact="0.3"/>
      <dgm:constr type="primFontSz" for="ch" forName="centerShape" val="65"/>
      <dgm:constr type="primFontSz" for="des" forName="node" op="equ" val="65"/>
      <dgm:constr type="primFontSz" for="des" forName="connTx" val="55"/>
      <dgm:constr type="primFontSz" for="des" forName="connTx" refType="primFontSz" refFor="ch" refForName="centerShape" op="lte" fact="0.8"/>
    </dgm:constrLst>
    <dgm:ruleLst/>
    <dgm:forEach name="Name6"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name="Name7" axis="ch">
        <dgm:forEach name="Name8" axis="self" ptType="parTrans">
          <dgm:layoutNode name="Name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connDist"/>
              <dgm:constr type="userA" for="ch" refType="connDist"/>
              <dgm:constr type="w" val="1"/>
              <dgm:constr type="h" val="5"/>
              <dgm:constr type="begPad"/>
              <dgm:constr type="endPad"/>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w" val="NaN" fact="0.8" max="NaN"/>
                <dgm:rule type="h" val="NaN" fact="1" max="NaN"/>
                <dgm:rule type="primFontSz" val="5" fact="NaN" max="NaN"/>
              </dgm:ruleLst>
            </dgm:layoutNode>
          </dgm:layoutNode>
        </dgm:forEach>
        <dgm:forEach name="Name10"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opptekst 1"/>
          <p:cNvSpPr>
            <a:spLocks noGrp="1"/>
          </p:cNvSpPr>
          <p:nvPr>
            <p:ph type="hdr" sz="quarter"/>
          </p:nvPr>
        </p:nvSpPr>
        <p:spPr>
          <a:xfrm>
            <a:off x="1" y="0"/>
            <a:ext cx="2944283" cy="497020"/>
          </a:xfrm>
          <a:prstGeom prst="rect">
            <a:avLst/>
          </a:prstGeom>
        </p:spPr>
        <p:txBody>
          <a:bodyPr vert="horz" lIns="91426" tIns="45713" rIns="91426" bIns="45713" rtlCol="0"/>
          <a:lstStyle>
            <a:lvl1pPr algn="l">
              <a:defRPr sz="1200"/>
            </a:lvl1pPr>
          </a:lstStyle>
          <a:p>
            <a:endParaRPr lang="nb-NO"/>
          </a:p>
        </p:txBody>
      </p:sp>
      <p:sp>
        <p:nvSpPr>
          <p:cNvPr id="3" name="Plassholder for dato 2"/>
          <p:cNvSpPr>
            <a:spLocks noGrp="1"/>
          </p:cNvSpPr>
          <p:nvPr>
            <p:ph type="dt" idx="1"/>
          </p:nvPr>
        </p:nvSpPr>
        <p:spPr>
          <a:xfrm>
            <a:off x="3848645" y="0"/>
            <a:ext cx="2944283" cy="497020"/>
          </a:xfrm>
          <a:prstGeom prst="rect">
            <a:avLst/>
          </a:prstGeom>
        </p:spPr>
        <p:txBody>
          <a:bodyPr vert="horz" lIns="91426" tIns="45713" rIns="91426" bIns="45713" rtlCol="0"/>
          <a:lstStyle>
            <a:lvl1pPr algn="r">
              <a:defRPr sz="1200"/>
            </a:lvl1pPr>
          </a:lstStyle>
          <a:p>
            <a:fld id="{4F642596-3245-45AC-BB7B-57C33C2FD417}" type="datetimeFigureOut">
              <a:rPr lang="nb-NO" smtClean="0"/>
              <a:t>17.06.2025</a:t>
            </a:fld>
            <a:endParaRPr lang="nb-NO"/>
          </a:p>
        </p:txBody>
      </p:sp>
      <p:sp>
        <p:nvSpPr>
          <p:cNvPr id="4" name="Plassholder for lysbilde 3"/>
          <p:cNvSpPr>
            <a:spLocks noGrp="1" noRot="1" noChangeAspect="1"/>
          </p:cNvSpPr>
          <p:nvPr>
            <p:ph type="sldImg" idx="2"/>
          </p:nvPr>
        </p:nvSpPr>
        <p:spPr>
          <a:xfrm>
            <a:off x="425450" y="1238250"/>
            <a:ext cx="5943600" cy="3343275"/>
          </a:xfrm>
          <a:prstGeom prst="rect">
            <a:avLst/>
          </a:prstGeom>
          <a:noFill/>
          <a:ln w="12700">
            <a:solidFill>
              <a:prstClr val="black"/>
            </a:solidFill>
          </a:ln>
        </p:spPr>
        <p:txBody>
          <a:bodyPr vert="horz" lIns="91426" tIns="45713" rIns="91426" bIns="45713" rtlCol="0" anchor="ctr"/>
          <a:lstStyle/>
          <a:p>
            <a:endParaRPr lang="nb-NO"/>
          </a:p>
        </p:txBody>
      </p:sp>
      <p:sp>
        <p:nvSpPr>
          <p:cNvPr id="5" name="Plassholder for notater 4"/>
          <p:cNvSpPr>
            <a:spLocks noGrp="1"/>
          </p:cNvSpPr>
          <p:nvPr>
            <p:ph type="body" sz="quarter" idx="3"/>
          </p:nvPr>
        </p:nvSpPr>
        <p:spPr>
          <a:xfrm>
            <a:off x="679450" y="4767262"/>
            <a:ext cx="5435600" cy="3900488"/>
          </a:xfrm>
          <a:prstGeom prst="rect">
            <a:avLst/>
          </a:prstGeom>
        </p:spPr>
        <p:txBody>
          <a:bodyPr vert="horz" lIns="91426" tIns="45713" rIns="91426" bIns="45713" rtlCol="0"/>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6" name="Plassholder for bunntekst 5"/>
          <p:cNvSpPr>
            <a:spLocks noGrp="1"/>
          </p:cNvSpPr>
          <p:nvPr>
            <p:ph type="ftr" sz="quarter" idx="4"/>
          </p:nvPr>
        </p:nvSpPr>
        <p:spPr>
          <a:xfrm>
            <a:off x="1" y="9408981"/>
            <a:ext cx="2944283" cy="497019"/>
          </a:xfrm>
          <a:prstGeom prst="rect">
            <a:avLst/>
          </a:prstGeom>
        </p:spPr>
        <p:txBody>
          <a:bodyPr vert="horz" lIns="91426" tIns="45713" rIns="91426" bIns="45713" rtlCol="0" anchor="b"/>
          <a:lstStyle>
            <a:lvl1pPr algn="l">
              <a:defRPr sz="1200"/>
            </a:lvl1pPr>
          </a:lstStyle>
          <a:p>
            <a:endParaRPr lang="nb-NO"/>
          </a:p>
        </p:txBody>
      </p:sp>
      <p:sp>
        <p:nvSpPr>
          <p:cNvPr id="7" name="Plassholder for lysbildenummer 6"/>
          <p:cNvSpPr>
            <a:spLocks noGrp="1"/>
          </p:cNvSpPr>
          <p:nvPr>
            <p:ph type="sldNum" sz="quarter" idx="5"/>
          </p:nvPr>
        </p:nvSpPr>
        <p:spPr>
          <a:xfrm>
            <a:off x="3848645" y="9408981"/>
            <a:ext cx="2944283" cy="497019"/>
          </a:xfrm>
          <a:prstGeom prst="rect">
            <a:avLst/>
          </a:prstGeom>
        </p:spPr>
        <p:txBody>
          <a:bodyPr vert="horz" lIns="91426" tIns="45713" rIns="91426" bIns="45713" rtlCol="0" anchor="b"/>
          <a:lstStyle>
            <a:lvl1pPr algn="r">
              <a:defRPr sz="1200"/>
            </a:lvl1pPr>
          </a:lstStyle>
          <a:p>
            <a:fld id="{4C114B25-6936-4606-9081-096D7E7B7654}" type="slidenum">
              <a:rPr lang="nb-NO" smtClean="0"/>
              <a:t>‹#›</a:t>
            </a:fld>
            <a:endParaRPr lang="nb-NO"/>
          </a:p>
        </p:txBody>
      </p:sp>
    </p:spTree>
    <p:extLst>
      <p:ext uri="{BB962C8B-B14F-4D97-AF65-F5344CB8AC3E}">
        <p14:creationId xmlns:p14="http://schemas.microsoft.com/office/powerpoint/2010/main" val="372123644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a:p>
        </p:txBody>
      </p:sp>
      <p:sp>
        <p:nvSpPr>
          <p:cNvPr id="4" name="Plassholder for lysbildenummer 3"/>
          <p:cNvSpPr>
            <a:spLocks noGrp="1"/>
          </p:cNvSpPr>
          <p:nvPr>
            <p:ph type="sldNum" sz="quarter" idx="5"/>
          </p:nvPr>
        </p:nvSpPr>
        <p:spPr/>
        <p:txBody>
          <a:bodyPr/>
          <a:lstStyle/>
          <a:p>
            <a:fld id="{4C114B25-6936-4606-9081-096D7E7B7654}" type="slidenum">
              <a:rPr lang="nb-NO" smtClean="0"/>
              <a:t>1</a:t>
            </a:fld>
            <a:endParaRPr lang="nb-NO"/>
          </a:p>
        </p:txBody>
      </p:sp>
    </p:spTree>
    <p:extLst>
      <p:ext uri="{BB962C8B-B14F-4D97-AF65-F5344CB8AC3E}">
        <p14:creationId xmlns:p14="http://schemas.microsoft.com/office/powerpoint/2010/main" val="341027241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1DEDF12-3213-518F-1884-12A120CBFA37}"/>
            </a:ext>
          </a:extLst>
        </p:cNvPr>
        <p:cNvGrpSpPr/>
        <p:nvPr/>
      </p:nvGrpSpPr>
      <p:grpSpPr>
        <a:xfrm>
          <a:off x="0" y="0"/>
          <a:ext cx="0" cy="0"/>
          <a:chOff x="0" y="0"/>
          <a:chExt cx="0" cy="0"/>
        </a:xfrm>
      </p:grpSpPr>
      <p:sp>
        <p:nvSpPr>
          <p:cNvPr id="2" name="Plassholder for lysbilde 1">
            <a:extLst>
              <a:ext uri="{FF2B5EF4-FFF2-40B4-BE49-F238E27FC236}">
                <a16:creationId xmlns:a16="http://schemas.microsoft.com/office/drawing/2014/main" id="{2149F03D-A278-411D-73B8-A792FE0E0BC1}"/>
              </a:ext>
            </a:extLst>
          </p:cNvPr>
          <p:cNvSpPr>
            <a:spLocks noGrp="1" noRot="1" noChangeAspect="1"/>
          </p:cNvSpPr>
          <p:nvPr>
            <p:ph type="sldImg"/>
          </p:nvPr>
        </p:nvSpPr>
        <p:spPr/>
      </p:sp>
      <p:sp>
        <p:nvSpPr>
          <p:cNvPr id="3" name="Plassholder for notater 2">
            <a:extLst>
              <a:ext uri="{FF2B5EF4-FFF2-40B4-BE49-F238E27FC236}">
                <a16:creationId xmlns:a16="http://schemas.microsoft.com/office/drawing/2014/main" id="{71807683-C292-8566-79EE-FADAA607E00A}"/>
              </a:ext>
            </a:extLst>
          </p:cNvPr>
          <p:cNvSpPr>
            <a:spLocks noGrp="1"/>
          </p:cNvSpPr>
          <p:nvPr>
            <p:ph type="body" idx="1"/>
          </p:nvPr>
        </p:nvSpPr>
        <p:spPr/>
        <p:txBody>
          <a:bodyPr/>
          <a:lstStyle/>
          <a:p>
            <a:endParaRPr lang="nb-NO"/>
          </a:p>
        </p:txBody>
      </p:sp>
      <p:sp>
        <p:nvSpPr>
          <p:cNvPr id="4" name="Plassholder for lysbildenummer 3">
            <a:extLst>
              <a:ext uri="{FF2B5EF4-FFF2-40B4-BE49-F238E27FC236}">
                <a16:creationId xmlns:a16="http://schemas.microsoft.com/office/drawing/2014/main" id="{A72611DC-1C12-443E-CAF7-6937EED53C2C}"/>
              </a:ext>
            </a:extLst>
          </p:cNvPr>
          <p:cNvSpPr>
            <a:spLocks noGrp="1"/>
          </p:cNvSpPr>
          <p:nvPr>
            <p:ph type="sldNum" sz="quarter" idx="5"/>
          </p:nvPr>
        </p:nvSpPr>
        <p:spPr/>
        <p:txBody>
          <a:bodyPr/>
          <a:lstStyle/>
          <a:p>
            <a:fld id="{4C114B25-6936-4606-9081-096D7E7B7654}" type="slidenum">
              <a:rPr lang="nb-NO" smtClean="0"/>
              <a:t>2</a:t>
            </a:fld>
            <a:endParaRPr lang="nb-NO"/>
          </a:p>
        </p:txBody>
      </p:sp>
    </p:spTree>
    <p:extLst>
      <p:ext uri="{BB962C8B-B14F-4D97-AF65-F5344CB8AC3E}">
        <p14:creationId xmlns:p14="http://schemas.microsoft.com/office/powerpoint/2010/main" val="7054372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dirty="0"/>
          </a:p>
        </p:txBody>
      </p:sp>
      <p:sp>
        <p:nvSpPr>
          <p:cNvPr id="4" name="Plassholder for lysbildenummer 3"/>
          <p:cNvSpPr>
            <a:spLocks noGrp="1"/>
          </p:cNvSpPr>
          <p:nvPr>
            <p:ph type="sldNum" sz="quarter" idx="5"/>
          </p:nvPr>
        </p:nvSpPr>
        <p:spPr/>
        <p:txBody>
          <a:bodyPr/>
          <a:lstStyle/>
          <a:p>
            <a:fld id="{4C114B25-6936-4606-9081-096D7E7B7654}" type="slidenum">
              <a:rPr lang="nb-NO" smtClean="0"/>
              <a:t>4</a:t>
            </a:fld>
            <a:endParaRPr lang="nb-NO"/>
          </a:p>
        </p:txBody>
      </p:sp>
    </p:spTree>
    <p:extLst>
      <p:ext uri="{BB962C8B-B14F-4D97-AF65-F5344CB8AC3E}">
        <p14:creationId xmlns:p14="http://schemas.microsoft.com/office/powerpoint/2010/main" val="304477947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8881334-6553-C032-5B29-9B11E8A28A80}"/>
            </a:ext>
          </a:extLst>
        </p:cNvPr>
        <p:cNvGrpSpPr/>
        <p:nvPr/>
      </p:nvGrpSpPr>
      <p:grpSpPr>
        <a:xfrm>
          <a:off x="0" y="0"/>
          <a:ext cx="0" cy="0"/>
          <a:chOff x="0" y="0"/>
          <a:chExt cx="0" cy="0"/>
        </a:xfrm>
      </p:grpSpPr>
      <p:sp>
        <p:nvSpPr>
          <p:cNvPr id="2" name="Plassholder for lysbilde 1">
            <a:extLst>
              <a:ext uri="{FF2B5EF4-FFF2-40B4-BE49-F238E27FC236}">
                <a16:creationId xmlns:a16="http://schemas.microsoft.com/office/drawing/2014/main" id="{240651DB-58D5-E200-D139-4F0B2043AE2B}"/>
              </a:ext>
            </a:extLst>
          </p:cNvPr>
          <p:cNvSpPr>
            <a:spLocks noGrp="1" noRot="1" noChangeAspect="1"/>
          </p:cNvSpPr>
          <p:nvPr>
            <p:ph type="sldImg"/>
          </p:nvPr>
        </p:nvSpPr>
        <p:spPr/>
      </p:sp>
      <p:sp>
        <p:nvSpPr>
          <p:cNvPr id="3" name="Plassholder for notater 2">
            <a:extLst>
              <a:ext uri="{FF2B5EF4-FFF2-40B4-BE49-F238E27FC236}">
                <a16:creationId xmlns:a16="http://schemas.microsoft.com/office/drawing/2014/main" id="{586DB5D0-09EE-BDA9-88E4-8FD9A0359327}"/>
              </a:ext>
            </a:extLst>
          </p:cNvPr>
          <p:cNvSpPr>
            <a:spLocks noGrp="1"/>
          </p:cNvSpPr>
          <p:nvPr>
            <p:ph type="body" idx="1"/>
          </p:nvPr>
        </p:nvSpPr>
        <p:spPr/>
        <p:txBody>
          <a:bodyPr/>
          <a:lstStyle/>
          <a:p>
            <a:endParaRPr lang="nb-NO" dirty="0"/>
          </a:p>
        </p:txBody>
      </p:sp>
      <p:sp>
        <p:nvSpPr>
          <p:cNvPr id="4" name="Plassholder for lysbildenummer 3">
            <a:extLst>
              <a:ext uri="{FF2B5EF4-FFF2-40B4-BE49-F238E27FC236}">
                <a16:creationId xmlns:a16="http://schemas.microsoft.com/office/drawing/2014/main" id="{D92C5FBE-7726-C535-D573-71B5BF0CB096}"/>
              </a:ext>
            </a:extLst>
          </p:cNvPr>
          <p:cNvSpPr>
            <a:spLocks noGrp="1"/>
          </p:cNvSpPr>
          <p:nvPr>
            <p:ph type="sldNum" sz="quarter" idx="5"/>
          </p:nvPr>
        </p:nvSpPr>
        <p:spPr/>
        <p:txBody>
          <a:bodyPr/>
          <a:lstStyle/>
          <a:p>
            <a:fld id="{4C114B25-6936-4606-9081-096D7E7B7654}" type="slidenum">
              <a:rPr lang="nb-NO" smtClean="0"/>
              <a:t>21</a:t>
            </a:fld>
            <a:endParaRPr lang="nb-NO"/>
          </a:p>
        </p:txBody>
      </p:sp>
    </p:spTree>
    <p:extLst>
      <p:ext uri="{BB962C8B-B14F-4D97-AF65-F5344CB8AC3E}">
        <p14:creationId xmlns:p14="http://schemas.microsoft.com/office/powerpoint/2010/main" val="178048003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6D3EDED-53B0-3C41-20EB-BAF31A21EB3B}"/>
            </a:ext>
          </a:extLst>
        </p:cNvPr>
        <p:cNvGrpSpPr/>
        <p:nvPr/>
      </p:nvGrpSpPr>
      <p:grpSpPr>
        <a:xfrm>
          <a:off x="0" y="0"/>
          <a:ext cx="0" cy="0"/>
          <a:chOff x="0" y="0"/>
          <a:chExt cx="0" cy="0"/>
        </a:xfrm>
      </p:grpSpPr>
      <p:sp>
        <p:nvSpPr>
          <p:cNvPr id="2" name="Plassholder for lysbilde 1">
            <a:extLst>
              <a:ext uri="{FF2B5EF4-FFF2-40B4-BE49-F238E27FC236}">
                <a16:creationId xmlns:a16="http://schemas.microsoft.com/office/drawing/2014/main" id="{520227D9-1D4F-4B64-4F53-E807DC46D14F}"/>
              </a:ext>
            </a:extLst>
          </p:cNvPr>
          <p:cNvSpPr>
            <a:spLocks noGrp="1" noRot="1" noChangeAspect="1"/>
          </p:cNvSpPr>
          <p:nvPr>
            <p:ph type="sldImg"/>
          </p:nvPr>
        </p:nvSpPr>
        <p:spPr/>
      </p:sp>
      <p:sp>
        <p:nvSpPr>
          <p:cNvPr id="3" name="Plassholder for notater 2">
            <a:extLst>
              <a:ext uri="{FF2B5EF4-FFF2-40B4-BE49-F238E27FC236}">
                <a16:creationId xmlns:a16="http://schemas.microsoft.com/office/drawing/2014/main" id="{B175C858-DCA5-6F47-8243-E9CD1A1C4F25}"/>
              </a:ext>
            </a:extLst>
          </p:cNvPr>
          <p:cNvSpPr>
            <a:spLocks noGrp="1"/>
          </p:cNvSpPr>
          <p:nvPr>
            <p:ph type="body" idx="1"/>
          </p:nvPr>
        </p:nvSpPr>
        <p:spPr/>
        <p:txBody>
          <a:bodyPr/>
          <a:lstStyle/>
          <a:p>
            <a:endParaRPr lang="nb-NO"/>
          </a:p>
        </p:txBody>
      </p:sp>
      <p:sp>
        <p:nvSpPr>
          <p:cNvPr id="4" name="Plassholder for lysbildenummer 3">
            <a:extLst>
              <a:ext uri="{FF2B5EF4-FFF2-40B4-BE49-F238E27FC236}">
                <a16:creationId xmlns:a16="http://schemas.microsoft.com/office/drawing/2014/main" id="{1C448AF3-29BE-78AE-9A9C-A244BE9742CE}"/>
              </a:ext>
            </a:extLst>
          </p:cNvPr>
          <p:cNvSpPr>
            <a:spLocks noGrp="1"/>
          </p:cNvSpPr>
          <p:nvPr>
            <p:ph type="sldNum" sz="quarter" idx="5"/>
          </p:nvPr>
        </p:nvSpPr>
        <p:spPr/>
        <p:txBody>
          <a:bodyPr/>
          <a:lstStyle/>
          <a:p>
            <a:fld id="{4C114B25-6936-4606-9081-096D7E7B7654}" type="slidenum">
              <a:rPr lang="nb-NO" smtClean="0"/>
              <a:t>25</a:t>
            </a:fld>
            <a:endParaRPr lang="nb-NO"/>
          </a:p>
        </p:txBody>
      </p:sp>
    </p:spTree>
    <p:extLst>
      <p:ext uri="{BB962C8B-B14F-4D97-AF65-F5344CB8AC3E}">
        <p14:creationId xmlns:p14="http://schemas.microsoft.com/office/powerpoint/2010/main" val="302307866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tellysbilde">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CCA65F2E-E2C9-8EB3-55DD-33011F563EE9}"/>
              </a:ext>
            </a:extLst>
          </p:cNvPr>
          <p:cNvSpPr>
            <a:spLocks noGrp="1"/>
          </p:cNvSpPr>
          <p:nvPr>
            <p:ph type="ctrTitle"/>
          </p:nvPr>
        </p:nvSpPr>
        <p:spPr>
          <a:xfrm>
            <a:off x="1524000" y="1122363"/>
            <a:ext cx="9144000" cy="2387600"/>
          </a:xfrm>
        </p:spPr>
        <p:txBody>
          <a:bodyPr anchor="b"/>
          <a:lstStyle>
            <a:lvl1pPr algn="ctr">
              <a:defRPr sz="6000"/>
            </a:lvl1pPr>
          </a:lstStyle>
          <a:p>
            <a:r>
              <a:rPr lang="nb-NO"/>
              <a:t>Klikk for å redigere tittelstil</a:t>
            </a:r>
          </a:p>
        </p:txBody>
      </p:sp>
      <p:sp>
        <p:nvSpPr>
          <p:cNvPr id="3" name="Undertittel 2">
            <a:extLst>
              <a:ext uri="{FF2B5EF4-FFF2-40B4-BE49-F238E27FC236}">
                <a16:creationId xmlns:a16="http://schemas.microsoft.com/office/drawing/2014/main" id="{1453B914-5560-B303-F943-2B30526F7A8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b-NO"/>
              <a:t>Klikk for å redigere undertittelstil i malen</a:t>
            </a:r>
          </a:p>
        </p:txBody>
      </p:sp>
      <p:sp>
        <p:nvSpPr>
          <p:cNvPr id="4" name="Plassholder for dato 3">
            <a:extLst>
              <a:ext uri="{FF2B5EF4-FFF2-40B4-BE49-F238E27FC236}">
                <a16:creationId xmlns:a16="http://schemas.microsoft.com/office/drawing/2014/main" id="{8F881BB9-4256-D09D-ABD2-6FAD825534C3}"/>
              </a:ext>
            </a:extLst>
          </p:cNvPr>
          <p:cNvSpPr>
            <a:spLocks noGrp="1"/>
          </p:cNvSpPr>
          <p:nvPr>
            <p:ph type="dt" sz="half" idx="10"/>
          </p:nvPr>
        </p:nvSpPr>
        <p:spPr/>
        <p:txBody>
          <a:bodyPr/>
          <a:lstStyle/>
          <a:p>
            <a:fld id="{E82E015A-7505-4DC0-B9D9-0FF3DAFAA953}" type="datetimeFigureOut">
              <a:rPr lang="nb-NO" smtClean="0"/>
              <a:t>17.06.2025</a:t>
            </a:fld>
            <a:endParaRPr lang="nb-NO"/>
          </a:p>
        </p:txBody>
      </p:sp>
      <p:sp>
        <p:nvSpPr>
          <p:cNvPr id="5" name="Plassholder for bunntekst 4">
            <a:extLst>
              <a:ext uri="{FF2B5EF4-FFF2-40B4-BE49-F238E27FC236}">
                <a16:creationId xmlns:a16="http://schemas.microsoft.com/office/drawing/2014/main" id="{4BDF42B6-25A4-86F0-328C-B75480CC8FFF}"/>
              </a:ext>
            </a:extLst>
          </p:cNvPr>
          <p:cNvSpPr>
            <a:spLocks noGrp="1"/>
          </p:cNvSpPr>
          <p:nvPr>
            <p:ph type="ftr" sz="quarter" idx="11"/>
          </p:nvPr>
        </p:nvSpPr>
        <p:spPr/>
        <p:txBody>
          <a:bodyPr/>
          <a:lstStyle/>
          <a:p>
            <a:endParaRPr lang="nb-NO"/>
          </a:p>
        </p:txBody>
      </p:sp>
      <p:sp>
        <p:nvSpPr>
          <p:cNvPr id="6" name="Plassholder for lysbildenummer 5">
            <a:extLst>
              <a:ext uri="{FF2B5EF4-FFF2-40B4-BE49-F238E27FC236}">
                <a16:creationId xmlns:a16="http://schemas.microsoft.com/office/drawing/2014/main" id="{029E5485-6241-FD0E-E10C-00C86D7F56B1}"/>
              </a:ext>
            </a:extLst>
          </p:cNvPr>
          <p:cNvSpPr>
            <a:spLocks noGrp="1"/>
          </p:cNvSpPr>
          <p:nvPr>
            <p:ph type="sldNum" sz="quarter" idx="12"/>
          </p:nvPr>
        </p:nvSpPr>
        <p:spPr/>
        <p:txBody>
          <a:bodyPr/>
          <a:lstStyle/>
          <a:p>
            <a:fld id="{48E5B5E3-8FEB-4733-A468-76CE190F5BAF}" type="slidenum">
              <a:rPr lang="nb-NO" smtClean="0"/>
              <a:t>‹#›</a:t>
            </a:fld>
            <a:endParaRPr lang="nb-NO"/>
          </a:p>
        </p:txBody>
      </p:sp>
    </p:spTree>
    <p:extLst>
      <p:ext uri="{BB962C8B-B14F-4D97-AF65-F5344CB8AC3E}">
        <p14:creationId xmlns:p14="http://schemas.microsoft.com/office/powerpoint/2010/main" val="262503668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Loddrett tekst">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EBC9FD2C-C084-816F-8019-93E8E37B158D}"/>
              </a:ext>
            </a:extLst>
          </p:cNvPr>
          <p:cNvSpPr>
            <a:spLocks noGrp="1"/>
          </p:cNvSpPr>
          <p:nvPr>
            <p:ph type="title"/>
          </p:nvPr>
        </p:nvSpPr>
        <p:spPr/>
        <p:txBody>
          <a:bodyPr/>
          <a:lstStyle/>
          <a:p>
            <a:r>
              <a:rPr lang="nb-NO"/>
              <a:t>Klikk for å redigere tittelstil</a:t>
            </a:r>
          </a:p>
        </p:txBody>
      </p:sp>
      <p:sp>
        <p:nvSpPr>
          <p:cNvPr id="3" name="Plassholder for loddrett tekst 2">
            <a:extLst>
              <a:ext uri="{FF2B5EF4-FFF2-40B4-BE49-F238E27FC236}">
                <a16:creationId xmlns:a16="http://schemas.microsoft.com/office/drawing/2014/main" id="{5ED147F5-5729-4485-FD4F-CB377F241C18}"/>
              </a:ext>
            </a:extLst>
          </p:cNvPr>
          <p:cNvSpPr>
            <a:spLocks noGrp="1"/>
          </p:cNvSpPr>
          <p:nvPr>
            <p:ph type="body" orient="vert" idx="1"/>
          </p:nvPr>
        </p:nvSpPr>
        <p:spPr/>
        <p:txBody>
          <a:bodyPr vert="eaVert"/>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dato 3">
            <a:extLst>
              <a:ext uri="{FF2B5EF4-FFF2-40B4-BE49-F238E27FC236}">
                <a16:creationId xmlns:a16="http://schemas.microsoft.com/office/drawing/2014/main" id="{6A071D38-7CB1-49D8-FC13-3911E258B318}"/>
              </a:ext>
            </a:extLst>
          </p:cNvPr>
          <p:cNvSpPr>
            <a:spLocks noGrp="1"/>
          </p:cNvSpPr>
          <p:nvPr>
            <p:ph type="dt" sz="half" idx="10"/>
          </p:nvPr>
        </p:nvSpPr>
        <p:spPr/>
        <p:txBody>
          <a:bodyPr/>
          <a:lstStyle/>
          <a:p>
            <a:fld id="{E82E015A-7505-4DC0-B9D9-0FF3DAFAA953}" type="datetimeFigureOut">
              <a:rPr lang="nb-NO" smtClean="0"/>
              <a:t>17.06.2025</a:t>
            </a:fld>
            <a:endParaRPr lang="nb-NO"/>
          </a:p>
        </p:txBody>
      </p:sp>
      <p:sp>
        <p:nvSpPr>
          <p:cNvPr id="5" name="Plassholder for bunntekst 4">
            <a:extLst>
              <a:ext uri="{FF2B5EF4-FFF2-40B4-BE49-F238E27FC236}">
                <a16:creationId xmlns:a16="http://schemas.microsoft.com/office/drawing/2014/main" id="{80510430-5013-170D-C2D5-5AD0FE18678F}"/>
              </a:ext>
            </a:extLst>
          </p:cNvPr>
          <p:cNvSpPr>
            <a:spLocks noGrp="1"/>
          </p:cNvSpPr>
          <p:nvPr>
            <p:ph type="ftr" sz="quarter" idx="11"/>
          </p:nvPr>
        </p:nvSpPr>
        <p:spPr/>
        <p:txBody>
          <a:bodyPr/>
          <a:lstStyle/>
          <a:p>
            <a:endParaRPr lang="nb-NO"/>
          </a:p>
        </p:txBody>
      </p:sp>
      <p:sp>
        <p:nvSpPr>
          <p:cNvPr id="6" name="Plassholder for lysbildenummer 5">
            <a:extLst>
              <a:ext uri="{FF2B5EF4-FFF2-40B4-BE49-F238E27FC236}">
                <a16:creationId xmlns:a16="http://schemas.microsoft.com/office/drawing/2014/main" id="{1DEC10C6-2BCB-0FAD-AA0F-37B84BD085B3}"/>
              </a:ext>
            </a:extLst>
          </p:cNvPr>
          <p:cNvSpPr>
            <a:spLocks noGrp="1"/>
          </p:cNvSpPr>
          <p:nvPr>
            <p:ph type="sldNum" sz="quarter" idx="12"/>
          </p:nvPr>
        </p:nvSpPr>
        <p:spPr/>
        <p:txBody>
          <a:bodyPr/>
          <a:lstStyle/>
          <a:p>
            <a:fld id="{48E5B5E3-8FEB-4733-A468-76CE190F5BAF}" type="slidenum">
              <a:rPr lang="nb-NO" smtClean="0"/>
              <a:t>‹#›</a:t>
            </a:fld>
            <a:endParaRPr lang="nb-NO"/>
          </a:p>
        </p:txBody>
      </p:sp>
    </p:spTree>
    <p:extLst>
      <p:ext uri="{BB962C8B-B14F-4D97-AF65-F5344CB8AC3E}">
        <p14:creationId xmlns:p14="http://schemas.microsoft.com/office/powerpoint/2010/main" val="401831959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Loddrett tittel og tekst">
    <p:spTree>
      <p:nvGrpSpPr>
        <p:cNvPr id="1" name=""/>
        <p:cNvGrpSpPr/>
        <p:nvPr/>
      </p:nvGrpSpPr>
      <p:grpSpPr>
        <a:xfrm>
          <a:off x="0" y="0"/>
          <a:ext cx="0" cy="0"/>
          <a:chOff x="0" y="0"/>
          <a:chExt cx="0" cy="0"/>
        </a:xfrm>
      </p:grpSpPr>
      <p:sp>
        <p:nvSpPr>
          <p:cNvPr id="2" name="Loddrett tittel 1">
            <a:extLst>
              <a:ext uri="{FF2B5EF4-FFF2-40B4-BE49-F238E27FC236}">
                <a16:creationId xmlns:a16="http://schemas.microsoft.com/office/drawing/2014/main" id="{50590BCF-2F3F-E0D6-B304-FE7042ED8D6A}"/>
              </a:ext>
            </a:extLst>
          </p:cNvPr>
          <p:cNvSpPr>
            <a:spLocks noGrp="1"/>
          </p:cNvSpPr>
          <p:nvPr>
            <p:ph type="title" orient="vert"/>
          </p:nvPr>
        </p:nvSpPr>
        <p:spPr>
          <a:xfrm>
            <a:off x="8724900" y="365125"/>
            <a:ext cx="2628900" cy="5811838"/>
          </a:xfrm>
        </p:spPr>
        <p:txBody>
          <a:bodyPr vert="eaVert"/>
          <a:lstStyle/>
          <a:p>
            <a:r>
              <a:rPr lang="nb-NO"/>
              <a:t>Klikk for å redigere tittelstil</a:t>
            </a:r>
          </a:p>
        </p:txBody>
      </p:sp>
      <p:sp>
        <p:nvSpPr>
          <p:cNvPr id="3" name="Plassholder for loddrett tekst 2">
            <a:extLst>
              <a:ext uri="{FF2B5EF4-FFF2-40B4-BE49-F238E27FC236}">
                <a16:creationId xmlns:a16="http://schemas.microsoft.com/office/drawing/2014/main" id="{4E784C25-BA28-B07B-6E0A-9A260FA8327D}"/>
              </a:ext>
            </a:extLst>
          </p:cNvPr>
          <p:cNvSpPr>
            <a:spLocks noGrp="1"/>
          </p:cNvSpPr>
          <p:nvPr>
            <p:ph type="body" orient="vert" idx="1"/>
          </p:nvPr>
        </p:nvSpPr>
        <p:spPr>
          <a:xfrm>
            <a:off x="838200" y="365125"/>
            <a:ext cx="7734300" cy="5811838"/>
          </a:xfrm>
        </p:spPr>
        <p:txBody>
          <a:bodyPr vert="eaVert"/>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dato 3">
            <a:extLst>
              <a:ext uri="{FF2B5EF4-FFF2-40B4-BE49-F238E27FC236}">
                <a16:creationId xmlns:a16="http://schemas.microsoft.com/office/drawing/2014/main" id="{D9E9C6B3-F6FD-8941-25C2-151064CBCD51}"/>
              </a:ext>
            </a:extLst>
          </p:cNvPr>
          <p:cNvSpPr>
            <a:spLocks noGrp="1"/>
          </p:cNvSpPr>
          <p:nvPr>
            <p:ph type="dt" sz="half" idx="10"/>
          </p:nvPr>
        </p:nvSpPr>
        <p:spPr/>
        <p:txBody>
          <a:bodyPr/>
          <a:lstStyle/>
          <a:p>
            <a:fld id="{E82E015A-7505-4DC0-B9D9-0FF3DAFAA953}" type="datetimeFigureOut">
              <a:rPr lang="nb-NO" smtClean="0"/>
              <a:t>17.06.2025</a:t>
            </a:fld>
            <a:endParaRPr lang="nb-NO"/>
          </a:p>
        </p:txBody>
      </p:sp>
      <p:sp>
        <p:nvSpPr>
          <p:cNvPr id="5" name="Plassholder for bunntekst 4">
            <a:extLst>
              <a:ext uri="{FF2B5EF4-FFF2-40B4-BE49-F238E27FC236}">
                <a16:creationId xmlns:a16="http://schemas.microsoft.com/office/drawing/2014/main" id="{3A276ECB-81BC-2216-647B-C1A5B47268D7}"/>
              </a:ext>
            </a:extLst>
          </p:cNvPr>
          <p:cNvSpPr>
            <a:spLocks noGrp="1"/>
          </p:cNvSpPr>
          <p:nvPr>
            <p:ph type="ftr" sz="quarter" idx="11"/>
          </p:nvPr>
        </p:nvSpPr>
        <p:spPr/>
        <p:txBody>
          <a:bodyPr/>
          <a:lstStyle/>
          <a:p>
            <a:endParaRPr lang="nb-NO"/>
          </a:p>
        </p:txBody>
      </p:sp>
      <p:sp>
        <p:nvSpPr>
          <p:cNvPr id="6" name="Plassholder for lysbildenummer 5">
            <a:extLst>
              <a:ext uri="{FF2B5EF4-FFF2-40B4-BE49-F238E27FC236}">
                <a16:creationId xmlns:a16="http://schemas.microsoft.com/office/drawing/2014/main" id="{96DA149D-2942-918F-3867-6391027D6442}"/>
              </a:ext>
            </a:extLst>
          </p:cNvPr>
          <p:cNvSpPr>
            <a:spLocks noGrp="1"/>
          </p:cNvSpPr>
          <p:nvPr>
            <p:ph type="sldNum" sz="quarter" idx="12"/>
          </p:nvPr>
        </p:nvSpPr>
        <p:spPr/>
        <p:txBody>
          <a:bodyPr/>
          <a:lstStyle/>
          <a:p>
            <a:fld id="{48E5B5E3-8FEB-4733-A468-76CE190F5BAF}" type="slidenum">
              <a:rPr lang="nb-NO" smtClean="0"/>
              <a:t>‹#›</a:t>
            </a:fld>
            <a:endParaRPr lang="nb-NO"/>
          </a:p>
        </p:txBody>
      </p:sp>
    </p:spTree>
    <p:extLst>
      <p:ext uri="{BB962C8B-B14F-4D97-AF65-F5344CB8AC3E}">
        <p14:creationId xmlns:p14="http://schemas.microsoft.com/office/powerpoint/2010/main" val="7374183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tel og innho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CEFF201C-1451-F54F-1E14-7EF3B86FEBF4}"/>
              </a:ext>
            </a:extLst>
          </p:cNvPr>
          <p:cNvSpPr>
            <a:spLocks noGrp="1"/>
          </p:cNvSpPr>
          <p:nvPr>
            <p:ph type="title"/>
          </p:nvPr>
        </p:nvSpPr>
        <p:spPr/>
        <p:txBody>
          <a:bodyPr/>
          <a:lstStyle/>
          <a:p>
            <a:r>
              <a:rPr lang="nb-NO"/>
              <a:t>Klikk for å redigere tittelstil</a:t>
            </a:r>
          </a:p>
        </p:txBody>
      </p:sp>
      <p:sp>
        <p:nvSpPr>
          <p:cNvPr id="3" name="Plassholder for innhold 2">
            <a:extLst>
              <a:ext uri="{FF2B5EF4-FFF2-40B4-BE49-F238E27FC236}">
                <a16:creationId xmlns:a16="http://schemas.microsoft.com/office/drawing/2014/main" id="{A02BBF23-2E56-5BDE-3433-DF726414E456}"/>
              </a:ext>
            </a:extLst>
          </p:cNvPr>
          <p:cNvSpPr>
            <a:spLocks noGrp="1"/>
          </p:cNvSpPr>
          <p:nvPr>
            <p:ph idx="1"/>
          </p:nvPr>
        </p:nvSpPr>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dato 3">
            <a:extLst>
              <a:ext uri="{FF2B5EF4-FFF2-40B4-BE49-F238E27FC236}">
                <a16:creationId xmlns:a16="http://schemas.microsoft.com/office/drawing/2014/main" id="{4DFA9059-DF22-9D37-4C93-239A495801AA}"/>
              </a:ext>
            </a:extLst>
          </p:cNvPr>
          <p:cNvSpPr>
            <a:spLocks noGrp="1"/>
          </p:cNvSpPr>
          <p:nvPr>
            <p:ph type="dt" sz="half" idx="10"/>
          </p:nvPr>
        </p:nvSpPr>
        <p:spPr/>
        <p:txBody>
          <a:bodyPr/>
          <a:lstStyle/>
          <a:p>
            <a:fld id="{E82E015A-7505-4DC0-B9D9-0FF3DAFAA953}" type="datetimeFigureOut">
              <a:rPr lang="nb-NO" smtClean="0"/>
              <a:t>17.06.2025</a:t>
            </a:fld>
            <a:endParaRPr lang="nb-NO"/>
          </a:p>
        </p:txBody>
      </p:sp>
      <p:sp>
        <p:nvSpPr>
          <p:cNvPr id="5" name="Plassholder for bunntekst 4">
            <a:extLst>
              <a:ext uri="{FF2B5EF4-FFF2-40B4-BE49-F238E27FC236}">
                <a16:creationId xmlns:a16="http://schemas.microsoft.com/office/drawing/2014/main" id="{3BC6DD4A-E8AA-3611-90A3-95351667201A}"/>
              </a:ext>
            </a:extLst>
          </p:cNvPr>
          <p:cNvSpPr>
            <a:spLocks noGrp="1"/>
          </p:cNvSpPr>
          <p:nvPr>
            <p:ph type="ftr" sz="quarter" idx="11"/>
          </p:nvPr>
        </p:nvSpPr>
        <p:spPr/>
        <p:txBody>
          <a:bodyPr/>
          <a:lstStyle/>
          <a:p>
            <a:endParaRPr lang="nb-NO"/>
          </a:p>
        </p:txBody>
      </p:sp>
      <p:sp>
        <p:nvSpPr>
          <p:cNvPr id="6" name="Plassholder for lysbildenummer 5">
            <a:extLst>
              <a:ext uri="{FF2B5EF4-FFF2-40B4-BE49-F238E27FC236}">
                <a16:creationId xmlns:a16="http://schemas.microsoft.com/office/drawing/2014/main" id="{2A54FB21-3B73-1159-58E9-81C30552C776}"/>
              </a:ext>
            </a:extLst>
          </p:cNvPr>
          <p:cNvSpPr>
            <a:spLocks noGrp="1"/>
          </p:cNvSpPr>
          <p:nvPr>
            <p:ph type="sldNum" sz="quarter" idx="12"/>
          </p:nvPr>
        </p:nvSpPr>
        <p:spPr/>
        <p:txBody>
          <a:bodyPr/>
          <a:lstStyle/>
          <a:p>
            <a:fld id="{48E5B5E3-8FEB-4733-A468-76CE190F5BAF}" type="slidenum">
              <a:rPr lang="nb-NO" smtClean="0"/>
              <a:t>‹#›</a:t>
            </a:fld>
            <a:endParaRPr lang="nb-NO"/>
          </a:p>
        </p:txBody>
      </p:sp>
    </p:spTree>
    <p:extLst>
      <p:ext uri="{BB962C8B-B14F-4D97-AF65-F5344CB8AC3E}">
        <p14:creationId xmlns:p14="http://schemas.microsoft.com/office/powerpoint/2010/main" val="300216123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Deloverskrift">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B3F3BA0D-52AB-4C01-E748-8BF240653CF9}"/>
              </a:ext>
            </a:extLst>
          </p:cNvPr>
          <p:cNvSpPr>
            <a:spLocks noGrp="1"/>
          </p:cNvSpPr>
          <p:nvPr>
            <p:ph type="title"/>
          </p:nvPr>
        </p:nvSpPr>
        <p:spPr>
          <a:xfrm>
            <a:off x="831850" y="1709738"/>
            <a:ext cx="10515600" cy="2852737"/>
          </a:xfrm>
        </p:spPr>
        <p:txBody>
          <a:bodyPr anchor="b"/>
          <a:lstStyle>
            <a:lvl1pPr>
              <a:defRPr sz="6000"/>
            </a:lvl1pPr>
          </a:lstStyle>
          <a:p>
            <a:r>
              <a:rPr lang="nb-NO"/>
              <a:t>Klikk for å redigere tittelstil</a:t>
            </a:r>
          </a:p>
        </p:txBody>
      </p:sp>
      <p:sp>
        <p:nvSpPr>
          <p:cNvPr id="3" name="Plassholder for tekst 2">
            <a:extLst>
              <a:ext uri="{FF2B5EF4-FFF2-40B4-BE49-F238E27FC236}">
                <a16:creationId xmlns:a16="http://schemas.microsoft.com/office/drawing/2014/main" id="{1B537B87-5753-2836-410F-955281715314}"/>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nb-NO"/>
              <a:t>Klikk for å redigere tekststiler i malen</a:t>
            </a:r>
          </a:p>
        </p:txBody>
      </p:sp>
      <p:sp>
        <p:nvSpPr>
          <p:cNvPr id="4" name="Plassholder for dato 3">
            <a:extLst>
              <a:ext uri="{FF2B5EF4-FFF2-40B4-BE49-F238E27FC236}">
                <a16:creationId xmlns:a16="http://schemas.microsoft.com/office/drawing/2014/main" id="{04259D75-CD26-4741-E14F-D9AF5C2916A4}"/>
              </a:ext>
            </a:extLst>
          </p:cNvPr>
          <p:cNvSpPr>
            <a:spLocks noGrp="1"/>
          </p:cNvSpPr>
          <p:nvPr>
            <p:ph type="dt" sz="half" idx="10"/>
          </p:nvPr>
        </p:nvSpPr>
        <p:spPr/>
        <p:txBody>
          <a:bodyPr/>
          <a:lstStyle/>
          <a:p>
            <a:fld id="{E82E015A-7505-4DC0-B9D9-0FF3DAFAA953}" type="datetimeFigureOut">
              <a:rPr lang="nb-NO" smtClean="0"/>
              <a:t>17.06.2025</a:t>
            </a:fld>
            <a:endParaRPr lang="nb-NO"/>
          </a:p>
        </p:txBody>
      </p:sp>
      <p:sp>
        <p:nvSpPr>
          <p:cNvPr id="5" name="Plassholder for bunntekst 4">
            <a:extLst>
              <a:ext uri="{FF2B5EF4-FFF2-40B4-BE49-F238E27FC236}">
                <a16:creationId xmlns:a16="http://schemas.microsoft.com/office/drawing/2014/main" id="{BD16ED1E-978D-5791-22BE-30B760C43152}"/>
              </a:ext>
            </a:extLst>
          </p:cNvPr>
          <p:cNvSpPr>
            <a:spLocks noGrp="1"/>
          </p:cNvSpPr>
          <p:nvPr>
            <p:ph type="ftr" sz="quarter" idx="11"/>
          </p:nvPr>
        </p:nvSpPr>
        <p:spPr/>
        <p:txBody>
          <a:bodyPr/>
          <a:lstStyle/>
          <a:p>
            <a:endParaRPr lang="nb-NO"/>
          </a:p>
        </p:txBody>
      </p:sp>
      <p:sp>
        <p:nvSpPr>
          <p:cNvPr id="6" name="Plassholder for lysbildenummer 5">
            <a:extLst>
              <a:ext uri="{FF2B5EF4-FFF2-40B4-BE49-F238E27FC236}">
                <a16:creationId xmlns:a16="http://schemas.microsoft.com/office/drawing/2014/main" id="{DAAA080A-7FB0-C8B4-517B-2A71C29AA96B}"/>
              </a:ext>
            </a:extLst>
          </p:cNvPr>
          <p:cNvSpPr>
            <a:spLocks noGrp="1"/>
          </p:cNvSpPr>
          <p:nvPr>
            <p:ph type="sldNum" sz="quarter" idx="12"/>
          </p:nvPr>
        </p:nvSpPr>
        <p:spPr/>
        <p:txBody>
          <a:bodyPr/>
          <a:lstStyle/>
          <a:p>
            <a:fld id="{48E5B5E3-8FEB-4733-A468-76CE190F5BAF}" type="slidenum">
              <a:rPr lang="nb-NO" smtClean="0"/>
              <a:t>‹#›</a:t>
            </a:fld>
            <a:endParaRPr lang="nb-NO"/>
          </a:p>
        </p:txBody>
      </p:sp>
    </p:spTree>
    <p:extLst>
      <p:ext uri="{BB962C8B-B14F-4D97-AF65-F5344CB8AC3E}">
        <p14:creationId xmlns:p14="http://schemas.microsoft.com/office/powerpoint/2010/main" val="12463673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o innholdsdeler">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B772A4BB-2AE3-6204-2C1D-F4CEF56268EB}"/>
              </a:ext>
            </a:extLst>
          </p:cNvPr>
          <p:cNvSpPr>
            <a:spLocks noGrp="1"/>
          </p:cNvSpPr>
          <p:nvPr>
            <p:ph type="title"/>
          </p:nvPr>
        </p:nvSpPr>
        <p:spPr/>
        <p:txBody>
          <a:bodyPr/>
          <a:lstStyle/>
          <a:p>
            <a:r>
              <a:rPr lang="nb-NO"/>
              <a:t>Klikk for å redigere tittelstil</a:t>
            </a:r>
          </a:p>
        </p:txBody>
      </p:sp>
      <p:sp>
        <p:nvSpPr>
          <p:cNvPr id="3" name="Plassholder for innhold 2">
            <a:extLst>
              <a:ext uri="{FF2B5EF4-FFF2-40B4-BE49-F238E27FC236}">
                <a16:creationId xmlns:a16="http://schemas.microsoft.com/office/drawing/2014/main" id="{417F7AED-296B-F8C8-610E-661996E6E154}"/>
              </a:ext>
            </a:extLst>
          </p:cNvPr>
          <p:cNvSpPr>
            <a:spLocks noGrp="1"/>
          </p:cNvSpPr>
          <p:nvPr>
            <p:ph sz="half" idx="1"/>
          </p:nvPr>
        </p:nvSpPr>
        <p:spPr>
          <a:xfrm>
            <a:off x="838200" y="1825625"/>
            <a:ext cx="5181600" cy="4351338"/>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innhold 3">
            <a:extLst>
              <a:ext uri="{FF2B5EF4-FFF2-40B4-BE49-F238E27FC236}">
                <a16:creationId xmlns:a16="http://schemas.microsoft.com/office/drawing/2014/main" id="{F8D8A53E-7711-8B5D-A6D7-4E8483D67CE8}"/>
              </a:ext>
            </a:extLst>
          </p:cNvPr>
          <p:cNvSpPr>
            <a:spLocks noGrp="1"/>
          </p:cNvSpPr>
          <p:nvPr>
            <p:ph sz="half" idx="2"/>
          </p:nvPr>
        </p:nvSpPr>
        <p:spPr>
          <a:xfrm>
            <a:off x="6172200" y="1825625"/>
            <a:ext cx="5181600" cy="4351338"/>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5" name="Plassholder for dato 4">
            <a:extLst>
              <a:ext uri="{FF2B5EF4-FFF2-40B4-BE49-F238E27FC236}">
                <a16:creationId xmlns:a16="http://schemas.microsoft.com/office/drawing/2014/main" id="{22F72B1F-2C7D-B650-0329-CED4556AF5DB}"/>
              </a:ext>
            </a:extLst>
          </p:cNvPr>
          <p:cNvSpPr>
            <a:spLocks noGrp="1"/>
          </p:cNvSpPr>
          <p:nvPr>
            <p:ph type="dt" sz="half" idx="10"/>
          </p:nvPr>
        </p:nvSpPr>
        <p:spPr/>
        <p:txBody>
          <a:bodyPr/>
          <a:lstStyle/>
          <a:p>
            <a:fld id="{E82E015A-7505-4DC0-B9D9-0FF3DAFAA953}" type="datetimeFigureOut">
              <a:rPr lang="nb-NO" smtClean="0"/>
              <a:t>17.06.2025</a:t>
            </a:fld>
            <a:endParaRPr lang="nb-NO"/>
          </a:p>
        </p:txBody>
      </p:sp>
      <p:sp>
        <p:nvSpPr>
          <p:cNvPr id="6" name="Plassholder for bunntekst 5">
            <a:extLst>
              <a:ext uri="{FF2B5EF4-FFF2-40B4-BE49-F238E27FC236}">
                <a16:creationId xmlns:a16="http://schemas.microsoft.com/office/drawing/2014/main" id="{A042D27E-8EB6-FD2A-4552-6B26DFB946C1}"/>
              </a:ext>
            </a:extLst>
          </p:cNvPr>
          <p:cNvSpPr>
            <a:spLocks noGrp="1"/>
          </p:cNvSpPr>
          <p:nvPr>
            <p:ph type="ftr" sz="quarter" idx="11"/>
          </p:nvPr>
        </p:nvSpPr>
        <p:spPr/>
        <p:txBody>
          <a:bodyPr/>
          <a:lstStyle/>
          <a:p>
            <a:endParaRPr lang="nb-NO"/>
          </a:p>
        </p:txBody>
      </p:sp>
      <p:sp>
        <p:nvSpPr>
          <p:cNvPr id="7" name="Plassholder for lysbildenummer 6">
            <a:extLst>
              <a:ext uri="{FF2B5EF4-FFF2-40B4-BE49-F238E27FC236}">
                <a16:creationId xmlns:a16="http://schemas.microsoft.com/office/drawing/2014/main" id="{EC13BC24-0E0F-EC24-3EA8-553EAFEC399F}"/>
              </a:ext>
            </a:extLst>
          </p:cNvPr>
          <p:cNvSpPr>
            <a:spLocks noGrp="1"/>
          </p:cNvSpPr>
          <p:nvPr>
            <p:ph type="sldNum" sz="quarter" idx="12"/>
          </p:nvPr>
        </p:nvSpPr>
        <p:spPr/>
        <p:txBody>
          <a:bodyPr/>
          <a:lstStyle/>
          <a:p>
            <a:fld id="{48E5B5E3-8FEB-4733-A468-76CE190F5BAF}" type="slidenum">
              <a:rPr lang="nb-NO" smtClean="0"/>
              <a:t>‹#›</a:t>
            </a:fld>
            <a:endParaRPr lang="nb-NO"/>
          </a:p>
        </p:txBody>
      </p:sp>
    </p:spTree>
    <p:extLst>
      <p:ext uri="{BB962C8B-B14F-4D97-AF65-F5344CB8AC3E}">
        <p14:creationId xmlns:p14="http://schemas.microsoft.com/office/powerpoint/2010/main" val="3006086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Sammenligning">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22450F24-48C3-FA8D-6F27-2F726C5E6C35}"/>
              </a:ext>
            </a:extLst>
          </p:cNvPr>
          <p:cNvSpPr>
            <a:spLocks noGrp="1"/>
          </p:cNvSpPr>
          <p:nvPr>
            <p:ph type="title"/>
          </p:nvPr>
        </p:nvSpPr>
        <p:spPr>
          <a:xfrm>
            <a:off x="839788" y="365125"/>
            <a:ext cx="10515600" cy="1325563"/>
          </a:xfrm>
        </p:spPr>
        <p:txBody>
          <a:bodyPr/>
          <a:lstStyle/>
          <a:p>
            <a:r>
              <a:rPr lang="nb-NO"/>
              <a:t>Klikk for å redigere tittelstil</a:t>
            </a:r>
          </a:p>
        </p:txBody>
      </p:sp>
      <p:sp>
        <p:nvSpPr>
          <p:cNvPr id="3" name="Plassholder for tekst 2">
            <a:extLst>
              <a:ext uri="{FF2B5EF4-FFF2-40B4-BE49-F238E27FC236}">
                <a16:creationId xmlns:a16="http://schemas.microsoft.com/office/drawing/2014/main" id="{CE1692FA-CF7C-5A9F-2C9D-378F3FD08D8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a:t>Klikk for å redigere tekststiler i malen</a:t>
            </a:r>
          </a:p>
        </p:txBody>
      </p:sp>
      <p:sp>
        <p:nvSpPr>
          <p:cNvPr id="4" name="Plassholder for innhold 3">
            <a:extLst>
              <a:ext uri="{FF2B5EF4-FFF2-40B4-BE49-F238E27FC236}">
                <a16:creationId xmlns:a16="http://schemas.microsoft.com/office/drawing/2014/main" id="{E3655A65-7CC8-43AE-B337-5EE4B724F286}"/>
              </a:ext>
            </a:extLst>
          </p:cNvPr>
          <p:cNvSpPr>
            <a:spLocks noGrp="1"/>
          </p:cNvSpPr>
          <p:nvPr>
            <p:ph sz="half" idx="2"/>
          </p:nvPr>
        </p:nvSpPr>
        <p:spPr>
          <a:xfrm>
            <a:off x="839788" y="2505075"/>
            <a:ext cx="5157787" cy="3684588"/>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5" name="Plassholder for tekst 4">
            <a:extLst>
              <a:ext uri="{FF2B5EF4-FFF2-40B4-BE49-F238E27FC236}">
                <a16:creationId xmlns:a16="http://schemas.microsoft.com/office/drawing/2014/main" id="{79237430-D7B1-4D8D-858E-240DEAD28B7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a:t>Klikk for å redigere tekststiler i malen</a:t>
            </a:r>
          </a:p>
        </p:txBody>
      </p:sp>
      <p:sp>
        <p:nvSpPr>
          <p:cNvPr id="6" name="Plassholder for innhold 5">
            <a:extLst>
              <a:ext uri="{FF2B5EF4-FFF2-40B4-BE49-F238E27FC236}">
                <a16:creationId xmlns:a16="http://schemas.microsoft.com/office/drawing/2014/main" id="{7B65C4B5-7C8C-3E84-37D1-1BD7F9B3A79F}"/>
              </a:ext>
            </a:extLst>
          </p:cNvPr>
          <p:cNvSpPr>
            <a:spLocks noGrp="1"/>
          </p:cNvSpPr>
          <p:nvPr>
            <p:ph sz="quarter" idx="4"/>
          </p:nvPr>
        </p:nvSpPr>
        <p:spPr>
          <a:xfrm>
            <a:off x="6172200" y="2505075"/>
            <a:ext cx="5183188" cy="3684588"/>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7" name="Plassholder for dato 6">
            <a:extLst>
              <a:ext uri="{FF2B5EF4-FFF2-40B4-BE49-F238E27FC236}">
                <a16:creationId xmlns:a16="http://schemas.microsoft.com/office/drawing/2014/main" id="{1B274245-3812-B049-3D27-B7E7AC1C4D41}"/>
              </a:ext>
            </a:extLst>
          </p:cNvPr>
          <p:cNvSpPr>
            <a:spLocks noGrp="1"/>
          </p:cNvSpPr>
          <p:nvPr>
            <p:ph type="dt" sz="half" idx="10"/>
          </p:nvPr>
        </p:nvSpPr>
        <p:spPr/>
        <p:txBody>
          <a:bodyPr/>
          <a:lstStyle/>
          <a:p>
            <a:fld id="{E82E015A-7505-4DC0-B9D9-0FF3DAFAA953}" type="datetimeFigureOut">
              <a:rPr lang="nb-NO" smtClean="0"/>
              <a:t>17.06.2025</a:t>
            </a:fld>
            <a:endParaRPr lang="nb-NO"/>
          </a:p>
        </p:txBody>
      </p:sp>
      <p:sp>
        <p:nvSpPr>
          <p:cNvPr id="8" name="Plassholder for bunntekst 7">
            <a:extLst>
              <a:ext uri="{FF2B5EF4-FFF2-40B4-BE49-F238E27FC236}">
                <a16:creationId xmlns:a16="http://schemas.microsoft.com/office/drawing/2014/main" id="{B676D635-623C-6A5C-3FEB-6D4F06E26A40}"/>
              </a:ext>
            </a:extLst>
          </p:cNvPr>
          <p:cNvSpPr>
            <a:spLocks noGrp="1"/>
          </p:cNvSpPr>
          <p:nvPr>
            <p:ph type="ftr" sz="quarter" idx="11"/>
          </p:nvPr>
        </p:nvSpPr>
        <p:spPr/>
        <p:txBody>
          <a:bodyPr/>
          <a:lstStyle/>
          <a:p>
            <a:endParaRPr lang="nb-NO"/>
          </a:p>
        </p:txBody>
      </p:sp>
      <p:sp>
        <p:nvSpPr>
          <p:cNvPr id="9" name="Plassholder for lysbildenummer 8">
            <a:extLst>
              <a:ext uri="{FF2B5EF4-FFF2-40B4-BE49-F238E27FC236}">
                <a16:creationId xmlns:a16="http://schemas.microsoft.com/office/drawing/2014/main" id="{9A427414-7678-0051-D0B6-88D277ABB4DA}"/>
              </a:ext>
            </a:extLst>
          </p:cNvPr>
          <p:cNvSpPr>
            <a:spLocks noGrp="1"/>
          </p:cNvSpPr>
          <p:nvPr>
            <p:ph type="sldNum" sz="quarter" idx="12"/>
          </p:nvPr>
        </p:nvSpPr>
        <p:spPr/>
        <p:txBody>
          <a:bodyPr/>
          <a:lstStyle/>
          <a:p>
            <a:fld id="{48E5B5E3-8FEB-4733-A468-76CE190F5BAF}" type="slidenum">
              <a:rPr lang="nb-NO" smtClean="0"/>
              <a:t>‹#›</a:t>
            </a:fld>
            <a:endParaRPr lang="nb-NO"/>
          </a:p>
        </p:txBody>
      </p:sp>
    </p:spTree>
    <p:extLst>
      <p:ext uri="{BB962C8B-B14F-4D97-AF65-F5344CB8AC3E}">
        <p14:creationId xmlns:p14="http://schemas.microsoft.com/office/powerpoint/2010/main" val="241644602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Bare tittel">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63E25C59-F1E8-C090-E13B-84448A956A85}"/>
              </a:ext>
            </a:extLst>
          </p:cNvPr>
          <p:cNvSpPr>
            <a:spLocks noGrp="1"/>
          </p:cNvSpPr>
          <p:nvPr>
            <p:ph type="title"/>
          </p:nvPr>
        </p:nvSpPr>
        <p:spPr/>
        <p:txBody>
          <a:bodyPr/>
          <a:lstStyle/>
          <a:p>
            <a:r>
              <a:rPr lang="nb-NO"/>
              <a:t>Klikk for å redigere tittelstil</a:t>
            </a:r>
          </a:p>
        </p:txBody>
      </p:sp>
      <p:sp>
        <p:nvSpPr>
          <p:cNvPr id="3" name="Plassholder for dato 2">
            <a:extLst>
              <a:ext uri="{FF2B5EF4-FFF2-40B4-BE49-F238E27FC236}">
                <a16:creationId xmlns:a16="http://schemas.microsoft.com/office/drawing/2014/main" id="{EA7717DC-F6C5-2074-657F-42809188A181}"/>
              </a:ext>
            </a:extLst>
          </p:cNvPr>
          <p:cNvSpPr>
            <a:spLocks noGrp="1"/>
          </p:cNvSpPr>
          <p:nvPr>
            <p:ph type="dt" sz="half" idx="10"/>
          </p:nvPr>
        </p:nvSpPr>
        <p:spPr/>
        <p:txBody>
          <a:bodyPr/>
          <a:lstStyle/>
          <a:p>
            <a:fld id="{E82E015A-7505-4DC0-B9D9-0FF3DAFAA953}" type="datetimeFigureOut">
              <a:rPr lang="nb-NO" smtClean="0"/>
              <a:t>17.06.2025</a:t>
            </a:fld>
            <a:endParaRPr lang="nb-NO"/>
          </a:p>
        </p:txBody>
      </p:sp>
      <p:sp>
        <p:nvSpPr>
          <p:cNvPr id="4" name="Plassholder for bunntekst 3">
            <a:extLst>
              <a:ext uri="{FF2B5EF4-FFF2-40B4-BE49-F238E27FC236}">
                <a16:creationId xmlns:a16="http://schemas.microsoft.com/office/drawing/2014/main" id="{2CBFA69C-3D1F-87FC-45E3-F5B4999C94A1}"/>
              </a:ext>
            </a:extLst>
          </p:cNvPr>
          <p:cNvSpPr>
            <a:spLocks noGrp="1"/>
          </p:cNvSpPr>
          <p:nvPr>
            <p:ph type="ftr" sz="quarter" idx="11"/>
          </p:nvPr>
        </p:nvSpPr>
        <p:spPr/>
        <p:txBody>
          <a:bodyPr/>
          <a:lstStyle/>
          <a:p>
            <a:endParaRPr lang="nb-NO"/>
          </a:p>
        </p:txBody>
      </p:sp>
      <p:sp>
        <p:nvSpPr>
          <p:cNvPr id="5" name="Plassholder for lysbildenummer 4">
            <a:extLst>
              <a:ext uri="{FF2B5EF4-FFF2-40B4-BE49-F238E27FC236}">
                <a16:creationId xmlns:a16="http://schemas.microsoft.com/office/drawing/2014/main" id="{0DD45C32-8562-9F37-5F1F-B1E4DA419E0C}"/>
              </a:ext>
            </a:extLst>
          </p:cNvPr>
          <p:cNvSpPr>
            <a:spLocks noGrp="1"/>
          </p:cNvSpPr>
          <p:nvPr>
            <p:ph type="sldNum" sz="quarter" idx="12"/>
          </p:nvPr>
        </p:nvSpPr>
        <p:spPr/>
        <p:txBody>
          <a:bodyPr/>
          <a:lstStyle/>
          <a:p>
            <a:fld id="{48E5B5E3-8FEB-4733-A468-76CE190F5BAF}" type="slidenum">
              <a:rPr lang="nb-NO" smtClean="0"/>
              <a:t>‹#›</a:t>
            </a:fld>
            <a:endParaRPr lang="nb-NO"/>
          </a:p>
        </p:txBody>
      </p:sp>
    </p:spTree>
    <p:extLst>
      <p:ext uri="{BB962C8B-B14F-4D97-AF65-F5344CB8AC3E}">
        <p14:creationId xmlns:p14="http://schemas.microsoft.com/office/powerpoint/2010/main" val="224135392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t">
    <p:spTree>
      <p:nvGrpSpPr>
        <p:cNvPr id="1" name=""/>
        <p:cNvGrpSpPr/>
        <p:nvPr/>
      </p:nvGrpSpPr>
      <p:grpSpPr>
        <a:xfrm>
          <a:off x="0" y="0"/>
          <a:ext cx="0" cy="0"/>
          <a:chOff x="0" y="0"/>
          <a:chExt cx="0" cy="0"/>
        </a:xfrm>
      </p:grpSpPr>
      <p:sp>
        <p:nvSpPr>
          <p:cNvPr id="2" name="Plassholder for dato 1">
            <a:extLst>
              <a:ext uri="{FF2B5EF4-FFF2-40B4-BE49-F238E27FC236}">
                <a16:creationId xmlns:a16="http://schemas.microsoft.com/office/drawing/2014/main" id="{B5B3D831-5DA9-92E5-0D1D-77D477AEAAAE}"/>
              </a:ext>
            </a:extLst>
          </p:cNvPr>
          <p:cNvSpPr>
            <a:spLocks noGrp="1"/>
          </p:cNvSpPr>
          <p:nvPr>
            <p:ph type="dt" sz="half" idx="10"/>
          </p:nvPr>
        </p:nvSpPr>
        <p:spPr/>
        <p:txBody>
          <a:bodyPr/>
          <a:lstStyle/>
          <a:p>
            <a:fld id="{E82E015A-7505-4DC0-B9D9-0FF3DAFAA953}" type="datetimeFigureOut">
              <a:rPr lang="nb-NO" smtClean="0"/>
              <a:t>17.06.2025</a:t>
            </a:fld>
            <a:endParaRPr lang="nb-NO"/>
          </a:p>
        </p:txBody>
      </p:sp>
      <p:sp>
        <p:nvSpPr>
          <p:cNvPr id="3" name="Plassholder for bunntekst 2">
            <a:extLst>
              <a:ext uri="{FF2B5EF4-FFF2-40B4-BE49-F238E27FC236}">
                <a16:creationId xmlns:a16="http://schemas.microsoft.com/office/drawing/2014/main" id="{E092D899-C7E5-6F0D-FFD8-13C5EA265EB4}"/>
              </a:ext>
            </a:extLst>
          </p:cNvPr>
          <p:cNvSpPr>
            <a:spLocks noGrp="1"/>
          </p:cNvSpPr>
          <p:nvPr>
            <p:ph type="ftr" sz="quarter" idx="11"/>
          </p:nvPr>
        </p:nvSpPr>
        <p:spPr/>
        <p:txBody>
          <a:bodyPr/>
          <a:lstStyle/>
          <a:p>
            <a:endParaRPr lang="nb-NO"/>
          </a:p>
        </p:txBody>
      </p:sp>
      <p:sp>
        <p:nvSpPr>
          <p:cNvPr id="4" name="Plassholder for lysbildenummer 3">
            <a:extLst>
              <a:ext uri="{FF2B5EF4-FFF2-40B4-BE49-F238E27FC236}">
                <a16:creationId xmlns:a16="http://schemas.microsoft.com/office/drawing/2014/main" id="{0ADA4A15-EDED-D499-979C-824D82798D06}"/>
              </a:ext>
            </a:extLst>
          </p:cNvPr>
          <p:cNvSpPr>
            <a:spLocks noGrp="1"/>
          </p:cNvSpPr>
          <p:nvPr>
            <p:ph type="sldNum" sz="quarter" idx="12"/>
          </p:nvPr>
        </p:nvSpPr>
        <p:spPr/>
        <p:txBody>
          <a:bodyPr/>
          <a:lstStyle/>
          <a:p>
            <a:fld id="{48E5B5E3-8FEB-4733-A468-76CE190F5BAF}" type="slidenum">
              <a:rPr lang="nb-NO" smtClean="0"/>
              <a:t>‹#›</a:t>
            </a:fld>
            <a:endParaRPr lang="nb-NO"/>
          </a:p>
        </p:txBody>
      </p:sp>
    </p:spTree>
    <p:extLst>
      <p:ext uri="{BB962C8B-B14F-4D97-AF65-F5344CB8AC3E}">
        <p14:creationId xmlns:p14="http://schemas.microsoft.com/office/powerpoint/2010/main" val="93926125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nhold med tekst">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26487D82-C7A7-72CF-8969-5B6EF9ABEDFD}"/>
              </a:ext>
            </a:extLst>
          </p:cNvPr>
          <p:cNvSpPr>
            <a:spLocks noGrp="1"/>
          </p:cNvSpPr>
          <p:nvPr>
            <p:ph type="title"/>
          </p:nvPr>
        </p:nvSpPr>
        <p:spPr>
          <a:xfrm>
            <a:off x="839788" y="457200"/>
            <a:ext cx="3932237" cy="1600200"/>
          </a:xfrm>
        </p:spPr>
        <p:txBody>
          <a:bodyPr anchor="b"/>
          <a:lstStyle>
            <a:lvl1pPr>
              <a:defRPr sz="3200"/>
            </a:lvl1pPr>
          </a:lstStyle>
          <a:p>
            <a:r>
              <a:rPr lang="nb-NO"/>
              <a:t>Klikk for å redigere tittelstil</a:t>
            </a:r>
          </a:p>
        </p:txBody>
      </p:sp>
      <p:sp>
        <p:nvSpPr>
          <p:cNvPr id="3" name="Plassholder for innhold 2">
            <a:extLst>
              <a:ext uri="{FF2B5EF4-FFF2-40B4-BE49-F238E27FC236}">
                <a16:creationId xmlns:a16="http://schemas.microsoft.com/office/drawing/2014/main" id="{667D080F-232E-2F3B-3C3D-F364A6D1618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tekst 3">
            <a:extLst>
              <a:ext uri="{FF2B5EF4-FFF2-40B4-BE49-F238E27FC236}">
                <a16:creationId xmlns:a16="http://schemas.microsoft.com/office/drawing/2014/main" id="{8F41186F-C106-DB97-FE29-B6C4E0D1340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b-NO"/>
              <a:t>Klikk for å redigere tekststiler i malen</a:t>
            </a:r>
          </a:p>
        </p:txBody>
      </p:sp>
      <p:sp>
        <p:nvSpPr>
          <p:cNvPr id="5" name="Plassholder for dato 4">
            <a:extLst>
              <a:ext uri="{FF2B5EF4-FFF2-40B4-BE49-F238E27FC236}">
                <a16:creationId xmlns:a16="http://schemas.microsoft.com/office/drawing/2014/main" id="{A9905253-31E5-0A5E-745D-3792531EDE83}"/>
              </a:ext>
            </a:extLst>
          </p:cNvPr>
          <p:cNvSpPr>
            <a:spLocks noGrp="1"/>
          </p:cNvSpPr>
          <p:nvPr>
            <p:ph type="dt" sz="half" idx="10"/>
          </p:nvPr>
        </p:nvSpPr>
        <p:spPr/>
        <p:txBody>
          <a:bodyPr/>
          <a:lstStyle/>
          <a:p>
            <a:fld id="{E82E015A-7505-4DC0-B9D9-0FF3DAFAA953}" type="datetimeFigureOut">
              <a:rPr lang="nb-NO" smtClean="0"/>
              <a:t>17.06.2025</a:t>
            </a:fld>
            <a:endParaRPr lang="nb-NO"/>
          </a:p>
        </p:txBody>
      </p:sp>
      <p:sp>
        <p:nvSpPr>
          <p:cNvPr id="6" name="Plassholder for bunntekst 5">
            <a:extLst>
              <a:ext uri="{FF2B5EF4-FFF2-40B4-BE49-F238E27FC236}">
                <a16:creationId xmlns:a16="http://schemas.microsoft.com/office/drawing/2014/main" id="{099201FB-7359-AF6E-AF6C-E4ECB3785603}"/>
              </a:ext>
            </a:extLst>
          </p:cNvPr>
          <p:cNvSpPr>
            <a:spLocks noGrp="1"/>
          </p:cNvSpPr>
          <p:nvPr>
            <p:ph type="ftr" sz="quarter" idx="11"/>
          </p:nvPr>
        </p:nvSpPr>
        <p:spPr/>
        <p:txBody>
          <a:bodyPr/>
          <a:lstStyle/>
          <a:p>
            <a:endParaRPr lang="nb-NO"/>
          </a:p>
        </p:txBody>
      </p:sp>
      <p:sp>
        <p:nvSpPr>
          <p:cNvPr id="7" name="Plassholder for lysbildenummer 6">
            <a:extLst>
              <a:ext uri="{FF2B5EF4-FFF2-40B4-BE49-F238E27FC236}">
                <a16:creationId xmlns:a16="http://schemas.microsoft.com/office/drawing/2014/main" id="{355D9D1A-187B-41AC-0410-770DC6990398}"/>
              </a:ext>
            </a:extLst>
          </p:cNvPr>
          <p:cNvSpPr>
            <a:spLocks noGrp="1"/>
          </p:cNvSpPr>
          <p:nvPr>
            <p:ph type="sldNum" sz="quarter" idx="12"/>
          </p:nvPr>
        </p:nvSpPr>
        <p:spPr/>
        <p:txBody>
          <a:bodyPr/>
          <a:lstStyle/>
          <a:p>
            <a:fld id="{48E5B5E3-8FEB-4733-A468-76CE190F5BAF}" type="slidenum">
              <a:rPr lang="nb-NO" smtClean="0"/>
              <a:t>‹#›</a:t>
            </a:fld>
            <a:endParaRPr lang="nb-NO"/>
          </a:p>
        </p:txBody>
      </p:sp>
    </p:spTree>
    <p:extLst>
      <p:ext uri="{BB962C8B-B14F-4D97-AF65-F5344CB8AC3E}">
        <p14:creationId xmlns:p14="http://schemas.microsoft.com/office/powerpoint/2010/main" val="230157119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e med tekst">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7EAF3868-4A5D-0E9F-8F73-3F8B12B83E05}"/>
              </a:ext>
            </a:extLst>
          </p:cNvPr>
          <p:cNvSpPr>
            <a:spLocks noGrp="1"/>
          </p:cNvSpPr>
          <p:nvPr>
            <p:ph type="title"/>
          </p:nvPr>
        </p:nvSpPr>
        <p:spPr>
          <a:xfrm>
            <a:off x="839788" y="457200"/>
            <a:ext cx="3932237" cy="1600200"/>
          </a:xfrm>
        </p:spPr>
        <p:txBody>
          <a:bodyPr anchor="b"/>
          <a:lstStyle>
            <a:lvl1pPr>
              <a:defRPr sz="3200"/>
            </a:lvl1pPr>
          </a:lstStyle>
          <a:p>
            <a:r>
              <a:rPr lang="nb-NO"/>
              <a:t>Klikk for å redigere tittelstil</a:t>
            </a:r>
          </a:p>
        </p:txBody>
      </p:sp>
      <p:sp>
        <p:nvSpPr>
          <p:cNvPr id="3" name="Plassholder for bilde 2">
            <a:extLst>
              <a:ext uri="{FF2B5EF4-FFF2-40B4-BE49-F238E27FC236}">
                <a16:creationId xmlns:a16="http://schemas.microsoft.com/office/drawing/2014/main" id="{5D6E51D8-2D5D-8B3D-C965-1100322B590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b-NO"/>
          </a:p>
        </p:txBody>
      </p:sp>
      <p:sp>
        <p:nvSpPr>
          <p:cNvPr id="4" name="Plassholder for tekst 3">
            <a:extLst>
              <a:ext uri="{FF2B5EF4-FFF2-40B4-BE49-F238E27FC236}">
                <a16:creationId xmlns:a16="http://schemas.microsoft.com/office/drawing/2014/main" id="{B8FFA8F3-D0FC-5C12-9E6C-F3B725FC277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b-NO"/>
              <a:t>Klikk for å redigere tekststiler i malen</a:t>
            </a:r>
          </a:p>
        </p:txBody>
      </p:sp>
      <p:sp>
        <p:nvSpPr>
          <p:cNvPr id="5" name="Plassholder for dato 4">
            <a:extLst>
              <a:ext uri="{FF2B5EF4-FFF2-40B4-BE49-F238E27FC236}">
                <a16:creationId xmlns:a16="http://schemas.microsoft.com/office/drawing/2014/main" id="{82EAE8F4-1720-CDD6-7C09-1612D543909F}"/>
              </a:ext>
            </a:extLst>
          </p:cNvPr>
          <p:cNvSpPr>
            <a:spLocks noGrp="1"/>
          </p:cNvSpPr>
          <p:nvPr>
            <p:ph type="dt" sz="half" idx="10"/>
          </p:nvPr>
        </p:nvSpPr>
        <p:spPr/>
        <p:txBody>
          <a:bodyPr/>
          <a:lstStyle/>
          <a:p>
            <a:fld id="{E82E015A-7505-4DC0-B9D9-0FF3DAFAA953}" type="datetimeFigureOut">
              <a:rPr lang="nb-NO" smtClean="0"/>
              <a:t>17.06.2025</a:t>
            </a:fld>
            <a:endParaRPr lang="nb-NO"/>
          </a:p>
        </p:txBody>
      </p:sp>
      <p:sp>
        <p:nvSpPr>
          <p:cNvPr id="6" name="Plassholder for bunntekst 5">
            <a:extLst>
              <a:ext uri="{FF2B5EF4-FFF2-40B4-BE49-F238E27FC236}">
                <a16:creationId xmlns:a16="http://schemas.microsoft.com/office/drawing/2014/main" id="{1BE98597-FBCC-CB9E-FB35-F654375586B4}"/>
              </a:ext>
            </a:extLst>
          </p:cNvPr>
          <p:cNvSpPr>
            <a:spLocks noGrp="1"/>
          </p:cNvSpPr>
          <p:nvPr>
            <p:ph type="ftr" sz="quarter" idx="11"/>
          </p:nvPr>
        </p:nvSpPr>
        <p:spPr/>
        <p:txBody>
          <a:bodyPr/>
          <a:lstStyle/>
          <a:p>
            <a:endParaRPr lang="nb-NO"/>
          </a:p>
        </p:txBody>
      </p:sp>
      <p:sp>
        <p:nvSpPr>
          <p:cNvPr id="7" name="Plassholder for lysbildenummer 6">
            <a:extLst>
              <a:ext uri="{FF2B5EF4-FFF2-40B4-BE49-F238E27FC236}">
                <a16:creationId xmlns:a16="http://schemas.microsoft.com/office/drawing/2014/main" id="{C24F4968-F88C-21F4-B120-A1E73ECE46C7}"/>
              </a:ext>
            </a:extLst>
          </p:cNvPr>
          <p:cNvSpPr>
            <a:spLocks noGrp="1"/>
          </p:cNvSpPr>
          <p:nvPr>
            <p:ph type="sldNum" sz="quarter" idx="12"/>
          </p:nvPr>
        </p:nvSpPr>
        <p:spPr/>
        <p:txBody>
          <a:bodyPr/>
          <a:lstStyle/>
          <a:p>
            <a:fld id="{48E5B5E3-8FEB-4733-A468-76CE190F5BAF}" type="slidenum">
              <a:rPr lang="nb-NO" smtClean="0"/>
              <a:t>‹#›</a:t>
            </a:fld>
            <a:endParaRPr lang="nb-NO"/>
          </a:p>
        </p:txBody>
      </p:sp>
    </p:spTree>
    <p:extLst>
      <p:ext uri="{BB962C8B-B14F-4D97-AF65-F5344CB8AC3E}">
        <p14:creationId xmlns:p14="http://schemas.microsoft.com/office/powerpoint/2010/main" val="202338340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ittel 1">
            <a:extLst>
              <a:ext uri="{FF2B5EF4-FFF2-40B4-BE49-F238E27FC236}">
                <a16:creationId xmlns:a16="http://schemas.microsoft.com/office/drawing/2014/main" id="{1444344B-B102-1A29-D4A3-EDE21570983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b-NO"/>
              <a:t>Klikk for å redigere tittelstil</a:t>
            </a:r>
          </a:p>
        </p:txBody>
      </p:sp>
      <p:sp>
        <p:nvSpPr>
          <p:cNvPr id="3" name="Plassholder for tekst 2">
            <a:extLst>
              <a:ext uri="{FF2B5EF4-FFF2-40B4-BE49-F238E27FC236}">
                <a16:creationId xmlns:a16="http://schemas.microsoft.com/office/drawing/2014/main" id="{CFD24441-32AF-CE5E-43DD-CA67E737EC9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dato 3">
            <a:extLst>
              <a:ext uri="{FF2B5EF4-FFF2-40B4-BE49-F238E27FC236}">
                <a16:creationId xmlns:a16="http://schemas.microsoft.com/office/drawing/2014/main" id="{F0BC9EE3-062C-0940-FBD5-E695027E72F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E82E015A-7505-4DC0-B9D9-0FF3DAFAA953}" type="datetimeFigureOut">
              <a:rPr lang="nb-NO" smtClean="0"/>
              <a:t>17.06.2025</a:t>
            </a:fld>
            <a:endParaRPr lang="nb-NO"/>
          </a:p>
        </p:txBody>
      </p:sp>
      <p:sp>
        <p:nvSpPr>
          <p:cNvPr id="5" name="Plassholder for bunntekst 4">
            <a:extLst>
              <a:ext uri="{FF2B5EF4-FFF2-40B4-BE49-F238E27FC236}">
                <a16:creationId xmlns:a16="http://schemas.microsoft.com/office/drawing/2014/main" id="{55441CFF-E5CC-C582-67E5-26F472F7BEA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nb-NO"/>
          </a:p>
        </p:txBody>
      </p:sp>
      <p:sp>
        <p:nvSpPr>
          <p:cNvPr id="6" name="Plassholder for lysbildenummer 5">
            <a:extLst>
              <a:ext uri="{FF2B5EF4-FFF2-40B4-BE49-F238E27FC236}">
                <a16:creationId xmlns:a16="http://schemas.microsoft.com/office/drawing/2014/main" id="{CE15BB8E-DF7E-3B55-261D-08C639486B1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48E5B5E3-8FEB-4733-A468-76CE190F5BAF}" type="slidenum">
              <a:rPr lang="nb-NO" smtClean="0"/>
              <a:t>‹#›</a:t>
            </a:fld>
            <a:endParaRPr lang="nb-NO"/>
          </a:p>
        </p:txBody>
      </p:sp>
    </p:spTree>
    <p:extLst>
      <p:ext uri="{BB962C8B-B14F-4D97-AF65-F5344CB8AC3E}">
        <p14:creationId xmlns:p14="http://schemas.microsoft.com/office/powerpoint/2010/main" val="261671059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hyperlink" Target="https://www.med.uio.no/helsam/forskning/nettverk/hero/publikasjoner/skriftserie/2024/2024-1.pdf" TargetMode="External"/><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hyperlink" Target="https://www.ks.no/fagomrader/helse-og-omsorg/eldreomsorg/nytt-verktoy-for-bedre-planlegging-av-sykehjem-og-omsorgsplasser/" TargetMode="Externa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6.png"/><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1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8" Type="http://schemas.microsoft.com/office/2007/relationships/diagramDrawing" Target="../diagrams/drawing1.xml"/><Relationship Id="rId13"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diagramColors" Target="../diagrams/colors1.xml"/><Relationship Id="rId12" Type="http://schemas.openxmlformats.org/officeDocument/2006/relationships/image" Target="../media/image6.sv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diagramQuickStyle" Target="../diagrams/quickStyle1.xml"/><Relationship Id="rId11" Type="http://schemas.openxmlformats.org/officeDocument/2006/relationships/image" Target="../media/image5.png"/><Relationship Id="rId5" Type="http://schemas.openxmlformats.org/officeDocument/2006/relationships/diagramLayout" Target="../diagrams/layout1.xml"/><Relationship Id="rId10" Type="http://schemas.openxmlformats.org/officeDocument/2006/relationships/image" Target="../media/image4.svg"/><Relationship Id="rId4" Type="http://schemas.openxmlformats.org/officeDocument/2006/relationships/diagramData" Target="../diagrams/data1.xml"/><Relationship Id="rId9" Type="http://schemas.openxmlformats.org/officeDocument/2006/relationships/image" Target="../media/image3.png"/><Relationship Id="rId14" Type="http://schemas.openxmlformats.org/officeDocument/2006/relationships/image" Target="../media/image8.svg"/></Relationships>
</file>

<file path=ppt/slides/_rels/slide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2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hyperlink" Target="https://universitetssykehjem.no/" TargetMode="Externa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2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hyperlink" Target="https://husbanken.no/kommune/lan-og-tilskudd/investeringstilskudd/veileder/" TargetMode="Externa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8" Type="http://schemas.openxmlformats.org/officeDocument/2006/relationships/image" Target="../media/image20.jpg"/><Relationship Id="rId3" Type="http://schemas.openxmlformats.org/officeDocument/2006/relationships/diagramLayout" Target="../diagrams/layout3.xml"/><Relationship Id="rId7" Type="http://schemas.openxmlformats.org/officeDocument/2006/relationships/image" Target="../media/image19.jpeg"/><Relationship Id="rId2" Type="http://schemas.openxmlformats.org/officeDocument/2006/relationships/diagramData" Target="../diagrams/data3.xml"/><Relationship Id="rId1" Type="http://schemas.openxmlformats.org/officeDocument/2006/relationships/slideLayout" Target="../slideLayouts/slideLayout6.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25.xml.rels><?xml version="1.0" encoding="UTF-8" standalone="yes"?>
<Relationships xmlns="http://schemas.openxmlformats.org/package/2006/relationships"><Relationship Id="rId8" Type="http://schemas.microsoft.com/office/2007/relationships/diagramDrawing" Target="../diagrams/drawing4.xml"/><Relationship Id="rId13"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diagramColors" Target="../diagrams/colors4.xml"/><Relationship Id="rId12" Type="http://schemas.openxmlformats.org/officeDocument/2006/relationships/image" Target="../media/image6.svg"/><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diagramQuickStyle" Target="../diagrams/quickStyle4.xml"/><Relationship Id="rId11" Type="http://schemas.openxmlformats.org/officeDocument/2006/relationships/image" Target="../media/image5.png"/><Relationship Id="rId5" Type="http://schemas.openxmlformats.org/officeDocument/2006/relationships/diagramLayout" Target="../diagrams/layout4.xml"/><Relationship Id="rId10" Type="http://schemas.openxmlformats.org/officeDocument/2006/relationships/image" Target="../media/image4.svg"/><Relationship Id="rId4" Type="http://schemas.openxmlformats.org/officeDocument/2006/relationships/diagramData" Target="../diagrams/data4.xml"/><Relationship Id="rId9" Type="http://schemas.openxmlformats.org/officeDocument/2006/relationships/image" Target="../media/image3.png"/><Relationship Id="rId14" Type="http://schemas.openxmlformats.org/officeDocument/2006/relationships/image" Target="../media/image8.svg"/></Relationships>
</file>

<file path=ppt/slides/_rels/slide3.xml.rels><?xml version="1.0" encoding="UTF-8" standalone="yes"?>
<Relationships xmlns="http://schemas.openxmlformats.org/package/2006/relationships"><Relationship Id="rId3" Type="http://schemas.openxmlformats.org/officeDocument/2006/relationships/hyperlink" Target="https://prod01.elementscloud.no/publikum/Documents/ShowDmbHandlingDocument/a9fd78f2-e95a-4e1c-a907-2a79aac185b0/6884/Protokoll" TargetMode="External"/><Relationship Id="rId2" Type="http://schemas.openxmlformats.org/officeDocument/2006/relationships/hyperlink" Target="file:///C:\Users\annjan\Downloads\KONSEPTVALGRAPPORT_FRAMTIDAS%20HELSE%2018.03.2025%20(1).PDF" TargetMode="External"/><Relationship Id="rId1" Type="http://schemas.openxmlformats.org/officeDocument/2006/relationships/slideLayout" Target="../slideLayouts/slideLayout3.xml"/><Relationship Id="rId5" Type="http://schemas.openxmlformats.org/officeDocument/2006/relationships/image" Target="../media/image2.png"/><Relationship Id="rId4" Type="http://schemas.openxmlformats.org/officeDocument/2006/relationships/image" Target="../media/image9.png"/></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image" Target="../media/image10.jpeg"/></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6.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s://innovativeanskaffelser.no/kalender/leverandorkonferanse-roboter-og-automatisering-i-helse/" TargetMode="External"/><Relationship Id="rId2" Type="http://schemas.openxmlformats.org/officeDocument/2006/relationships/image" Target="../media/image11.pn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9.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0D66DB4D-BBAD-9257-A9EA-2E92F8B9E18C}"/>
              </a:ext>
            </a:extLst>
          </p:cNvPr>
          <p:cNvSpPr>
            <a:spLocks noGrp="1"/>
          </p:cNvSpPr>
          <p:nvPr>
            <p:ph type="ctrTitle"/>
          </p:nvPr>
        </p:nvSpPr>
        <p:spPr>
          <a:xfrm>
            <a:off x="6927" y="353250"/>
            <a:ext cx="12192000" cy="2387600"/>
          </a:xfrm>
        </p:spPr>
        <p:txBody>
          <a:bodyPr anchor="ctr">
            <a:normAutofit/>
          </a:bodyPr>
          <a:lstStyle/>
          <a:p>
            <a:r>
              <a:rPr lang="nb-NO" sz="4800" dirty="0">
                <a:solidFill>
                  <a:schemeClr val="accent6">
                    <a:lumMod val="50000"/>
                  </a:schemeClr>
                </a:solidFill>
              </a:rPr>
              <a:t>FRAMTIDAS HELSE I LEVANGER KOMMUNE</a:t>
            </a:r>
          </a:p>
        </p:txBody>
      </p:sp>
      <p:sp>
        <p:nvSpPr>
          <p:cNvPr id="3" name="Undertittel 2">
            <a:extLst>
              <a:ext uri="{FF2B5EF4-FFF2-40B4-BE49-F238E27FC236}">
                <a16:creationId xmlns:a16="http://schemas.microsoft.com/office/drawing/2014/main" id="{428C3E75-31F0-4533-3DCE-92457E3748AE}"/>
              </a:ext>
            </a:extLst>
          </p:cNvPr>
          <p:cNvSpPr>
            <a:spLocks noGrp="1"/>
          </p:cNvSpPr>
          <p:nvPr>
            <p:ph type="subTitle" idx="1"/>
          </p:nvPr>
        </p:nvSpPr>
        <p:spPr>
          <a:xfrm>
            <a:off x="1524000" y="3071812"/>
            <a:ext cx="9144000" cy="1655762"/>
          </a:xfrm>
        </p:spPr>
        <p:txBody>
          <a:bodyPr>
            <a:normAutofit fontScale="85000" lnSpcReduction="20000"/>
          </a:bodyPr>
          <a:lstStyle/>
          <a:p>
            <a:r>
              <a:rPr lang="nb-NO" dirty="0">
                <a:solidFill>
                  <a:schemeClr val="accent6">
                    <a:lumMod val="50000"/>
                  </a:schemeClr>
                </a:solidFill>
              </a:rPr>
              <a:t>Orientering i </a:t>
            </a:r>
          </a:p>
          <a:p>
            <a:r>
              <a:rPr lang="nb-NO" dirty="0">
                <a:solidFill>
                  <a:schemeClr val="accent6">
                    <a:lumMod val="50000"/>
                  </a:schemeClr>
                </a:solidFill>
              </a:rPr>
              <a:t>råd for personer med funksjonsnedsettelse 16.06.2025</a:t>
            </a:r>
            <a:br>
              <a:rPr lang="nb-NO" dirty="0">
                <a:solidFill>
                  <a:schemeClr val="accent6">
                    <a:lumMod val="50000"/>
                  </a:schemeClr>
                </a:solidFill>
              </a:rPr>
            </a:br>
            <a:r>
              <a:rPr lang="nb-NO" dirty="0">
                <a:solidFill>
                  <a:schemeClr val="accent6">
                    <a:lumMod val="50000"/>
                  </a:schemeClr>
                </a:solidFill>
              </a:rPr>
              <a:t>og</a:t>
            </a:r>
          </a:p>
          <a:p>
            <a:r>
              <a:rPr lang="nb-NO" dirty="0">
                <a:solidFill>
                  <a:schemeClr val="accent6">
                    <a:lumMod val="50000"/>
                  </a:schemeClr>
                </a:solidFill>
              </a:rPr>
              <a:t>eldrerådet 17.06.2025</a:t>
            </a:r>
          </a:p>
          <a:p>
            <a:r>
              <a:rPr lang="nb-NO" dirty="0">
                <a:solidFill>
                  <a:schemeClr val="accent6">
                    <a:lumMod val="50000"/>
                  </a:schemeClr>
                </a:solidFill>
              </a:rPr>
              <a:t>ved prosjektkoordinator for helsebygg Anne-Ruth Jangaard</a:t>
            </a:r>
          </a:p>
        </p:txBody>
      </p:sp>
      <p:pic>
        <p:nvPicPr>
          <p:cNvPr id="7" name="Bilde 6">
            <a:extLst>
              <a:ext uri="{FF2B5EF4-FFF2-40B4-BE49-F238E27FC236}">
                <a16:creationId xmlns:a16="http://schemas.microsoft.com/office/drawing/2014/main" id="{2D79B6CE-99BB-FB2C-7BDB-F04FA5A2EB8D}"/>
              </a:ext>
            </a:extLst>
          </p:cNvPr>
          <p:cNvPicPr>
            <a:picLocks noChangeAspect="1"/>
          </p:cNvPicPr>
          <p:nvPr/>
        </p:nvPicPr>
        <p:blipFill>
          <a:blip r:embed="rId3"/>
          <a:stretch>
            <a:fillRect/>
          </a:stretch>
        </p:blipFill>
        <p:spPr>
          <a:xfrm>
            <a:off x="0" y="4966523"/>
            <a:ext cx="12192000" cy="1538227"/>
          </a:xfrm>
          <a:prstGeom prst="rect">
            <a:avLst/>
          </a:prstGeom>
        </p:spPr>
      </p:pic>
    </p:spTree>
    <p:extLst>
      <p:ext uri="{BB962C8B-B14F-4D97-AF65-F5344CB8AC3E}">
        <p14:creationId xmlns:p14="http://schemas.microsoft.com/office/powerpoint/2010/main" val="188260867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2354D97-3CCA-ED84-FF88-AE3F479C3219}"/>
            </a:ext>
          </a:extLst>
        </p:cNvPr>
        <p:cNvGrpSpPr/>
        <p:nvPr/>
      </p:nvGrpSpPr>
      <p:grpSpPr>
        <a:xfrm>
          <a:off x="0" y="0"/>
          <a:ext cx="0" cy="0"/>
          <a:chOff x="0" y="0"/>
          <a:chExt cx="0" cy="0"/>
        </a:xfrm>
      </p:grpSpPr>
      <p:sp>
        <p:nvSpPr>
          <p:cNvPr id="2" name="Tittel 1">
            <a:extLst>
              <a:ext uri="{FF2B5EF4-FFF2-40B4-BE49-F238E27FC236}">
                <a16:creationId xmlns:a16="http://schemas.microsoft.com/office/drawing/2014/main" id="{4F60A07C-EF34-AACE-B389-3AD9BEE4461F}"/>
              </a:ext>
            </a:extLst>
          </p:cNvPr>
          <p:cNvSpPr>
            <a:spLocks noGrp="1"/>
          </p:cNvSpPr>
          <p:nvPr>
            <p:ph type="ctrTitle"/>
          </p:nvPr>
        </p:nvSpPr>
        <p:spPr/>
        <p:txBody>
          <a:bodyPr/>
          <a:lstStyle/>
          <a:p>
            <a:r>
              <a:rPr lang="nb-NO" dirty="0">
                <a:solidFill>
                  <a:schemeClr val="accent6">
                    <a:lumMod val="50000"/>
                  </a:schemeClr>
                </a:solidFill>
              </a:rPr>
              <a:t>NYE STAUP HELSEHUS MM. </a:t>
            </a:r>
          </a:p>
        </p:txBody>
      </p:sp>
      <p:sp>
        <p:nvSpPr>
          <p:cNvPr id="4" name="Tittel 1">
            <a:extLst>
              <a:ext uri="{FF2B5EF4-FFF2-40B4-BE49-F238E27FC236}">
                <a16:creationId xmlns:a16="http://schemas.microsoft.com/office/drawing/2014/main" id="{E0E9D652-1791-D7E9-0EF0-8506053C0F98}"/>
              </a:ext>
            </a:extLst>
          </p:cNvPr>
          <p:cNvSpPr>
            <a:spLocks noGrp="1"/>
          </p:cNvSpPr>
          <p:nvPr>
            <p:ph type="subTitle" idx="1"/>
          </p:nvPr>
        </p:nvSpPr>
        <p:spPr>
          <a:xfrm>
            <a:off x="1524000" y="3602038"/>
            <a:ext cx="9144000" cy="1655762"/>
          </a:xfrm>
        </p:spPr>
        <p:txBody>
          <a:bodyPr>
            <a:noAutofit/>
          </a:bodyPr>
          <a:lstStyle/>
          <a:p>
            <a:r>
              <a:rPr lang="nb-NO" sz="2800" dirty="0">
                <a:solidFill>
                  <a:schemeClr val="accent6">
                    <a:lumMod val="50000"/>
                  </a:schemeClr>
                </a:solidFill>
              </a:rPr>
              <a:t>KJERNESPØRSMÅL: </a:t>
            </a:r>
            <a:br>
              <a:rPr lang="nb-NO" sz="2800" dirty="0">
                <a:solidFill>
                  <a:schemeClr val="accent6">
                    <a:lumMod val="50000"/>
                  </a:schemeClr>
                </a:solidFill>
              </a:rPr>
            </a:br>
            <a:r>
              <a:rPr lang="nb-NO" sz="2800" dirty="0">
                <a:solidFill>
                  <a:schemeClr val="accent6">
                    <a:lumMod val="50000"/>
                  </a:schemeClr>
                </a:solidFill>
              </a:rPr>
              <a:t>Hvordan skal vi beregne det framtidige behovet for heldøgns omsorgsplasser?</a:t>
            </a:r>
            <a:br>
              <a:rPr lang="nb-NO" sz="2800" dirty="0">
                <a:solidFill>
                  <a:schemeClr val="accent6">
                    <a:lumMod val="50000"/>
                  </a:schemeClr>
                </a:solidFill>
              </a:rPr>
            </a:br>
            <a:endParaRPr lang="nb-NO" sz="2800" dirty="0">
              <a:solidFill>
                <a:schemeClr val="accent6">
                  <a:lumMod val="50000"/>
                </a:schemeClr>
              </a:solidFill>
            </a:endParaRPr>
          </a:p>
        </p:txBody>
      </p:sp>
      <p:pic>
        <p:nvPicPr>
          <p:cNvPr id="3" name="Picture 5">
            <a:extLst>
              <a:ext uri="{FF2B5EF4-FFF2-40B4-BE49-F238E27FC236}">
                <a16:creationId xmlns:a16="http://schemas.microsoft.com/office/drawing/2014/main" id="{3F04DD9C-D3E9-DA5C-84A9-F343959BFBF3}"/>
              </a:ext>
            </a:extLst>
          </p:cNvPr>
          <p:cNvPicPr>
            <a:picLocks noChangeAspect="1"/>
          </p:cNvPicPr>
          <p:nvPr/>
        </p:nvPicPr>
        <p:blipFill>
          <a:blip r:embed="rId2"/>
          <a:stretch>
            <a:fillRect/>
          </a:stretch>
        </p:blipFill>
        <p:spPr>
          <a:xfrm>
            <a:off x="9984187" y="4650715"/>
            <a:ext cx="2075124" cy="2207285"/>
          </a:xfrm>
          <a:prstGeom prst="rect">
            <a:avLst/>
          </a:prstGeom>
        </p:spPr>
      </p:pic>
      <p:pic>
        <p:nvPicPr>
          <p:cNvPr id="5" name="Picture 3">
            <a:extLst>
              <a:ext uri="{FF2B5EF4-FFF2-40B4-BE49-F238E27FC236}">
                <a16:creationId xmlns:a16="http://schemas.microsoft.com/office/drawing/2014/main" id="{428F0823-A412-B2D8-993F-68915BB16722}"/>
              </a:ext>
            </a:extLst>
          </p:cNvPr>
          <p:cNvPicPr>
            <a:picLocks noChangeAspect="1"/>
          </p:cNvPicPr>
          <p:nvPr/>
        </p:nvPicPr>
        <p:blipFill>
          <a:blip r:embed="rId3"/>
          <a:stretch>
            <a:fillRect/>
          </a:stretch>
        </p:blipFill>
        <p:spPr>
          <a:xfrm>
            <a:off x="10219626" y="6500095"/>
            <a:ext cx="1839685" cy="235368"/>
          </a:xfrm>
          <a:prstGeom prst="rect">
            <a:avLst/>
          </a:prstGeom>
        </p:spPr>
      </p:pic>
    </p:spTree>
    <p:extLst>
      <p:ext uri="{BB962C8B-B14F-4D97-AF65-F5344CB8AC3E}">
        <p14:creationId xmlns:p14="http://schemas.microsoft.com/office/powerpoint/2010/main" val="362697604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1F41AE03-63AC-0D09-8528-803B3F681DCE}"/>
              </a:ext>
            </a:extLst>
          </p:cNvPr>
          <p:cNvSpPr>
            <a:spLocks noGrp="1"/>
          </p:cNvSpPr>
          <p:nvPr>
            <p:ph type="title"/>
          </p:nvPr>
        </p:nvSpPr>
        <p:spPr>
          <a:xfrm>
            <a:off x="840491" y="258800"/>
            <a:ext cx="10515600" cy="1325563"/>
          </a:xfrm>
        </p:spPr>
        <p:txBody>
          <a:bodyPr>
            <a:normAutofit/>
          </a:bodyPr>
          <a:lstStyle/>
          <a:p>
            <a:pPr algn="ctr"/>
            <a:r>
              <a:rPr lang="nb-NO" sz="4000" dirty="0">
                <a:solidFill>
                  <a:schemeClr val="accent6">
                    <a:lumMod val="50000"/>
                  </a:schemeClr>
                </a:solidFill>
              </a:rPr>
              <a:t>FRAMTIDSBILDE HELDØGNS OMSORGSOLIGER OG OMSORGSBYGG I LEVANGER</a:t>
            </a:r>
          </a:p>
        </p:txBody>
      </p:sp>
      <p:pic>
        <p:nvPicPr>
          <p:cNvPr id="6" name="Plassholder for innhold 5">
            <a:extLst>
              <a:ext uri="{FF2B5EF4-FFF2-40B4-BE49-F238E27FC236}">
                <a16:creationId xmlns:a16="http://schemas.microsoft.com/office/drawing/2014/main" id="{4E9BC837-7D63-3A9D-476C-BD40F4F721F8}"/>
              </a:ext>
            </a:extLst>
          </p:cNvPr>
          <p:cNvPicPr>
            <a:picLocks noGrp="1" noChangeAspect="1"/>
          </p:cNvPicPr>
          <p:nvPr>
            <p:ph sz="half" idx="1"/>
          </p:nvPr>
        </p:nvPicPr>
        <p:blipFill>
          <a:blip r:embed="rId2"/>
          <a:srcRect t="1784"/>
          <a:stretch/>
        </p:blipFill>
        <p:spPr>
          <a:xfrm>
            <a:off x="840491" y="1903227"/>
            <a:ext cx="5077058" cy="4191190"/>
          </a:xfrm>
        </p:spPr>
      </p:pic>
      <p:pic>
        <p:nvPicPr>
          <p:cNvPr id="8" name="Plassholder for innhold 7">
            <a:extLst>
              <a:ext uri="{FF2B5EF4-FFF2-40B4-BE49-F238E27FC236}">
                <a16:creationId xmlns:a16="http://schemas.microsoft.com/office/drawing/2014/main" id="{1B616137-E9EF-BEAB-069D-5FEF3829DAAF}"/>
              </a:ext>
            </a:extLst>
          </p:cNvPr>
          <p:cNvPicPr>
            <a:picLocks noGrp="1" noChangeAspect="1"/>
          </p:cNvPicPr>
          <p:nvPr>
            <p:ph sz="half" idx="2"/>
          </p:nvPr>
        </p:nvPicPr>
        <p:blipFill>
          <a:blip r:embed="rId3"/>
          <a:stretch>
            <a:fillRect/>
          </a:stretch>
        </p:blipFill>
        <p:spPr>
          <a:xfrm>
            <a:off x="6096000" y="1867585"/>
            <a:ext cx="5854406" cy="4226832"/>
          </a:xfrm>
        </p:spPr>
      </p:pic>
    </p:spTree>
    <p:extLst>
      <p:ext uri="{BB962C8B-B14F-4D97-AF65-F5344CB8AC3E}">
        <p14:creationId xmlns:p14="http://schemas.microsoft.com/office/powerpoint/2010/main" val="387727389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8925C24E-696A-3450-89F2-084EBE441D23}"/>
              </a:ext>
            </a:extLst>
          </p:cNvPr>
          <p:cNvSpPr>
            <a:spLocks noGrp="1"/>
          </p:cNvSpPr>
          <p:nvPr>
            <p:ph type="title"/>
          </p:nvPr>
        </p:nvSpPr>
        <p:spPr>
          <a:xfrm>
            <a:off x="838200" y="0"/>
            <a:ext cx="10515600" cy="1325563"/>
          </a:xfrm>
        </p:spPr>
        <p:txBody>
          <a:bodyPr>
            <a:normAutofit/>
          </a:bodyPr>
          <a:lstStyle/>
          <a:p>
            <a:r>
              <a:rPr lang="nb-NO" sz="3600">
                <a:solidFill>
                  <a:schemeClr val="accent1">
                    <a:lumMod val="75000"/>
                  </a:schemeClr>
                </a:solidFill>
              </a:rPr>
              <a:t>Brukerne blir yngre og psykiske lidelser øker</a:t>
            </a:r>
          </a:p>
        </p:txBody>
      </p:sp>
      <p:sp>
        <p:nvSpPr>
          <p:cNvPr id="3" name="Plassholder for innhold 2">
            <a:extLst>
              <a:ext uri="{FF2B5EF4-FFF2-40B4-BE49-F238E27FC236}">
                <a16:creationId xmlns:a16="http://schemas.microsoft.com/office/drawing/2014/main" id="{C87DFC9D-3284-52F5-FD67-9F957E370F6A}"/>
              </a:ext>
            </a:extLst>
          </p:cNvPr>
          <p:cNvSpPr>
            <a:spLocks noGrp="1"/>
          </p:cNvSpPr>
          <p:nvPr>
            <p:ph idx="1"/>
          </p:nvPr>
        </p:nvSpPr>
        <p:spPr>
          <a:xfrm>
            <a:off x="838199" y="1206843"/>
            <a:ext cx="7150397" cy="5323310"/>
          </a:xfrm>
        </p:spPr>
        <p:txBody>
          <a:bodyPr>
            <a:noAutofit/>
          </a:bodyPr>
          <a:lstStyle/>
          <a:p>
            <a:pPr marL="0" indent="0">
              <a:buNone/>
            </a:pPr>
            <a:r>
              <a:rPr lang="nb-NO" sz="1400" b="1"/>
              <a:t>FRA SAMMENDRAGET:</a:t>
            </a:r>
          </a:p>
          <a:p>
            <a:pPr marL="0" indent="0">
              <a:buNone/>
            </a:pPr>
            <a:r>
              <a:rPr lang="nb-NO" sz="1400" b="1"/>
              <a:t>Pasienter i langtidsopphold i kommunale institusjoner </a:t>
            </a:r>
          </a:p>
          <a:p>
            <a:pPr marL="0" indent="0">
              <a:buNone/>
            </a:pPr>
            <a:r>
              <a:rPr lang="nb-NO" sz="1400"/>
              <a:t>Antallet pasienter i </a:t>
            </a:r>
            <a:r>
              <a:rPr lang="nb-NO" sz="1400">
                <a:highlight>
                  <a:srgbClr val="FFFF99"/>
                </a:highlight>
              </a:rPr>
              <a:t>langtidsopphold i institusjoner (sykehjem), </a:t>
            </a:r>
            <a:r>
              <a:rPr lang="nb-NO" sz="1400"/>
              <a:t>går svakt ned i analyseperioden 2017- 2021</a:t>
            </a:r>
            <a:r>
              <a:rPr lang="nb-NO" sz="1400">
                <a:highlight>
                  <a:srgbClr val="FFFF00"/>
                </a:highlight>
              </a:rPr>
              <a:t>. Gjennomsnittsalderen blant pasientene faller fra 85 år i starten av 2017 til 82,8 år ved utgangen av 2021</a:t>
            </a:r>
            <a:r>
              <a:rPr lang="nb-NO" sz="1400"/>
              <a:t>. Om lag </a:t>
            </a:r>
            <a:r>
              <a:rPr lang="nb-NO" sz="1400">
                <a:highlight>
                  <a:srgbClr val="FFFF99"/>
                </a:highlight>
              </a:rPr>
              <a:t>77 prosent </a:t>
            </a:r>
            <a:r>
              <a:rPr lang="nb-NO" sz="1400"/>
              <a:t>av pasientene er 80 år eller eldre ved inngangen til 2017. Prosentandelen i denne aldersgruppen faller til om lag </a:t>
            </a:r>
            <a:r>
              <a:rPr lang="nb-NO" sz="1400">
                <a:highlight>
                  <a:srgbClr val="FFFF99"/>
                </a:highlight>
              </a:rPr>
              <a:t>70 prosent </a:t>
            </a:r>
            <a:r>
              <a:rPr lang="nb-NO" sz="1400"/>
              <a:t>ved utgangen av analyseperioden. I relative endringer er dette en reduksjon på 10 prosent. </a:t>
            </a:r>
          </a:p>
          <a:p>
            <a:pPr marL="0" indent="0">
              <a:buNone/>
            </a:pPr>
            <a:r>
              <a:rPr lang="nb-NO" sz="1400"/>
              <a:t>De største diagnosegruppene plant pasienter i langtidsopphold er hjertelidelser (46-47% av alle pasienter), demens (41-44% av alle pasienter) og nevrologiske lidelser, dvs. slag, hjerneblødning og annet (19-24% av alle pasienter). Dette er diagnoser som alle har en klar aldersgradient og som tradisjonelt har vært de viktigste diagnosegruppene i kommunale sykehjem. </a:t>
            </a:r>
            <a:r>
              <a:rPr lang="nb-NO" sz="1400">
                <a:highlight>
                  <a:srgbClr val="F5F7A3"/>
                </a:highlight>
              </a:rPr>
              <a:t>Den sterkeste veksten i diagnoser fra 2018 til 2021 har vi blant pasienter med lungelidelser (KOLS, med mer), psykiske lidelser, rusmisbruk og psykisk utviklingshemming.</a:t>
            </a:r>
            <a:r>
              <a:rPr lang="nb-NO" sz="1400"/>
              <a:t> Det er også økning i pasienter med ulike former for kreft. </a:t>
            </a:r>
          </a:p>
          <a:p>
            <a:pPr marL="0" indent="0">
              <a:buNone/>
            </a:pPr>
            <a:r>
              <a:rPr lang="nb-NO" sz="1400"/>
              <a:t>Det er en </a:t>
            </a:r>
            <a:r>
              <a:rPr lang="nb-NO" sz="1400">
                <a:highlight>
                  <a:srgbClr val="F5F7A3"/>
                </a:highlight>
              </a:rPr>
              <a:t>signifikant reduksjon i funksjonsevnen til de nyinnlagte pasientene i den eldste aldersgruppen fra 2018 til 2021</a:t>
            </a:r>
            <a:r>
              <a:rPr lang="nb-NO" sz="1400"/>
              <a:t>. Endringen er signifikant for fire av fem funksjonsmålene. </a:t>
            </a:r>
            <a:r>
              <a:rPr lang="nb-NO" sz="1400">
                <a:highlight>
                  <a:srgbClr val="F5F7A3"/>
                </a:highlight>
              </a:rPr>
              <a:t>Dette indikerer at terskelen for å få langtidsplass i sykehjem for de eldre har blitt høyere over tid når vi betrakter landet som helhet</a:t>
            </a:r>
            <a:r>
              <a:rPr lang="nb-NO" sz="1400"/>
              <a:t>. </a:t>
            </a:r>
            <a:r>
              <a:rPr lang="nb-NO" sz="1400">
                <a:highlight>
                  <a:srgbClr val="F6C6AD"/>
                </a:highlight>
              </a:rPr>
              <a:t>Vi ser imidlertid at funksjonsevnen er dårligere og hjelpebehovet større til lavere aldersgruppene er. Selv om terskelen for å få langtidsplass blir høyere for de eldre pasientene så er den enda høyere for de yngre gruppene. </a:t>
            </a:r>
            <a:r>
              <a:rPr lang="nb-NO" sz="1400"/>
              <a:t>Dette gjelder også for funksjonsmålet ‘kognitiv svikt’ der vi i utgangspunktet hadde forventning om den eldste aldersgruppen hadde de høyeste verdiene (dårligst funksjonsevne). </a:t>
            </a:r>
            <a:r>
              <a:rPr lang="nb-NO" sz="1400">
                <a:highlight>
                  <a:srgbClr val="F5F7A3"/>
                </a:highlight>
              </a:rPr>
              <a:t>Selv om terskelen for å bli tildelt langtidsplass for de eldre heves, indikerer tallene at kommunene prioriterer korrekt når vi betrakter dette på makronivå. De med høyest behov går foran de med lavere. </a:t>
            </a:r>
          </a:p>
        </p:txBody>
      </p:sp>
      <p:pic>
        <p:nvPicPr>
          <p:cNvPr id="5" name="Bilde 4">
            <a:extLst>
              <a:ext uri="{FF2B5EF4-FFF2-40B4-BE49-F238E27FC236}">
                <a16:creationId xmlns:a16="http://schemas.microsoft.com/office/drawing/2014/main" id="{0FED1DC0-0C22-D515-6908-5A5E1540BF4F}"/>
              </a:ext>
            </a:extLst>
          </p:cNvPr>
          <p:cNvPicPr>
            <a:picLocks noChangeAspect="1"/>
          </p:cNvPicPr>
          <p:nvPr/>
        </p:nvPicPr>
        <p:blipFill>
          <a:blip r:embed="rId2"/>
          <a:stretch>
            <a:fillRect/>
          </a:stretch>
        </p:blipFill>
        <p:spPr>
          <a:xfrm>
            <a:off x="8030413" y="964019"/>
            <a:ext cx="4002275" cy="5645888"/>
          </a:xfrm>
          <a:prstGeom prst="rect">
            <a:avLst/>
          </a:prstGeom>
        </p:spPr>
      </p:pic>
      <p:sp>
        <p:nvSpPr>
          <p:cNvPr id="7" name="TekstSylinder 6">
            <a:extLst>
              <a:ext uri="{FF2B5EF4-FFF2-40B4-BE49-F238E27FC236}">
                <a16:creationId xmlns:a16="http://schemas.microsoft.com/office/drawing/2014/main" id="{FE934F30-E7D1-7EE5-A31B-9D4D502D00E8}"/>
              </a:ext>
            </a:extLst>
          </p:cNvPr>
          <p:cNvSpPr txBox="1"/>
          <p:nvPr/>
        </p:nvSpPr>
        <p:spPr>
          <a:xfrm>
            <a:off x="7988597" y="6559074"/>
            <a:ext cx="4203403" cy="307777"/>
          </a:xfrm>
          <a:prstGeom prst="rect">
            <a:avLst/>
          </a:prstGeom>
          <a:noFill/>
        </p:spPr>
        <p:txBody>
          <a:bodyPr wrap="square">
            <a:spAutoFit/>
          </a:bodyPr>
          <a:lstStyle/>
          <a:p>
            <a:r>
              <a:rPr lang="nb-NO" sz="1400">
                <a:hlinkClick r:id="rId3"/>
              </a:rPr>
              <a:t>2024-1.pdf (uio.no)</a:t>
            </a:r>
            <a:endParaRPr lang="nb-NO" sz="1400"/>
          </a:p>
        </p:txBody>
      </p:sp>
      <p:sp>
        <p:nvSpPr>
          <p:cNvPr id="4" name="Rektangel: avrundede hjørner 3">
            <a:extLst>
              <a:ext uri="{FF2B5EF4-FFF2-40B4-BE49-F238E27FC236}">
                <a16:creationId xmlns:a16="http://schemas.microsoft.com/office/drawing/2014/main" id="{F38B8CCC-E8CF-9EA0-D70B-638158F7E105}"/>
              </a:ext>
            </a:extLst>
          </p:cNvPr>
          <p:cNvSpPr/>
          <p:nvPr/>
        </p:nvSpPr>
        <p:spPr>
          <a:xfrm>
            <a:off x="838199" y="1871330"/>
            <a:ext cx="7150397" cy="1233377"/>
          </a:xfrm>
          <a:prstGeom prst="roundRect">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b-NO"/>
          </a:p>
        </p:txBody>
      </p:sp>
    </p:spTree>
    <p:extLst>
      <p:ext uri="{BB962C8B-B14F-4D97-AF65-F5344CB8AC3E}">
        <p14:creationId xmlns:p14="http://schemas.microsoft.com/office/powerpoint/2010/main" val="63075126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C15C8D7-87A8-E71B-50CB-0D673B61723E}"/>
            </a:ext>
          </a:extLst>
        </p:cNvPr>
        <p:cNvGrpSpPr/>
        <p:nvPr/>
      </p:nvGrpSpPr>
      <p:grpSpPr>
        <a:xfrm>
          <a:off x="0" y="0"/>
          <a:ext cx="0" cy="0"/>
          <a:chOff x="0" y="0"/>
          <a:chExt cx="0" cy="0"/>
        </a:xfrm>
      </p:grpSpPr>
      <p:sp>
        <p:nvSpPr>
          <p:cNvPr id="8" name="Tittel 1">
            <a:extLst>
              <a:ext uri="{FF2B5EF4-FFF2-40B4-BE49-F238E27FC236}">
                <a16:creationId xmlns:a16="http://schemas.microsoft.com/office/drawing/2014/main" id="{5D69A4C9-22AF-2DAA-FA2C-765CB2FE9FF4}"/>
              </a:ext>
            </a:extLst>
          </p:cNvPr>
          <p:cNvSpPr txBox="1">
            <a:spLocks/>
          </p:cNvSpPr>
          <p:nvPr/>
        </p:nvSpPr>
        <p:spPr>
          <a:xfrm>
            <a:off x="1008184" y="174032"/>
            <a:ext cx="10175631" cy="1111843"/>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spcAft>
                <a:spcPts val="600"/>
              </a:spcAft>
            </a:pPr>
            <a:r>
              <a:rPr lang="en-US" sz="4000" kern="1200" dirty="0">
                <a:solidFill>
                  <a:schemeClr val="accent1">
                    <a:lumMod val="75000"/>
                  </a:schemeClr>
                </a:solidFill>
                <a:latin typeface="+mj-lt"/>
                <a:ea typeface="+mj-ea"/>
                <a:cs typeface="+mj-cs"/>
              </a:rPr>
              <a:t>UNDER 80 ÅR I HDO PER 26.09. OG 09.12.2024</a:t>
            </a:r>
          </a:p>
          <a:p>
            <a:pPr>
              <a:spcAft>
                <a:spcPts val="600"/>
              </a:spcAft>
            </a:pPr>
            <a:r>
              <a:rPr lang="en-US" sz="2600" dirty="0">
                <a:solidFill>
                  <a:schemeClr val="accent1">
                    <a:lumMod val="75000"/>
                  </a:schemeClr>
                </a:solidFill>
              </a:rPr>
              <a:t>ØYEBLIKKSBILDER</a:t>
            </a:r>
            <a:endParaRPr lang="en-US" sz="2600" kern="1200" dirty="0">
              <a:solidFill>
                <a:schemeClr val="accent1">
                  <a:lumMod val="75000"/>
                </a:schemeClr>
              </a:solidFill>
              <a:latin typeface="+mj-lt"/>
              <a:ea typeface="+mj-ea"/>
              <a:cs typeface="+mj-cs"/>
            </a:endParaRPr>
          </a:p>
        </p:txBody>
      </p:sp>
      <p:sp>
        <p:nvSpPr>
          <p:cNvPr id="10" name="TekstSylinder 9">
            <a:extLst>
              <a:ext uri="{FF2B5EF4-FFF2-40B4-BE49-F238E27FC236}">
                <a16:creationId xmlns:a16="http://schemas.microsoft.com/office/drawing/2014/main" id="{A15D508B-1067-DDEE-BDBA-5328BD746FB8}"/>
              </a:ext>
            </a:extLst>
          </p:cNvPr>
          <p:cNvSpPr txBox="1"/>
          <p:nvPr/>
        </p:nvSpPr>
        <p:spPr>
          <a:xfrm>
            <a:off x="1008185" y="1202748"/>
            <a:ext cx="10175630" cy="767904"/>
          </a:xfrm>
          <a:prstGeom prst="rect">
            <a:avLst/>
          </a:prstGeom>
        </p:spPr>
        <p:txBody>
          <a:bodyPr vert="horz" lIns="91440" tIns="45720" rIns="91440" bIns="45720" rtlCol="0" anchor="ctr">
            <a:normAutofit/>
          </a:bodyPr>
          <a:lstStyle/>
          <a:p>
            <a:pPr algn="ctr">
              <a:lnSpc>
                <a:spcPct val="90000"/>
              </a:lnSpc>
              <a:spcAft>
                <a:spcPts val="600"/>
              </a:spcAft>
            </a:pPr>
            <a:r>
              <a:rPr lang="en-US" sz="2000" dirty="0">
                <a:solidFill>
                  <a:schemeClr val="accent1">
                    <a:lumMod val="75000"/>
                  </a:schemeClr>
                </a:solidFill>
              </a:rPr>
              <a:t>Prosentandelen er relativt stabil ved disse to opptellingene. </a:t>
            </a:r>
          </a:p>
        </p:txBody>
      </p:sp>
      <p:pic>
        <p:nvPicPr>
          <p:cNvPr id="6" name="Bilde 5">
            <a:extLst>
              <a:ext uri="{FF2B5EF4-FFF2-40B4-BE49-F238E27FC236}">
                <a16:creationId xmlns:a16="http://schemas.microsoft.com/office/drawing/2014/main" id="{AACD9976-E05F-698A-6007-3412596C7B9F}"/>
              </a:ext>
            </a:extLst>
          </p:cNvPr>
          <p:cNvPicPr>
            <a:picLocks noChangeAspect="1"/>
          </p:cNvPicPr>
          <p:nvPr/>
        </p:nvPicPr>
        <p:blipFill>
          <a:blip r:embed="rId2"/>
          <a:stretch>
            <a:fillRect/>
          </a:stretch>
        </p:blipFill>
        <p:spPr>
          <a:xfrm>
            <a:off x="838201" y="1826306"/>
            <a:ext cx="10515595" cy="3443856"/>
          </a:xfrm>
          <a:prstGeom prst="rect">
            <a:avLst/>
          </a:prstGeom>
        </p:spPr>
      </p:pic>
      <p:sp>
        <p:nvSpPr>
          <p:cNvPr id="2" name="Ellipse 1">
            <a:extLst>
              <a:ext uri="{FF2B5EF4-FFF2-40B4-BE49-F238E27FC236}">
                <a16:creationId xmlns:a16="http://schemas.microsoft.com/office/drawing/2014/main" id="{FBC48957-4498-6AB1-79BA-8A95E5E194F7}"/>
              </a:ext>
            </a:extLst>
          </p:cNvPr>
          <p:cNvSpPr/>
          <p:nvPr/>
        </p:nvSpPr>
        <p:spPr>
          <a:xfrm>
            <a:off x="3108252" y="5270162"/>
            <a:ext cx="5975496" cy="1587838"/>
          </a:xfrm>
          <a:prstGeom prst="ellipse">
            <a:avLst/>
          </a:prstGeom>
          <a:solidFill>
            <a:schemeClr val="accent2">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nb-NO" sz="1600" dirty="0"/>
              <a:t>Tallene gjelder alle heldøgns omsorgsplasser, ikke bare langtidsplasser.</a:t>
            </a:r>
          </a:p>
          <a:p>
            <a:pPr algn="ctr"/>
            <a:r>
              <a:rPr lang="nb-NO" sz="1600" dirty="0"/>
              <a:t>Boliger med HDO for yngre brukere med funksjonsnedsettelse («omsorgsbasene»)  </a:t>
            </a:r>
            <a:br>
              <a:rPr lang="nb-NO" sz="1600" dirty="0"/>
            </a:br>
            <a:r>
              <a:rPr lang="nb-NO" sz="1600" dirty="0"/>
              <a:t>er ikke med her.  </a:t>
            </a:r>
          </a:p>
        </p:txBody>
      </p:sp>
      <p:sp>
        <p:nvSpPr>
          <p:cNvPr id="3" name="Ellipse 2">
            <a:extLst>
              <a:ext uri="{FF2B5EF4-FFF2-40B4-BE49-F238E27FC236}">
                <a16:creationId xmlns:a16="http://schemas.microsoft.com/office/drawing/2014/main" id="{07023F8B-0E2B-9ACB-71D6-0A066CF6E1EB}"/>
              </a:ext>
            </a:extLst>
          </p:cNvPr>
          <p:cNvSpPr/>
          <p:nvPr/>
        </p:nvSpPr>
        <p:spPr>
          <a:xfrm>
            <a:off x="9789198" y="1041684"/>
            <a:ext cx="2270113" cy="584775"/>
          </a:xfrm>
          <a:prstGeom prst="ellipse">
            <a:avLst/>
          </a:prstGeom>
          <a:solidFill>
            <a:srgbClr val="C0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nb-NO" sz="1600" dirty="0"/>
              <a:t>DETTE VET VI</a:t>
            </a:r>
          </a:p>
        </p:txBody>
      </p:sp>
    </p:spTree>
    <p:extLst>
      <p:ext uri="{BB962C8B-B14F-4D97-AF65-F5344CB8AC3E}">
        <p14:creationId xmlns:p14="http://schemas.microsoft.com/office/powerpoint/2010/main" val="211956055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586A519-CD77-F84C-60A0-3B08F312F7C1}"/>
            </a:ext>
          </a:extLst>
        </p:cNvPr>
        <p:cNvGrpSpPr/>
        <p:nvPr/>
      </p:nvGrpSpPr>
      <p:grpSpPr>
        <a:xfrm>
          <a:off x="0" y="0"/>
          <a:ext cx="0" cy="0"/>
          <a:chOff x="0" y="0"/>
          <a:chExt cx="0" cy="0"/>
        </a:xfrm>
      </p:grpSpPr>
      <p:sp>
        <p:nvSpPr>
          <p:cNvPr id="2" name="Tittel 1">
            <a:extLst>
              <a:ext uri="{FF2B5EF4-FFF2-40B4-BE49-F238E27FC236}">
                <a16:creationId xmlns:a16="http://schemas.microsoft.com/office/drawing/2014/main" id="{40252032-C89D-1F4D-0D62-487A7E804861}"/>
              </a:ext>
            </a:extLst>
          </p:cNvPr>
          <p:cNvSpPr>
            <a:spLocks noGrp="1"/>
          </p:cNvSpPr>
          <p:nvPr>
            <p:ph type="title"/>
          </p:nvPr>
        </p:nvSpPr>
        <p:spPr>
          <a:xfrm>
            <a:off x="0" y="0"/>
            <a:ext cx="12192000" cy="1325563"/>
          </a:xfrm>
        </p:spPr>
        <p:txBody>
          <a:bodyPr>
            <a:normAutofit/>
          </a:bodyPr>
          <a:lstStyle/>
          <a:p>
            <a:pPr algn="ctr"/>
            <a:r>
              <a:rPr lang="nb-NO" sz="4000" dirty="0">
                <a:solidFill>
                  <a:schemeClr val="accent1">
                    <a:lumMod val="75000"/>
                  </a:schemeClr>
                </a:solidFill>
              </a:rPr>
              <a:t>FRAMSKRIVNINGER VED BRUK AV </a:t>
            </a:r>
            <a:r>
              <a:rPr lang="nb-NO" sz="4000" dirty="0">
                <a:solidFill>
                  <a:schemeClr val="accent1">
                    <a:lumMod val="75000"/>
                  </a:schemeClr>
                </a:solidFill>
                <a:hlinkClick r:id="rId2"/>
              </a:rPr>
              <a:t>KS-VERKTØY</a:t>
            </a:r>
            <a:br>
              <a:rPr lang="nb-NO" sz="4000" dirty="0">
                <a:solidFill>
                  <a:schemeClr val="accent1">
                    <a:lumMod val="75000"/>
                  </a:schemeClr>
                </a:solidFill>
              </a:rPr>
            </a:br>
            <a:r>
              <a:rPr lang="nb-NO" sz="3600" dirty="0">
                <a:solidFill>
                  <a:schemeClr val="accent1">
                    <a:lumMod val="75000"/>
                  </a:schemeClr>
                </a:solidFill>
              </a:rPr>
              <a:t>institusjon og omsorgsboliger med HDO</a:t>
            </a:r>
          </a:p>
        </p:txBody>
      </p:sp>
      <p:graphicFrame>
        <p:nvGraphicFramePr>
          <p:cNvPr id="3" name="Tabell 2">
            <a:extLst>
              <a:ext uri="{FF2B5EF4-FFF2-40B4-BE49-F238E27FC236}">
                <a16:creationId xmlns:a16="http://schemas.microsoft.com/office/drawing/2014/main" id="{777A45C1-AAB6-315B-AC19-79125FEC3713}"/>
              </a:ext>
            </a:extLst>
          </p:cNvPr>
          <p:cNvGraphicFramePr>
            <a:graphicFrameLocks noGrp="1"/>
          </p:cNvGraphicFramePr>
          <p:nvPr/>
        </p:nvGraphicFramePr>
        <p:xfrm>
          <a:off x="0" y="1143807"/>
          <a:ext cx="12192003" cy="3412828"/>
        </p:xfrm>
        <a:graphic>
          <a:graphicData uri="http://schemas.openxmlformats.org/drawingml/2006/table">
            <a:tbl>
              <a:tblPr firstRow="1" bandRow="1">
                <a:tableStyleId>{5C22544A-7EE6-4342-B048-85BDC9FD1C3A}</a:tableStyleId>
              </a:tblPr>
              <a:tblGrid>
                <a:gridCol w="1108364">
                  <a:extLst>
                    <a:ext uri="{9D8B030D-6E8A-4147-A177-3AD203B41FA5}">
                      <a16:colId xmlns:a16="http://schemas.microsoft.com/office/drawing/2014/main" val="3798154359"/>
                    </a:ext>
                  </a:extLst>
                </a:gridCol>
                <a:gridCol w="871065">
                  <a:extLst>
                    <a:ext uri="{9D8B030D-6E8A-4147-A177-3AD203B41FA5}">
                      <a16:colId xmlns:a16="http://schemas.microsoft.com/office/drawing/2014/main" val="820321659"/>
                    </a:ext>
                  </a:extLst>
                </a:gridCol>
                <a:gridCol w="1202024">
                  <a:extLst>
                    <a:ext uri="{9D8B030D-6E8A-4147-A177-3AD203B41FA5}">
                      <a16:colId xmlns:a16="http://schemas.microsoft.com/office/drawing/2014/main" val="1720302683"/>
                    </a:ext>
                  </a:extLst>
                </a:gridCol>
                <a:gridCol w="1252002">
                  <a:extLst>
                    <a:ext uri="{9D8B030D-6E8A-4147-A177-3AD203B41FA5}">
                      <a16:colId xmlns:a16="http://schemas.microsoft.com/office/drawing/2014/main" val="1210448060"/>
                    </a:ext>
                  </a:extLst>
                </a:gridCol>
                <a:gridCol w="1108364">
                  <a:extLst>
                    <a:ext uri="{9D8B030D-6E8A-4147-A177-3AD203B41FA5}">
                      <a16:colId xmlns:a16="http://schemas.microsoft.com/office/drawing/2014/main" val="3512942392"/>
                    </a:ext>
                  </a:extLst>
                </a:gridCol>
                <a:gridCol w="1108364">
                  <a:extLst>
                    <a:ext uri="{9D8B030D-6E8A-4147-A177-3AD203B41FA5}">
                      <a16:colId xmlns:a16="http://schemas.microsoft.com/office/drawing/2014/main" val="2256615201"/>
                    </a:ext>
                  </a:extLst>
                </a:gridCol>
                <a:gridCol w="1108364">
                  <a:extLst>
                    <a:ext uri="{9D8B030D-6E8A-4147-A177-3AD203B41FA5}">
                      <a16:colId xmlns:a16="http://schemas.microsoft.com/office/drawing/2014/main" val="807912016"/>
                    </a:ext>
                  </a:extLst>
                </a:gridCol>
                <a:gridCol w="1108364">
                  <a:extLst>
                    <a:ext uri="{9D8B030D-6E8A-4147-A177-3AD203B41FA5}">
                      <a16:colId xmlns:a16="http://schemas.microsoft.com/office/drawing/2014/main" val="3960868831"/>
                    </a:ext>
                  </a:extLst>
                </a:gridCol>
                <a:gridCol w="1108364">
                  <a:extLst>
                    <a:ext uri="{9D8B030D-6E8A-4147-A177-3AD203B41FA5}">
                      <a16:colId xmlns:a16="http://schemas.microsoft.com/office/drawing/2014/main" val="4250538023"/>
                    </a:ext>
                  </a:extLst>
                </a:gridCol>
                <a:gridCol w="1108364">
                  <a:extLst>
                    <a:ext uri="{9D8B030D-6E8A-4147-A177-3AD203B41FA5}">
                      <a16:colId xmlns:a16="http://schemas.microsoft.com/office/drawing/2014/main" val="1536547917"/>
                    </a:ext>
                  </a:extLst>
                </a:gridCol>
                <a:gridCol w="1108364">
                  <a:extLst>
                    <a:ext uri="{9D8B030D-6E8A-4147-A177-3AD203B41FA5}">
                      <a16:colId xmlns:a16="http://schemas.microsoft.com/office/drawing/2014/main" val="4036463225"/>
                    </a:ext>
                  </a:extLst>
                </a:gridCol>
              </a:tblGrid>
              <a:tr h="820224">
                <a:tc>
                  <a:txBody>
                    <a:bodyPr/>
                    <a:lstStyle/>
                    <a:p>
                      <a:pPr algn="ctr"/>
                      <a:r>
                        <a:rPr lang="nb-NO" sz="1400" b="0" dirty="0"/>
                        <a:t>Alternativer</a:t>
                      </a:r>
                    </a:p>
                  </a:txBody>
                  <a:tcPr/>
                </a:tc>
                <a:tc>
                  <a:txBody>
                    <a:bodyPr/>
                    <a:lstStyle/>
                    <a:p>
                      <a:pPr algn="ctr"/>
                      <a:r>
                        <a:rPr lang="nb-NO" sz="1400" b="0" dirty="0"/>
                        <a:t>Plasser i dag </a:t>
                      </a:r>
                      <a:r>
                        <a:rPr lang="nb-NO" sz="1200" b="0" dirty="0"/>
                        <a:t>(med PU)</a:t>
                      </a:r>
                    </a:p>
                  </a:txBody>
                  <a:tcPr/>
                </a:tc>
                <a:tc>
                  <a:txBody>
                    <a:bodyPr/>
                    <a:lstStyle/>
                    <a:p>
                      <a:pPr algn="ctr"/>
                      <a:r>
                        <a:rPr lang="nb-NO" sz="1400" b="0" dirty="0"/>
                        <a:t>Økt produktivitet</a:t>
                      </a:r>
                    </a:p>
                  </a:txBody>
                  <a:tcPr/>
                </a:tc>
                <a:tc>
                  <a:txBody>
                    <a:bodyPr/>
                    <a:lstStyle/>
                    <a:p>
                      <a:pPr algn="ctr"/>
                      <a:r>
                        <a:rPr lang="nb-NO" sz="1400" b="0" dirty="0"/>
                        <a:t>Faktor saktere aldring</a:t>
                      </a:r>
                    </a:p>
                  </a:txBody>
                  <a:tcPr/>
                </a:tc>
                <a:tc>
                  <a:txBody>
                    <a:bodyPr/>
                    <a:lstStyle/>
                    <a:p>
                      <a:pPr algn="ctr"/>
                      <a:r>
                        <a:rPr lang="nb-NO" sz="1400" b="0" dirty="0"/>
                        <a:t>2025</a:t>
                      </a:r>
                    </a:p>
                    <a:p>
                      <a:pPr algn="ctr"/>
                      <a:r>
                        <a:rPr lang="nb-NO" sz="1400" b="0" dirty="0"/>
                        <a:t>økning i plasser</a:t>
                      </a:r>
                    </a:p>
                  </a:txBody>
                  <a:tcPr/>
                </a:tc>
                <a:tc>
                  <a:txBody>
                    <a:bodyPr/>
                    <a:lstStyle/>
                    <a:p>
                      <a:pPr algn="ctr"/>
                      <a:r>
                        <a:rPr lang="nb-NO" sz="1400" b="0" dirty="0"/>
                        <a:t>2030</a:t>
                      </a:r>
                    </a:p>
                    <a:p>
                      <a:pPr marL="0" marR="0" lvl="0" indent="0" algn="ctr" defTabSz="914400" rtl="0" eaLnBrk="1" fontAlgn="auto" latinLnBrk="0" hangingPunct="1">
                        <a:lnSpc>
                          <a:spcPct val="100000"/>
                        </a:lnSpc>
                        <a:spcBef>
                          <a:spcPts val="0"/>
                        </a:spcBef>
                        <a:spcAft>
                          <a:spcPts val="0"/>
                        </a:spcAft>
                        <a:buClrTx/>
                        <a:buSzTx/>
                        <a:buFontTx/>
                        <a:buNone/>
                        <a:tabLst/>
                        <a:defRPr/>
                      </a:pPr>
                      <a:r>
                        <a:rPr lang="nb-NO" sz="1400" b="0" dirty="0"/>
                        <a:t>økning i plasser</a:t>
                      </a:r>
                    </a:p>
                  </a:txBody>
                  <a:tcPr/>
                </a:tc>
                <a:tc>
                  <a:txBody>
                    <a:bodyPr/>
                    <a:lstStyle/>
                    <a:p>
                      <a:pPr algn="ctr"/>
                      <a:r>
                        <a:rPr lang="nb-NO" sz="1400" b="0" dirty="0"/>
                        <a:t>2035</a:t>
                      </a:r>
                    </a:p>
                    <a:p>
                      <a:pPr marL="0" marR="0" lvl="0" indent="0" algn="ctr" defTabSz="914400" rtl="0" eaLnBrk="1" fontAlgn="auto" latinLnBrk="0" hangingPunct="1">
                        <a:lnSpc>
                          <a:spcPct val="100000"/>
                        </a:lnSpc>
                        <a:spcBef>
                          <a:spcPts val="0"/>
                        </a:spcBef>
                        <a:spcAft>
                          <a:spcPts val="0"/>
                        </a:spcAft>
                        <a:buClrTx/>
                        <a:buSzTx/>
                        <a:buFontTx/>
                        <a:buNone/>
                        <a:tabLst/>
                        <a:defRPr/>
                      </a:pPr>
                      <a:r>
                        <a:rPr lang="nb-NO" sz="1400" b="0" dirty="0"/>
                        <a:t>økning i plasser</a:t>
                      </a:r>
                    </a:p>
                  </a:txBody>
                  <a:tcPr>
                    <a:solidFill>
                      <a:schemeClr val="accent6">
                        <a:lumMod val="75000"/>
                      </a:schemeClr>
                    </a:solidFill>
                  </a:tcPr>
                </a:tc>
                <a:tc>
                  <a:txBody>
                    <a:bodyPr/>
                    <a:lstStyle/>
                    <a:p>
                      <a:pPr algn="ctr"/>
                      <a:r>
                        <a:rPr lang="nb-NO" sz="1400" b="0" dirty="0"/>
                        <a:t>2040</a:t>
                      </a:r>
                    </a:p>
                    <a:p>
                      <a:pPr marL="0" marR="0" lvl="0" indent="0" algn="ctr" defTabSz="914400" rtl="0" eaLnBrk="1" fontAlgn="auto" latinLnBrk="0" hangingPunct="1">
                        <a:lnSpc>
                          <a:spcPct val="100000"/>
                        </a:lnSpc>
                        <a:spcBef>
                          <a:spcPts val="0"/>
                        </a:spcBef>
                        <a:spcAft>
                          <a:spcPts val="0"/>
                        </a:spcAft>
                        <a:buClrTx/>
                        <a:buSzTx/>
                        <a:buFontTx/>
                        <a:buNone/>
                        <a:tabLst/>
                        <a:defRPr/>
                      </a:pPr>
                      <a:r>
                        <a:rPr lang="nb-NO" sz="1400" b="0" dirty="0"/>
                        <a:t>økning i plasser</a:t>
                      </a:r>
                    </a:p>
                  </a:txBody>
                  <a:tcPr>
                    <a:solidFill>
                      <a:schemeClr val="accent6">
                        <a:lumMod val="75000"/>
                      </a:schemeClr>
                    </a:solidFill>
                  </a:tcPr>
                </a:tc>
                <a:tc>
                  <a:txBody>
                    <a:bodyPr/>
                    <a:lstStyle/>
                    <a:p>
                      <a:pPr algn="ctr"/>
                      <a:r>
                        <a:rPr lang="nb-NO" sz="1400" b="0" dirty="0"/>
                        <a:t>2045</a:t>
                      </a:r>
                    </a:p>
                    <a:p>
                      <a:pPr marL="0" marR="0" lvl="0" indent="0" algn="ctr" defTabSz="914400" rtl="0" eaLnBrk="1" fontAlgn="auto" latinLnBrk="0" hangingPunct="1">
                        <a:lnSpc>
                          <a:spcPct val="100000"/>
                        </a:lnSpc>
                        <a:spcBef>
                          <a:spcPts val="0"/>
                        </a:spcBef>
                        <a:spcAft>
                          <a:spcPts val="0"/>
                        </a:spcAft>
                        <a:buClrTx/>
                        <a:buSzTx/>
                        <a:buFontTx/>
                        <a:buNone/>
                        <a:tabLst/>
                        <a:defRPr/>
                      </a:pPr>
                      <a:r>
                        <a:rPr lang="nb-NO" sz="1400" b="0" dirty="0"/>
                        <a:t>økning i plasser</a:t>
                      </a:r>
                    </a:p>
                  </a:txBody>
                  <a:tcPr/>
                </a:tc>
                <a:tc>
                  <a:txBody>
                    <a:bodyPr/>
                    <a:lstStyle/>
                    <a:p>
                      <a:pPr algn="ctr"/>
                      <a:r>
                        <a:rPr lang="nb-NO" sz="1400" b="0" dirty="0"/>
                        <a:t>2050</a:t>
                      </a:r>
                    </a:p>
                    <a:p>
                      <a:pPr marL="0" marR="0" lvl="0" indent="0" algn="ctr" defTabSz="914400" rtl="0" eaLnBrk="1" fontAlgn="auto" latinLnBrk="0" hangingPunct="1">
                        <a:lnSpc>
                          <a:spcPct val="100000"/>
                        </a:lnSpc>
                        <a:spcBef>
                          <a:spcPts val="0"/>
                        </a:spcBef>
                        <a:spcAft>
                          <a:spcPts val="0"/>
                        </a:spcAft>
                        <a:buClrTx/>
                        <a:buSzTx/>
                        <a:buFontTx/>
                        <a:buNone/>
                        <a:tabLst/>
                        <a:defRPr/>
                      </a:pPr>
                      <a:r>
                        <a:rPr lang="nb-NO" sz="1400" b="0" dirty="0"/>
                        <a:t>økning i plasser</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nb-NO" sz="1200" b="0" dirty="0"/>
                        <a:t>Tall i parentes er andel til under 67 år</a:t>
                      </a:r>
                    </a:p>
                  </a:txBody>
                  <a:tcPr/>
                </a:tc>
                <a:extLst>
                  <a:ext uri="{0D108BD9-81ED-4DB2-BD59-A6C34878D82A}">
                    <a16:rowId xmlns:a16="http://schemas.microsoft.com/office/drawing/2014/main" val="2427778333"/>
                  </a:ext>
                </a:extLst>
              </a:tr>
              <a:tr h="370372">
                <a:tc>
                  <a:txBody>
                    <a:bodyPr/>
                    <a:lstStyle/>
                    <a:p>
                      <a:pPr algn="ctr"/>
                      <a:r>
                        <a:rPr lang="nb-NO" sz="1400" dirty="0"/>
                        <a:t>A</a:t>
                      </a:r>
                    </a:p>
                  </a:txBody>
                  <a:tcPr/>
                </a:tc>
                <a:tc>
                  <a:txBody>
                    <a:bodyPr/>
                    <a:lstStyle/>
                    <a:p>
                      <a:pPr algn="ctr"/>
                      <a:r>
                        <a:rPr lang="nb-NO" sz="1400" dirty="0"/>
                        <a:t>183</a:t>
                      </a:r>
                    </a:p>
                  </a:txBody>
                  <a:tcPr>
                    <a:solidFill>
                      <a:srgbClr val="AAB6C1"/>
                    </a:solidFill>
                  </a:tcPr>
                </a:tc>
                <a:tc>
                  <a:txBody>
                    <a:bodyPr/>
                    <a:lstStyle/>
                    <a:p>
                      <a:pPr algn="ctr"/>
                      <a:r>
                        <a:rPr lang="nb-NO" sz="1400" dirty="0"/>
                        <a:t>0</a:t>
                      </a:r>
                    </a:p>
                  </a:txBody>
                  <a:tcPr/>
                </a:tc>
                <a:tc>
                  <a:txBody>
                    <a:bodyPr/>
                    <a:lstStyle/>
                    <a:p>
                      <a:pPr algn="ctr"/>
                      <a:r>
                        <a:rPr lang="nb-NO" sz="1400" dirty="0"/>
                        <a:t>0</a:t>
                      </a:r>
                    </a:p>
                  </a:txBody>
                  <a:tcPr/>
                </a:tc>
                <a:tc>
                  <a:txBody>
                    <a:bodyPr/>
                    <a:lstStyle/>
                    <a:p>
                      <a:pPr algn="ctr"/>
                      <a:r>
                        <a:rPr lang="nb-NO" sz="1400" dirty="0"/>
                        <a:t>- 2</a:t>
                      </a:r>
                    </a:p>
                  </a:txBody>
                  <a:tcPr/>
                </a:tc>
                <a:tc>
                  <a:txBody>
                    <a:bodyPr/>
                    <a:lstStyle/>
                    <a:p>
                      <a:pPr algn="ctr"/>
                      <a:r>
                        <a:rPr lang="nb-NO" sz="1400" dirty="0"/>
                        <a:t>28</a:t>
                      </a:r>
                    </a:p>
                  </a:txBody>
                  <a:tcPr/>
                </a:tc>
                <a:tc>
                  <a:txBody>
                    <a:bodyPr/>
                    <a:lstStyle/>
                    <a:p>
                      <a:pPr algn="ctr"/>
                      <a:r>
                        <a:rPr lang="nb-NO" sz="1400" dirty="0"/>
                        <a:t>67</a:t>
                      </a:r>
                    </a:p>
                  </a:txBody>
                  <a:tcPr>
                    <a:solidFill>
                      <a:srgbClr val="AAB6C1"/>
                    </a:solidFill>
                  </a:tcPr>
                </a:tc>
                <a:tc>
                  <a:txBody>
                    <a:bodyPr/>
                    <a:lstStyle/>
                    <a:p>
                      <a:pPr algn="ctr"/>
                      <a:r>
                        <a:rPr lang="nb-NO" sz="1400" dirty="0"/>
                        <a:t>109</a:t>
                      </a:r>
                    </a:p>
                  </a:txBody>
                  <a:tcPr>
                    <a:solidFill>
                      <a:srgbClr val="AAB6C1"/>
                    </a:solidFill>
                  </a:tcPr>
                </a:tc>
                <a:tc>
                  <a:txBody>
                    <a:bodyPr/>
                    <a:lstStyle/>
                    <a:p>
                      <a:pPr algn="ctr"/>
                      <a:r>
                        <a:rPr lang="nb-NO" sz="1400" dirty="0"/>
                        <a:t>146</a:t>
                      </a:r>
                    </a:p>
                  </a:txBody>
                  <a:tcPr/>
                </a:tc>
                <a:tc>
                  <a:txBody>
                    <a:bodyPr/>
                    <a:lstStyle/>
                    <a:p>
                      <a:pPr algn="ctr"/>
                      <a:r>
                        <a:rPr lang="nb-NO" sz="1400" dirty="0"/>
                        <a:t>182</a:t>
                      </a:r>
                    </a:p>
                  </a:txBody>
                  <a:tcPr/>
                </a:tc>
                <a:tc>
                  <a:txBody>
                    <a:bodyPr/>
                    <a:lstStyle/>
                    <a:p>
                      <a:pPr algn="ctr"/>
                      <a:endParaRPr lang="nb-NO" sz="1400" dirty="0"/>
                    </a:p>
                  </a:txBody>
                  <a:tcPr>
                    <a:solidFill>
                      <a:srgbClr val="CCD2D8"/>
                    </a:solidFill>
                  </a:tcPr>
                </a:tc>
                <a:extLst>
                  <a:ext uri="{0D108BD9-81ED-4DB2-BD59-A6C34878D82A}">
                    <a16:rowId xmlns:a16="http://schemas.microsoft.com/office/drawing/2014/main" val="2583697259"/>
                  </a:ext>
                </a:extLst>
              </a:tr>
              <a:tr h="370372">
                <a:tc>
                  <a:txBody>
                    <a:bodyPr/>
                    <a:lstStyle/>
                    <a:p>
                      <a:pPr algn="ctr"/>
                      <a:r>
                        <a:rPr lang="nb-NO" sz="1400" dirty="0"/>
                        <a:t>B</a:t>
                      </a:r>
                    </a:p>
                  </a:txBody>
                  <a:tcPr>
                    <a:solidFill>
                      <a:srgbClr val="E7EAED"/>
                    </a:solidFill>
                  </a:tcPr>
                </a:tc>
                <a:tc>
                  <a:txBody>
                    <a:bodyPr/>
                    <a:lstStyle/>
                    <a:p>
                      <a:pPr algn="ctr"/>
                      <a:r>
                        <a:rPr lang="nb-NO" sz="1400" dirty="0"/>
                        <a:t>183</a:t>
                      </a:r>
                    </a:p>
                  </a:txBody>
                  <a:tcPr>
                    <a:solidFill>
                      <a:srgbClr val="AAB6C1"/>
                    </a:solidFill>
                  </a:tcPr>
                </a:tc>
                <a:tc>
                  <a:txBody>
                    <a:bodyPr/>
                    <a:lstStyle/>
                    <a:p>
                      <a:pPr algn="ctr"/>
                      <a:r>
                        <a:rPr lang="nb-NO" sz="1400" dirty="0"/>
                        <a:t>0</a:t>
                      </a:r>
                    </a:p>
                  </a:txBody>
                  <a:tcPr>
                    <a:solidFill>
                      <a:srgbClr val="E7EAED"/>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nb-NO" sz="1400" dirty="0"/>
                        <a:t>0,05</a:t>
                      </a:r>
                    </a:p>
                  </a:txBody>
                  <a:tcPr>
                    <a:solidFill>
                      <a:srgbClr val="E7EAED"/>
                    </a:solidFill>
                  </a:tcPr>
                </a:tc>
                <a:tc>
                  <a:txBody>
                    <a:bodyPr/>
                    <a:lstStyle/>
                    <a:p>
                      <a:pPr marL="0" indent="0" algn="ctr">
                        <a:buFontTx/>
                        <a:buNone/>
                      </a:pPr>
                      <a:r>
                        <a:rPr lang="nb-NO" sz="1400" dirty="0"/>
                        <a:t>- 8</a:t>
                      </a:r>
                    </a:p>
                  </a:txBody>
                  <a:tcPr/>
                </a:tc>
                <a:tc>
                  <a:txBody>
                    <a:bodyPr/>
                    <a:lstStyle/>
                    <a:p>
                      <a:pPr algn="ctr"/>
                      <a:r>
                        <a:rPr lang="nb-NO" sz="1400" dirty="0"/>
                        <a:t>13</a:t>
                      </a:r>
                    </a:p>
                  </a:txBody>
                  <a:tcPr/>
                </a:tc>
                <a:tc>
                  <a:txBody>
                    <a:bodyPr/>
                    <a:lstStyle/>
                    <a:p>
                      <a:pPr algn="ctr"/>
                      <a:r>
                        <a:rPr lang="nb-NO" sz="1400" dirty="0"/>
                        <a:t>40</a:t>
                      </a:r>
                    </a:p>
                  </a:txBody>
                  <a:tcPr>
                    <a:solidFill>
                      <a:srgbClr val="AAB6C1"/>
                    </a:solidFill>
                  </a:tcPr>
                </a:tc>
                <a:tc>
                  <a:txBody>
                    <a:bodyPr/>
                    <a:lstStyle/>
                    <a:p>
                      <a:pPr algn="ctr"/>
                      <a:r>
                        <a:rPr lang="nb-NO" sz="1400" dirty="0"/>
                        <a:t>64</a:t>
                      </a:r>
                    </a:p>
                  </a:txBody>
                  <a:tcPr>
                    <a:solidFill>
                      <a:srgbClr val="AAB6C1"/>
                    </a:solidFill>
                  </a:tcPr>
                </a:tc>
                <a:tc>
                  <a:txBody>
                    <a:bodyPr/>
                    <a:lstStyle/>
                    <a:p>
                      <a:pPr algn="ctr"/>
                      <a:r>
                        <a:rPr lang="nb-NO" sz="1400" dirty="0"/>
                        <a:t>86</a:t>
                      </a:r>
                    </a:p>
                  </a:txBody>
                  <a:tcPr>
                    <a:solidFill>
                      <a:srgbClr val="E7EAED"/>
                    </a:solidFill>
                  </a:tcPr>
                </a:tc>
                <a:tc>
                  <a:txBody>
                    <a:bodyPr/>
                    <a:lstStyle/>
                    <a:p>
                      <a:pPr algn="ctr"/>
                      <a:r>
                        <a:rPr lang="nb-NO" sz="1400" dirty="0"/>
                        <a:t>103</a:t>
                      </a:r>
                    </a:p>
                  </a:txBody>
                  <a:tcPr>
                    <a:solidFill>
                      <a:srgbClr val="E7EAED"/>
                    </a:solidFill>
                  </a:tcPr>
                </a:tc>
                <a:tc>
                  <a:txBody>
                    <a:bodyPr/>
                    <a:lstStyle/>
                    <a:p>
                      <a:pPr algn="ctr"/>
                      <a:endParaRPr lang="nb-NO" sz="1400" dirty="0"/>
                    </a:p>
                  </a:txBody>
                  <a:tcPr/>
                </a:tc>
                <a:extLst>
                  <a:ext uri="{0D108BD9-81ED-4DB2-BD59-A6C34878D82A}">
                    <a16:rowId xmlns:a16="http://schemas.microsoft.com/office/drawing/2014/main" val="3874725173"/>
                  </a:ext>
                </a:extLst>
              </a:tr>
              <a:tr h="370372">
                <a:tc>
                  <a:txBody>
                    <a:bodyPr/>
                    <a:lstStyle/>
                    <a:p>
                      <a:pPr algn="ctr"/>
                      <a:r>
                        <a:rPr lang="nb-NO" sz="1400" dirty="0"/>
                        <a:t>C</a:t>
                      </a:r>
                    </a:p>
                  </a:txBody>
                  <a:tcPr>
                    <a:solidFill>
                      <a:srgbClr val="CCD2D8"/>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nb-NO" sz="1400" dirty="0"/>
                        <a:t>183</a:t>
                      </a:r>
                    </a:p>
                  </a:txBody>
                  <a:tcPr>
                    <a:solidFill>
                      <a:srgbClr val="AAB6C1"/>
                    </a:solidFill>
                  </a:tcPr>
                </a:tc>
                <a:tc>
                  <a:txBody>
                    <a:bodyPr/>
                    <a:lstStyle/>
                    <a:p>
                      <a:pPr algn="ctr"/>
                      <a:r>
                        <a:rPr lang="nb-NO" sz="1400" dirty="0"/>
                        <a:t>0</a:t>
                      </a:r>
                    </a:p>
                  </a:txBody>
                  <a:tcPr>
                    <a:solidFill>
                      <a:srgbClr val="CCD2D8"/>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nb-NO" sz="1400" dirty="0"/>
                        <a:t>0,1</a:t>
                      </a:r>
                    </a:p>
                  </a:txBody>
                  <a:tcPr>
                    <a:solidFill>
                      <a:srgbClr val="CCD2D8"/>
                    </a:solidFill>
                  </a:tcPr>
                </a:tc>
                <a:tc>
                  <a:txBody>
                    <a:bodyPr/>
                    <a:lstStyle/>
                    <a:p>
                      <a:pPr marL="0" indent="0" algn="ctr">
                        <a:buFontTx/>
                        <a:buNone/>
                      </a:pPr>
                      <a:r>
                        <a:rPr lang="nb-NO" sz="1400" dirty="0"/>
                        <a:t>- 11</a:t>
                      </a:r>
                    </a:p>
                  </a:txBody>
                  <a:tcPr/>
                </a:tc>
                <a:tc>
                  <a:txBody>
                    <a:bodyPr/>
                    <a:lstStyle/>
                    <a:p>
                      <a:pPr algn="ctr"/>
                      <a:r>
                        <a:rPr lang="nb-NO" sz="1400" dirty="0"/>
                        <a:t>3</a:t>
                      </a:r>
                    </a:p>
                  </a:txBody>
                  <a:tcPr/>
                </a:tc>
                <a:tc>
                  <a:txBody>
                    <a:bodyPr/>
                    <a:lstStyle/>
                    <a:p>
                      <a:pPr algn="ctr"/>
                      <a:r>
                        <a:rPr lang="nb-NO" sz="1400" dirty="0"/>
                        <a:t>22</a:t>
                      </a:r>
                    </a:p>
                  </a:txBody>
                  <a:tcPr>
                    <a:solidFill>
                      <a:srgbClr val="AAB6C1"/>
                    </a:solidFill>
                  </a:tcPr>
                </a:tc>
                <a:tc>
                  <a:txBody>
                    <a:bodyPr/>
                    <a:lstStyle/>
                    <a:p>
                      <a:pPr algn="ctr"/>
                      <a:r>
                        <a:rPr lang="nb-NO" sz="1400" dirty="0"/>
                        <a:t>32</a:t>
                      </a:r>
                    </a:p>
                  </a:txBody>
                  <a:tcPr>
                    <a:solidFill>
                      <a:srgbClr val="AAB6C1"/>
                    </a:solidFill>
                  </a:tcPr>
                </a:tc>
                <a:tc>
                  <a:txBody>
                    <a:bodyPr/>
                    <a:lstStyle/>
                    <a:p>
                      <a:pPr algn="ctr"/>
                      <a:r>
                        <a:rPr lang="nb-NO" sz="1400" dirty="0"/>
                        <a:t>46</a:t>
                      </a:r>
                    </a:p>
                  </a:txBody>
                  <a:tcPr>
                    <a:solidFill>
                      <a:srgbClr val="CCD2D8"/>
                    </a:solidFill>
                  </a:tcPr>
                </a:tc>
                <a:tc>
                  <a:txBody>
                    <a:bodyPr/>
                    <a:lstStyle/>
                    <a:p>
                      <a:pPr algn="ctr"/>
                      <a:r>
                        <a:rPr lang="nb-NO" sz="1400" dirty="0"/>
                        <a:t>55</a:t>
                      </a:r>
                    </a:p>
                  </a:txBody>
                  <a:tcPr>
                    <a:solidFill>
                      <a:srgbClr val="CCD2D8"/>
                    </a:solidFill>
                  </a:tcPr>
                </a:tc>
                <a:tc>
                  <a:txBody>
                    <a:bodyPr/>
                    <a:lstStyle/>
                    <a:p>
                      <a:pPr algn="ctr"/>
                      <a:endParaRPr lang="nb-NO" sz="1400" dirty="0"/>
                    </a:p>
                  </a:txBody>
                  <a:tcPr>
                    <a:solidFill>
                      <a:srgbClr val="CCD2D8"/>
                    </a:solidFill>
                  </a:tcPr>
                </a:tc>
                <a:extLst>
                  <a:ext uri="{0D108BD9-81ED-4DB2-BD59-A6C34878D82A}">
                    <a16:rowId xmlns:a16="http://schemas.microsoft.com/office/drawing/2014/main" val="2744852381"/>
                  </a:ext>
                </a:extLst>
              </a:tr>
              <a:tr h="370372">
                <a:tc>
                  <a:txBody>
                    <a:bodyPr/>
                    <a:lstStyle/>
                    <a:p>
                      <a:pPr algn="ctr"/>
                      <a:r>
                        <a:rPr lang="nb-NO" sz="1400" dirty="0"/>
                        <a:t>D</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nb-NO" sz="1400" dirty="0"/>
                        <a:t>183</a:t>
                      </a:r>
                    </a:p>
                  </a:txBody>
                  <a:tcPr>
                    <a:solidFill>
                      <a:srgbClr val="AAB6C1"/>
                    </a:solidFill>
                  </a:tcPr>
                </a:tc>
                <a:tc>
                  <a:txBody>
                    <a:bodyPr/>
                    <a:lstStyle/>
                    <a:p>
                      <a:pPr algn="ctr"/>
                      <a:r>
                        <a:rPr lang="nb-NO" sz="1400" dirty="0"/>
                        <a:t>3%</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nb-NO" sz="1400" dirty="0"/>
                        <a:t>0,05</a:t>
                      </a:r>
                    </a:p>
                  </a:txBody>
                  <a:tcPr/>
                </a:tc>
                <a:tc>
                  <a:txBody>
                    <a:bodyPr/>
                    <a:lstStyle/>
                    <a:p>
                      <a:pPr algn="ctr"/>
                      <a:r>
                        <a:rPr lang="nb-NO" sz="1400" dirty="0"/>
                        <a:t>- 9</a:t>
                      </a:r>
                    </a:p>
                  </a:txBody>
                  <a:tcPr/>
                </a:tc>
                <a:tc>
                  <a:txBody>
                    <a:bodyPr/>
                    <a:lstStyle/>
                    <a:p>
                      <a:pPr algn="ctr"/>
                      <a:r>
                        <a:rPr lang="nb-NO" sz="1400" dirty="0"/>
                        <a:t>12</a:t>
                      </a:r>
                    </a:p>
                  </a:txBody>
                  <a:tcPr/>
                </a:tc>
                <a:tc>
                  <a:txBody>
                    <a:bodyPr/>
                    <a:lstStyle/>
                    <a:p>
                      <a:pPr algn="ctr"/>
                      <a:r>
                        <a:rPr lang="nb-NO" sz="1400" dirty="0"/>
                        <a:t>36</a:t>
                      </a:r>
                    </a:p>
                  </a:txBody>
                  <a:tcPr>
                    <a:solidFill>
                      <a:srgbClr val="AAB6C1"/>
                    </a:solidFill>
                  </a:tcPr>
                </a:tc>
                <a:tc>
                  <a:txBody>
                    <a:bodyPr/>
                    <a:lstStyle/>
                    <a:p>
                      <a:pPr algn="ctr"/>
                      <a:r>
                        <a:rPr lang="nb-NO" sz="1400" dirty="0"/>
                        <a:t>57</a:t>
                      </a:r>
                    </a:p>
                  </a:txBody>
                  <a:tcPr>
                    <a:solidFill>
                      <a:srgbClr val="AAB6C1"/>
                    </a:solidFill>
                  </a:tcPr>
                </a:tc>
                <a:tc>
                  <a:txBody>
                    <a:bodyPr/>
                    <a:lstStyle/>
                    <a:p>
                      <a:pPr algn="ctr"/>
                      <a:r>
                        <a:rPr lang="nb-NO" sz="1400" dirty="0"/>
                        <a:t>77</a:t>
                      </a:r>
                    </a:p>
                  </a:txBody>
                  <a:tcPr/>
                </a:tc>
                <a:tc>
                  <a:txBody>
                    <a:bodyPr/>
                    <a:lstStyle/>
                    <a:p>
                      <a:pPr algn="ctr"/>
                      <a:r>
                        <a:rPr lang="nb-NO" sz="1400" dirty="0"/>
                        <a:t>91</a:t>
                      </a:r>
                    </a:p>
                  </a:txBody>
                  <a:tcPr/>
                </a:tc>
                <a:tc>
                  <a:txBody>
                    <a:bodyPr/>
                    <a:lstStyle/>
                    <a:p>
                      <a:pPr algn="ctr"/>
                      <a:endParaRPr lang="nb-NO" sz="1400" dirty="0"/>
                    </a:p>
                  </a:txBody>
                  <a:tcPr/>
                </a:tc>
                <a:extLst>
                  <a:ext uri="{0D108BD9-81ED-4DB2-BD59-A6C34878D82A}">
                    <a16:rowId xmlns:a16="http://schemas.microsoft.com/office/drawing/2014/main" val="3704610536"/>
                  </a:ext>
                </a:extLst>
              </a:tr>
              <a:tr h="370372">
                <a:tc>
                  <a:txBody>
                    <a:bodyPr/>
                    <a:lstStyle/>
                    <a:p>
                      <a:pPr algn="ctr"/>
                      <a:r>
                        <a:rPr lang="nb-NO" sz="1400" dirty="0"/>
                        <a:t>E</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nb-NO" sz="1400" dirty="0"/>
                        <a:t>183</a:t>
                      </a:r>
                    </a:p>
                  </a:txBody>
                  <a:tcPr>
                    <a:solidFill>
                      <a:srgbClr val="AAB6C1"/>
                    </a:solidFill>
                  </a:tcPr>
                </a:tc>
                <a:tc>
                  <a:txBody>
                    <a:bodyPr/>
                    <a:lstStyle/>
                    <a:p>
                      <a:pPr algn="ctr"/>
                      <a:r>
                        <a:rPr lang="nb-NO" sz="1400" dirty="0"/>
                        <a:t>7%</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nb-NO" sz="1400" dirty="0"/>
                        <a:t>0,05</a:t>
                      </a:r>
                    </a:p>
                  </a:txBody>
                  <a:tcPr/>
                </a:tc>
                <a:tc>
                  <a:txBody>
                    <a:bodyPr/>
                    <a:lstStyle/>
                    <a:p>
                      <a:pPr marL="0" indent="0" algn="ctr">
                        <a:buFontTx/>
                        <a:buNone/>
                      </a:pPr>
                      <a:r>
                        <a:rPr lang="nb-NO" sz="1400" dirty="0"/>
                        <a:t>- 10</a:t>
                      </a:r>
                    </a:p>
                  </a:txBody>
                  <a:tcPr/>
                </a:tc>
                <a:tc>
                  <a:txBody>
                    <a:bodyPr/>
                    <a:lstStyle/>
                    <a:p>
                      <a:pPr algn="ctr"/>
                      <a:r>
                        <a:rPr lang="nb-NO" sz="1400" dirty="0"/>
                        <a:t>7</a:t>
                      </a:r>
                    </a:p>
                  </a:txBody>
                  <a:tcPr/>
                </a:tc>
                <a:tc>
                  <a:txBody>
                    <a:bodyPr/>
                    <a:lstStyle/>
                    <a:p>
                      <a:pPr algn="ctr"/>
                      <a:r>
                        <a:rPr lang="nb-NO" sz="1400" dirty="0"/>
                        <a:t>30</a:t>
                      </a:r>
                    </a:p>
                  </a:txBody>
                  <a:tcPr>
                    <a:solidFill>
                      <a:srgbClr val="AAB6C1"/>
                    </a:solidFill>
                  </a:tcPr>
                </a:tc>
                <a:tc>
                  <a:txBody>
                    <a:bodyPr/>
                    <a:lstStyle/>
                    <a:p>
                      <a:pPr algn="ctr"/>
                      <a:r>
                        <a:rPr lang="nb-NO" sz="1400" dirty="0"/>
                        <a:t>48</a:t>
                      </a:r>
                    </a:p>
                  </a:txBody>
                  <a:tcPr>
                    <a:solidFill>
                      <a:srgbClr val="AAB6C1"/>
                    </a:solidFill>
                  </a:tcPr>
                </a:tc>
                <a:tc>
                  <a:txBody>
                    <a:bodyPr/>
                    <a:lstStyle/>
                    <a:p>
                      <a:pPr algn="ctr"/>
                      <a:r>
                        <a:rPr lang="nb-NO" sz="1400" dirty="0"/>
                        <a:t>64</a:t>
                      </a:r>
                    </a:p>
                  </a:txBody>
                  <a:tcPr/>
                </a:tc>
                <a:tc>
                  <a:txBody>
                    <a:bodyPr/>
                    <a:lstStyle/>
                    <a:p>
                      <a:pPr algn="ctr"/>
                      <a:r>
                        <a:rPr lang="nb-NO" sz="1400" dirty="0"/>
                        <a:t>75</a:t>
                      </a:r>
                    </a:p>
                  </a:txBody>
                  <a:tcPr/>
                </a:tc>
                <a:tc>
                  <a:txBody>
                    <a:bodyPr/>
                    <a:lstStyle/>
                    <a:p>
                      <a:pPr algn="ctr"/>
                      <a:endParaRPr lang="nb-NO" sz="1400" dirty="0"/>
                    </a:p>
                  </a:txBody>
                  <a:tcPr/>
                </a:tc>
                <a:extLst>
                  <a:ext uri="{0D108BD9-81ED-4DB2-BD59-A6C34878D82A}">
                    <a16:rowId xmlns:a16="http://schemas.microsoft.com/office/drawing/2014/main" val="1238896726"/>
                  </a:ext>
                </a:extLst>
              </a:tr>
              <a:tr h="370372">
                <a:tc>
                  <a:txBody>
                    <a:bodyPr/>
                    <a:lstStyle/>
                    <a:p>
                      <a:pPr algn="ctr"/>
                      <a:r>
                        <a:rPr lang="nb-NO" sz="1400" dirty="0"/>
                        <a:t>F</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nb-NO" sz="1400" dirty="0"/>
                        <a:t>183</a:t>
                      </a:r>
                    </a:p>
                  </a:txBody>
                  <a:tcPr>
                    <a:solidFill>
                      <a:srgbClr val="AAB6C1"/>
                    </a:solidFill>
                  </a:tcPr>
                </a:tc>
                <a:tc>
                  <a:txBody>
                    <a:bodyPr/>
                    <a:lstStyle/>
                    <a:p>
                      <a:pPr algn="ctr"/>
                      <a:r>
                        <a:rPr lang="nb-NO" sz="1400" dirty="0"/>
                        <a:t>3%</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nb-NO" sz="1400" dirty="0"/>
                        <a:t>0,1</a:t>
                      </a:r>
                    </a:p>
                  </a:txBody>
                  <a:tcPr/>
                </a:tc>
                <a:tc>
                  <a:txBody>
                    <a:bodyPr/>
                    <a:lstStyle/>
                    <a:p>
                      <a:pPr marL="0" indent="0" algn="ctr">
                        <a:buFontTx/>
                        <a:buNone/>
                      </a:pPr>
                      <a:r>
                        <a:rPr lang="nb-NO" sz="1400" dirty="0"/>
                        <a:t>- 12</a:t>
                      </a:r>
                    </a:p>
                  </a:txBody>
                  <a:tcPr/>
                </a:tc>
                <a:tc>
                  <a:txBody>
                    <a:bodyPr/>
                    <a:lstStyle/>
                    <a:p>
                      <a:pPr algn="ctr"/>
                      <a:r>
                        <a:rPr lang="nb-NO" sz="1400" dirty="0"/>
                        <a:t>1 </a:t>
                      </a:r>
                    </a:p>
                  </a:txBody>
                  <a:tcPr/>
                </a:tc>
                <a:tc>
                  <a:txBody>
                    <a:bodyPr/>
                    <a:lstStyle/>
                    <a:p>
                      <a:pPr algn="ctr"/>
                      <a:r>
                        <a:rPr lang="nb-NO" sz="1400" dirty="0"/>
                        <a:t>18</a:t>
                      </a:r>
                    </a:p>
                  </a:txBody>
                  <a:tcPr>
                    <a:solidFill>
                      <a:srgbClr val="AAB6C1"/>
                    </a:solidFill>
                  </a:tcPr>
                </a:tc>
                <a:tc>
                  <a:txBody>
                    <a:bodyPr/>
                    <a:lstStyle/>
                    <a:p>
                      <a:pPr algn="ctr"/>
                      <a:r>
                        <a:rPr lang="nb-NO" sz="1400" dirty="0"/>
                        <a:t>27</a:t>
                      </a:r>
                    </a:p>
                  </a:txBody>
                  <a:tcPr>
                    <a:solidFill>
                      <a:srgbClr val="AAB6C1"/>
                    </a:solidFill>
                  </a:tcPr>
                </a:tc>
                <a:tc>
                  <a:txBody>
                    <a:bodyPr/>
                    <a:lstStyle/>
                    <a:p>
                      <a:pPr algn="ctr"/>
                      <a:r>
                        <a:rPr lang="nb-NO" sz="1400" dirty="0"/>
                        <a:t>38</a:t>
                      </a:r>
                    </a:p>
                  </a:txBody>
                  <a:tcPr/>
                </a:tc>
                <a:tc>
                  <a:txBody>
                    <a:bodyPr/>
                    <a:lstStyle/>
                    <a:p>
                      <a:pPr algn="ctr"/>
                      <a:r>
                        <a:rPr lang="nb-NO" sz="1400" dirty="0"/>
                        <a:t>45</a:t>
                      </a:r>
                    </a:p>
                  </a:txBody>
                  <a:tcPr/>
                </a:tc>
                <a:tc>
                  <a:txBody>
                    <a:bodyPr/>
                    <a:lstStyle/>
                    <a:p>
                      <a:pPr algn="ctr"/>
                      <a:endParaRPr lang="nb-NO" sz="1400" dirty="0"/>
                    </a:p>
                  </a:txBody>
                  <a:tcPr/>
                </a:tc>
                <a:extLst>
                  <a:ext uri="{0D108BD9-81ED-4DB2-BD59-A6C34878D82A}">
                    <a16:rowId xmlns:a16="http://schemas.microsoft.com/office/drawing/2014/main" val="1848132259"/>
                  </a:ext>
                </a:extLst>
              </a:tr>
              <a:tr h="370372">
                <a:tc>
                  <a:txBody>
                    <a:bodyPr/>
                    <a:lstStyle/>
                    <a:p>
                      <a:pPr algn="ctr"/>
                      <a:r>
                        <a:rPr lang="nb-NO" sz="1400" dirty="0"/>
                        <a:t>G</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nb-NO" sz="1400" dirty="0"/>
                        <a:t>183</a:t>
                      </a:r>
                    </a:p>
                  </a:txBody>
                  <a:tcPr>
                    <a:solidFill>
                      <a:srgbClr val="AAB6C1"/>
                    </a:solidFill>
                  </a:tcPr>
                </a:tc>
                <a:tc>
                  <a:txBody>
                    <a:bodyPr/>
                    <a:lstStyle/>
                    <a:p>
                      <a:pPr algn="ctr"/>
                      <a:r>
                        <a:rPr lang="nb-NO" sz="1400" dirty="0"/>
                        <a:t>7%</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nb-NO" sz="1400" dirty="0"/>
                        <a:t>0,1</a:t>
                      </a:r>
                    </a:p>
                  </a:txBody>
                  <a:tcPr/>
                </a:tc>
                <a:tc>
                  <a:txBody>
                    <a:bodyPr/>
                    <a:lstStyle/>
                    <a:p>
                      <a:pPr algn="ctr"/>
                      <a:r>
                        <a:rPr lang="nb-NO" sz="1400" dirty="0"/>
                        <a:t>- 13</a:t>
                      </a:r>
                    </a:p>
                  </a:txBody>
                  <a:tcPr/>
                </a:tc>
                <a:tc>
                  <a:txBody>
                    <a:bodyPr/>
                    <a:lstStyle/>
                    <a:p>
                      <a:pPr algn="ctr"/>
                      <a:r>
                        <a:rPr lang="nb-NO" sz="1400" dirty="0"/>
                        <a:t>- 2</a:t>
                      </a:r>
                    </a:p>
                  </a:txBody>
                  <a:tcPr/>
                </a:tc>
                <a:tc>
                  <a:txBody>
                    <a:bodyPr/>
                    <a:lstStyle/>
                    <a:p>
                      <a:pPr algn="ctr"/>
                      <a:r>
                        <a:rPr lang="nb-NO" sz="1400" dirty="0"/>
                        <a:t>13</a:t>
                      </a:r>
                    </a:p>
                  </a:txBody>
                  <a:tcPr>
                    <a:solidFill>
                      <a:srgbClr val="AAB6C1"/>
                    </a:solidFill>
                  </a:tcPr>
                </a:tc>
                <a:tc>
                  <a:txBody>
                    <a:bodyPr/>
                    <a:lstStyle/>
                    <a:p>
                      <a:pPr algn="ctr"/>
                      <a:r>
                        <a:rPr lang="nb-NO" sz="1400" dirty="0"/>
                        <a:t>19</a:t>
                      </a:r>
                    </a:p>
                  </a:txBody>
                  <a:tcPr>
                    <a:solidFill>
                      <a:srgbClr val="AAB6C1"/>
                    </a:solidFill>
                  </a:tcPr>
                </a:tc>
                <a:tc>
                  <a:txBody>
                    <a:bodyPr/>
                    <a:lstStyle/>
                    <a:p>
                      <a:pPr algn="ctr"/>
                      <a:r>
                        <a:rPr lang="nb-NO" sz="1400" dirty="0"/>
                        <a:t>27</a:t>
                      </a:r>
                    </a:p>
                  </a:txBody>
                  <a:tcPr/>
                </a:tc>
                <a:tc>
                  <a:txBody>
                    <a:bodyPr/>
                    <a:lstStyle/>
                    <a:p>
                      <a:pPr algn="ctr"/>
                      <a:r>
                        <a:rPr lang="nb-NO" sz="1400" dirty="0"/>
                        <a:t>32</a:t>
                      </a:r>
                    </a:p>
                  </a:txBody>
                  <a:tcPr/>
                </a:tc>
                <a:tc>
                  <a:txBody>
                    <a:bodyPr/>
                    <a:lstStyle/>
                    <a:p>
                      <a:pPr algn="ctr"/>
                      <a:endParaRPr lang="nb-NO" sz="1400" dirty="0"/>
                    </a:p>
                  </a:txBody>
                  <a:tcPr/>
                </a:tc>
                <a:extLst>
                  <a:ext uri="{0D108BD9-81ED-4DB2-BD59-A6C34878D82A}">
                    <a16:rowId xmlns:a16="http://schemas.microsoft.com/office/drawing/2014/main" val="3798817077"/>
                  </a:ext>
                </a:extLst>
              </a:tr>
            </a:tbl>
          </a:graphicData>
        </a:graphic>
      </p:graphicFrame>
      <p:sp>
        <p:nvSpPr>
          <p:cNvPr id="4" name="TekstSylinder 3">
            <a:extLst>
              <a:ext uri="{FF2B5EF4-FFF2-40B4-BE49-F238E27FC236}">
                <a16:creationId xmlns:a16="http://schemas.microsoft.com/office/drawing/2014/main" id="{A081E9D8-796E-FE1A-A0C5-B7F6A119FED6}"/>
              </a:ext>
            </a:extLst>
          </p:cNvPr>
          <p:cNvSpPr txBox="1"/>
          <p:nvPr/>
        </p:nvSpPr>
        <p:spPr>
          <a:xfrm>
            <a:off x="330108" y="4875671"/>
            <a:ext cx="10100432" cy="1323439"/>
          </a:xfrm>
          <a:prstGeom prst="rect">
            <a:avLst/>
          </a:prstGeom>
          <a:noFill/>
        </p:spPr>
        <p:txBody>
          <a:bodyPr wrap="square" rtlCol="0">
            <a:spAutoFit/>
          </a:bodyPr>
          <a:lstStyle/>
          <a:p>
            <a:pPr marL="285750" indent="-285750">
              <a:buFont typeface="Arial" panose="020B0604020202020204" pitchFamily="34" charset="0"/>
              <a:buChar char="•"/>
            </a:pPr>
            <a:r>
              <a:rPr lang="nb-NO" sz="1600" dirty="0"/>
              <a:t>Plasser i HDO i dag: 183: (29 HDO ved LBAS regnet med).</a:t>
            </a:r>
          </a:p>
          <a:p>
            <a:pPr marL="285750" indent="-285750">
              <a:buFont typeface="Arial" panose="020B0604020202020204" pitchFamily="34" charset="0"/>
              <a:buChar char="•"/>
            </a:pPr>
            <a:r>
              <a:rPr lang="nb-NO" sz="1600" dirty="0"/>
              <a:t>Økt produktivitet: kontinuerlig arbeid med utvikling og effektivisering av tjenestene, </a:t>
            </a:r>
            <a:br>
              <a:rPr lang="nb-NO" sz="1600" dirty="0"/>
            </a:br>
            <a:r>
              <a:rPr lang="nb-NO" sz="1600" dirty="0"/>
              <a:t>bruk av teknologi, flere bor lenger i eget hjem (en bolig de skaffer seg selv).</a:t>
            </a:r>
          </a:p>
          <a:p>
            <a:pPr marL="285750" indent="-285750">
              <a:buFont typeface="Arial" panose="020B0604020202020204" pitchFamily="34" charset="0"/>
              <a:buChar char="•"/>
            </a:pPr>
            <a:r>
              <a:rPr lang="nb-NO" sz="1600" dirty="0"/>
              <a:t>Saktere aldring: Befolkningen «holder seg bedre». I pensjonsreformen brukes faktor ca. 0,1. </a:t>
            </a:r>
          </a:p>
          <a:p>
            <a:pPr marL="285750" indent="-285750">
              <a:buFont typeface="Arial" panose="020B0604020202020204" pitchFamily="34" charset="0"/>
              <a:buChar char="•"/>
            </a:pPr>
            <a:r>
              <a:rPr lang="nb-NO" sz="1600" dirty="0"/>
              <a:t>Kommunen må bruke kunnskap og erfaring for å vurdere og analysere nåsituasjonen og  framtidig behov.</a:t>
            </a:r>
          </a:p>
        </p:txBody>
      </p:sp>
      <p:sp>
        <p:nvSpPr>
          <p:cNvPr id="8" name="Rektangel 7">
            <a:extLst>
              <a:ext uri="{FF2B5EF4-FFF2-40B4-BE49-F238E27FC236}">
                <a16:creationId xmlns:a16="http://schemas.microsoft.com/office/drawing/2014/main" id="{6851ACB3-41BB-1756-A9B1-F639EB5DA6CA}"/>
              </a:ext>
            </a:extLst>
          </p:cNvPr>
          <p:cNvSpPr/>
          <p:nvPr/>
        </p:nvSpPr>
        <p:spPr>
          <a:xfrm>
            <a:off x="6647274" y="1143806"/>
            <a:ext cx="2241545" cy="3412827"/>
          </a:xfrm>
          <a:prstGeom prst="rect">
            <a:avLst/>
          </a:prstGeom>
          <a:noFill/>
          <a:ln>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b-NO"/>
          </a:p>
        </p:txBody>
      </p:sp>
      <p:pic>
        <p:nvPicPr>
          <p:cNvPr id="9" name="Picture 5">
            <a:extLst>
              <a:ext uri="{FF2B5EF4-FFF2-40B4-BE49-F238E27FC236}">
                <a16:creationId xmlns:a16="http://schemas.microsoft.com/office/drawing/2014/main" id="{B8BD2974-2D6D-332B-66EC-D59E7021BE04}"/>
              </a:ext>
            </a:extLst>
          </p:cNvPr>
          <p:cNvPicPr>
            <a:picLocks noChangeAspect="1"/>
          </p:cNvPicPr>
          <p:nvPr/>
        </p:nvPicPr>
        <p:blipFill>
          <a:blip r:embed="rId3"/>
          <a:stretch>
            <a:fillRect/>
          </a:stretch>
        </p:blipFill>
        <p:spPr>
          <a:xfrm>
            <a:off x="10103084" y="4690589"/>
            <a:ext cx="2075124" cy="2207285"/>
          </a:xfrm>
          <a:prstGeom prst="rect">
            <a:avLst/>
          </a:prstGeom>
        </p:spPr>
      </p:pic>
      <p:pic>
        <p:nvPicPr>
          <p:cNvPr id="10" name="Picture 3">
            <a:extLst>
              <a:ext uri="{FF2B5EF4-FFF2-40B4-BE49-F238E27FC236}">
                <a16:creationId xmlns:a16="http://schemas.microsoft.com/office/drawing/2014/main" id="{14B78268-FFB9-1127-9724-41C6F505FEAD}"/>
              </a:ext>
            </a:extLst>
          </p:cNvPr>
          <p:cNvPicPr>
            <a:picLocks noChangeAspect="1"/>
          </p:cNvPicPr>
          <p:nvPr/>
        </p:nvPicPr>
        <p:blipFill>
          <a:blip r:embed="rId4"/>
          <a:stretch>
            <a:fillRect/>
          </a:stretch>
        </p:blipFill>
        <p:spPr>
          <a:xfrm>
            <a:off x="10219626" y="6500095"/>
            <a:ext cx="1839685" cy="235368"/>
          </a:xfrm>
          <a:prstGeom prst="rect">
            <a:avLst/>
          </a:prstGeom>
        </p:spPr>
      </p:pic>
      <p:sp>
        <p:nvSpPr>
          <p:cNvPr id="5" name="Ellipse 4">
            <a:extLst>
              <a:ext uri="{FF2B5EF4-FFF2-40B4-BE49-F238E27FC236}">
                <a16:creationId xmlns:a16="http://schemas.microsoft.com/office/drawing/2014/main" id="{869C8758-1C40-96B4-3415-FA5AB4EA6959}"/>
              </a:ext>
            </a:extLst>
          </p:cNvPr>
          <p:cNvSpPr/>
          <p:nvPr/>
        </p:nvSpPr>
        <p:spPr>
          <a:xfrm>
            <a:off x="4409794" y="6218332"/>
            <a:ext cx="2854168" cy="563526"/>
          </a:xfrm>
          <a:prstGeom prst="ellipse">
            <a:avLst/>
          </a:prstGeom>
          <a:solidFill>
            <a:schemeClr val="accent2">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nb-NO" sz="1600" dirty="0"/>
              <a:t>HVA BETYR DETTE?</a:t>
            </a:r>
          </a:p>
        </p:txBody>
      </p:sp>
    </p:spTree>
    <p:extLst>
      <p:ext uri="{BB962C8B-B14F-4D97-AF65-F5344CB8AC3E}">
        <p14:creationId xmlns:p14="http://schemas.microsoft.com/office/powerpoint/2010/main" val="13903253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3C4C962-C105-D148-B72C-9905DA10E11D}"/>
            </a:ext>
          </a:extLst>
        </p:cNvPr>
        <p:cNvGrpSpPr/>
        <p:nvPr/>
      </p:nvGrpSpPr>
      <p:grpSpPr>
        <a:xfrm>
          <a:off x="0" y="0"/>
          <a:ext cx="0" cy="0"/>
          <a:chOff x="0" y="0"/>
          <a:chExt cx="0" cy="0"/>
        </a:xfrm>
      </p:grpSpPr>
      <p:sp>
        <p:nvSpPr>
          <p:cNvPr id="2" name="Tittel 1">
            <a:extLst>
              <a:ext uri="{FF2B5EF4-FFF2-40B4-BE49-F238E27FC236}">
                <a16:creationId xmlns:a16="http://schemas.microsoft.com/office/drawing/2014/main" id="{7AD45042-263C-F799-4CFF-76D3B4A8D2C4}"/>
              </a:ext>
            </a:extLst>
          </p:cNvPr>
          <p:cNvSpPr>
            <a:spLocks noGrp="1"/>
          </p:cNvSpPr>
          <p:nvPr>
            <p:ph type="title"/>
          </p:nvPr>
        </p:nvSpPr>
        <p:spPr>
          <a:xfrm>
            <a:off x="955159" y="-195672"/>
            <a:ext cx="10515600" cy="1325563"/>
          </a:xfrm>
        </p:spPr>
        <p:txBody>
          <a:bodyPr>
            <a:normAutofit/>
          </a:bodyPr>
          <a:lstStyle/>
          <a:p>
            <a:pPr algn="ctr"/>
            <a:r>
              <a:rPr lang="nb-NO" sz="4000" dirty="0">
                <a:solidFill>
                  <a:schemeClr val="accent1">
                    <a:lumMod val="75000"/>
                  </a:schemeClr>
                </a:solidFill>
              </a:rPr>
              <a:t>HVORDAN BRUKE KS-BEREGNINGEN?</a:t>
            </a:r>
          </a:p>
        </p:txBody>
      </p:sp>
      <p:pic>
        <p:nvPicPr>
          <p:cNvPr id="4" name="Picture 5">
            <a:extLst>
              <a:ext uri="{FF2B5EF4-FFF2-40B4-BE49-F238E27FC236}">
                <a16:creationId xmlns:a16="http://schemas.microsoft.com/office/drawing/2014/main" id="{D17AACF7-A8C3-DBE4-EB99-E8BA62725C40}"/>
              </a:ext>
            </a:extLst>
          </p:cNvPr>
          <p:cNvPicPr>
            <a:picLocks noChangeAspect="1"/>
          </p:cNvPicPr>
          <p:nvPr/>
        </p:nvPicPr>
        <p:blipFill>
          <a:blip r:embed="rId2"/>
          <a:stretch>
            <a:fillRect/>
          </a:stretch>
        </p:blipFill>
        <p:spPr>
          <a:xfrm>
            <a:off x="10103084" y="4690589"/>
            <a:ext cx="2075124" cy="2207285"/>
          </a:xfrm>
          <a:prstGeom prst="rect">
            <a:avLst/>
          </a:prstGeom>
        </p:spPr>
      </p:pic>
      <p:pic>
        <p:nvPicPr>
          <p:cNvPr id="6" name="Picture 3">
            <a:extLst>
              <a:ext uri="{FF2B5EF4-FFF2-40B4-BE49-F238E27FC236}">
                <a16:creationId xmlns:a16="http://schemas.microsoft.com/office/drawing/2014/main" id="{54C10E0C-BE85-2C26-2BF9-261B9B093729}"/>
              </a:ext>
            </a:extLst>
          </p:cNvPr>
          <p:cNvPicPr>
            <a:picLocks noChangeAspect="1"/>
          </p:cNvPicPr>
          <p:nvPr/>
        </p:nvPicPr>
        <p:blipFill>
          <a:blip r:embed="rId3"/>
          <a:stretch>
            <a:fillRect/>
          </a:stretch>
        </p:blipFill>
        <p:spPr>
          <a:xfrm>
            <a:off x="10219626" y="6500095"/>
            <a:ext cx="1839685" cy="235368"/>
          </a:xfrm>
          <a:prstGeom prst="rect">
            <a:avLst/>
          </a:prstGeom>
        </p:spPr>
      </p:pic>
      <p:sp>
        <p:nvSpPr>
          <p:cNvPr id="7" name="Plassholder for innhold 6">
            <a:extLst>
              <a:ext uri="{FF2B5EF4-FFF2-40B4-BE49-F238E27FC236}">
                <a16:creationId xmlns:a16="http://schemas.microsoft.com/office/drawing/2014/main" id="{F463C807-57BC-17EA-A9A4-8AB628B867A0}"/>
              </a:ext>
            </a:extLst>
          </p:cNvPr>
          <p:cNvSpPr>
            <a:spLocks noGrp="1" noChangeAspect="1"/>
          </p:cNvSpPr>
          <p:nvPr>
            <p:ph idx="1"/>
          </p:nvPr>
        </p:nvSpPr>
        <p:spPr>
          <a:xfrm>
            <a:off x="1764970" y="912953"/>
            <a:ext cx="8454656" cy="3408921"/>
          </a:xfrm>
        </p:spPr>
        <p:txBody>
          <a:bodyPr>
            <a:normAutofit fontScale="92500" lnSpcReduction="20000"/>
          </a:bodyPr>
          <a:lstStyle/>
          <a:p>
            <a:pPr marL="514350" indent="-285750">
              <a:spcBef>
                <a:spcPts val="600"/>
              </a:spcBef>
              <a:spcAft>
                <a:spcPts val="600"/>
              </a:spcAft>
            </a:pPr>
            <a:r>
              <a:rPr lang="nb-NO" sz="1900" dirty="0">
                <a:solidFill>
                  <a:schemeClr val="accent1">
                    <a:lumMod val="75000"/>
                  </a:schemeClr>
                </a:solidFill>
                <a:effectLst/>
                <a:ea typeface="Calibri" panose="020F0502020204030204" pitchFamily="34" charset="0"/>
              </a:rPr>
              <a:t>Beregningen med ulike variabler viser kompleksiteten når vi skal se inn i framtida. </a:t>
            </a:r>
          </a:p>
          <a:p>
            <a:pPr marL="514350" indent="-285750">
              <a:spcBef>
                <a:spcPts val="600"/>
              </a:spcBef>
              <a:spcAft>
                <a:spcPts val="600"/>
              </a:spcAft>
            </a:pPr>
            <a:r>
              <a:rPr lang="nb-NO" sz="1900" dirty="0">
                <a:solidFill>
                  <a:schemeClr val="accent1">
                    <a:lumMod val="75000"/>
                  </a:schemeClr>
                </a:solidFill>
                <a:effectLst/>
                <a:ea typeface="Calibri" panose="020F0502020204030204" pitchFamily="34" charset="0"/>
              </a:rPr>
              <a:t>Beregningen gir oss grunnlag for å se på muligheter og vurdere helheten i kommunens tjenester og bygg for heldøgns omsorg: </a:t>
            </a:r>
          </a:p>
          <a:p>
            <a:pPr marL="514350" indent="-285750">
              <a:spcBef>
                <a:spcPts val="600"/>
              </a:spcBef>
              <a:spcAft>
                <a:spcPts val="600"/>
              </a:spcAft>
            </a:pPr>
            <a:r>
              <a:rPr lang="nb-NO" sz="1900" dirty="0">
                <a:solidFill>
                  <a:schemeClr val="accent1">
                    <a:lumMod val="75000"/>
                  </a:schemeClr>
                </a:solidFill>
                <a:effectLst/>
                <a:ea typeface="Calibri" panose="020F0502020204030204" pitchFamily="34" charset="0"/>
              </a:rPr>
              <a:t>Kommunen må arbeide med kunnskap om egen nåsituasjon: </a:t>
            </a:r>
            <a:br>
              <a:rPr lang="nb-NO" sz="1900" dirty="0">
                <a:solidFill>
                  <a:schemeClr val="accent1">
                    <a:lumMod val="75000"/>
                  </a:schemeClr>
                </a:solidFill>
                <a:effectLst/>
                <a:ea typeface="Calibri" panose="020F0502020204030204" pitchFamily="34" charset="0"/>
              </a:rPr>
            </a:br>
            <a:r>
              <a:rPr lang="nb-NO" sz="1900" dirty="0">
                <a:solidFill>
                  <a:schemeClr val="accent1">
                    <a:lumMod val="75000"/>
                  </a:schemeClr>
                </a:solidFill>
                <a:effectLst/>
                <a:ea typeface="Calibri" panose="020F0502020204030204" pitchFamily="34" charset="0"/>
              </a:rPr>
              <a:t>- Hvis vi kunne begynne på nytt og flytte innbyggere </a:t>
            </a:r>
            <a:r>
              <a:rPr lang="nb-NO" sz="1900" dirty="0">
                <a:solidFill>
                  <a:schemeClr val="accent1">
                    <a:lumMod val="75000"/>
                  </a:schemeClr>
                </a:solidFill>
                <a:ea typeface="Calibri" panose="020F0502020204030204" pitchFamily="34" charset="0"/>
              </a:rPr>
              <a:t>rundt på </a:t>
            </a:r>
            <a:r>
              <a:rPr lang="nb-NO" sz="1900" dirty="0">
                <a:solidFill>
                  <a:schemeClr val="accent1">
                    <a:lumMod val="75000"/>
                  </a:schemeClr>
                </a:solidFill>
                <a:effectLst/>
                <a:ea typeface="Calibri" panose="020F0502020204030204" pitchFamily="34" charset="0"/>
              </a:rPr>
              <a:t>dersom alle muligheter var tilgjengelige, hvordan ville situasjonen se ut da? Hva ville vi da lære om behovet per </a:t>
            </a:r>
            <a:r>
              <a:rPr lang="nb-NO" sz="1900" dirty="0">
                <a:solidFill>
                  <a:schemeClr val="accent1">
                    <a:lumMod val="75000"/>
                  </a:schemeClr>
                </a:solidFill>
                <a:ea typeface="Calibri" panose="020F0502020204030204" pitchFamily="34" charset="0"/>
              </a:rPr>
              <a:t>nå?</a:t>
            </a:r>
            <a:br>
              <a:rPr lang="nb-NO" sz="1900" dirty="0">
                <a:solidFill>
                  <a:schemeClr val="accent1">
                    <a:lumMod val="75000"/>
                  </a:schemeClr>
                </a:solidFill>
                <a:ea typeface="Calibri" panose="020F0502020204030204" pitchFamily="34" charset="0"/>
              </a:rPr>
            </a:br>
            <a:r>
              <a:rPr lang="nb-NO" sz="1900" dirty="0">
                <a:solidFill>
                  <a:schemeClr val="accent1">
                    <a:lumMod val="75000"/>
                  </a:schemeClr>
                </a:solidFill>
                <a:ea typeface="Calibri" panose="020F0502020204030204" pitchFamily="34" charset="0"/>
              </a:rPr>
              <a:t>NB: Husk at kommunen håndterer ca. 100 utskrivningsklare pasienter hver måned, så dette er en skrivebordøvelse!)</a:t>
            </a:r>
            <a:r>
              <a:rPr lang="nb-NO" sz="1900" dirty="0">
                <a:solidFill>
                  <a:schemeClr val="accent1">
                    <a:lumMod val="75000"/>
                  </a:schemeClr>
                </a:solidFill>
                <a:effectLst/>
                <a:ea typeface="Calibri" panose="020F0502020204030204" pitchFamily="34" charset="0"/>
              </a:rPr>
              <a:t> </a:t>
            </a:r>
          </a:p>
          <a:p>
            <a:pPr marL="514350" indent="-285750">
              <a:spcBef>
                <a:spcPts val="600"/>
              </a:spcBef>
              <a:spcAft>
                <a:spcPts val="600"/>
              </a:spcAft>
            </a:pPr>
            <a:r>
              <a:rPr lang="nb-NO" sz="1900" dirty="0">
                <a:solidFill>
                  <a:schemeClr val="accent1">
                    <a:lumMod val="75000"/>
                  </a:schemeClr>
                </a:solidFill>
                <a:effectLst/>
                <a:ea typeface="Calibri" panose="020F0502020204030204" pitchFamily="34" charset="0"/>
              </a:rPr>
              <a:t>Kommunen må bruke annen kunnskap:</a:t>
            </a:r>
            <a:br>
              <a:rPr lang="nb-NO" sz="1900" dirty="0">
                <a:solidFill>
                  <a:schemeClr val="accent1">
                    <a:lumMod val="75000"/>
                  </a:schemeClr>
                </a:solidFill>
                <a:effectLst/>
                <a:ea typeface="Calibri" panose="020F0502020204030204" pitchFamily="34" charset="0"/>
              </a:rPr>
            </a:br>
            <a:r>
              <a:rPr lang="nb-NO" sz="1900" dirty="0">
                <a:solidFill>
                  <a:schemeClr val="accent1">
                    <a:lumMod val="75000"/>
                  </a:schemeClr>
                </a:solidFill>
                <a:effectLst/>
                <a:ea typeface="Calibri" panose="020F0502020204030204" pitchFamily="34" charset="0"/>
              </a:rPr>
              <a:t>- </a:t>
            </a:r>
            <a:r>
              <a:rPr lang="nb-NO" sz="1900" b="1" dirty="0">
                <a:solidFill>
                  <a:schemeClr val="accent1">
                    <a:lumMod val="75000"/>
                  </a:schemeClr>
                </a:solidFill>
              </a:rPr>
              <a:t>HUNT</a:t>
            </a:r>
            <a:r>
              <a:rPr lang="nb-NO" sz="1900" dirty="0">
                <a:solidFill>
                  <a:schemeClr val="accent1">
                    <a:lumMod val="75000"/>
                  </a:schemeClr>
                </a:solidFill>
              </a:rPr>
              <a:t> – har kunnskap, men den er ikke systematisert. Følges opp. </a:t>
            </a:r>
            <a:br>
              <a:rPr lang="nb-NO" sz="1900" dirty="0">
                <a:solidFill>
                  <a:schemeClr val="accent1">
                    <a:lumMod val="75000"/>
                  </a:schemeClr>
                </a:solidFill>
              </a:rPr>
            </a:br>
            <a:r>
              <a:rPr lang="nb-NO" sz="1900" dirty="0">
                <a:solidFill>
                  <a:schemeClr val="accent1">
                    <a:lumMod val="75000"/>
                  </a:schemeClr>
                </a:solidFill>
              </a:rPr>
              <a:t>- Andre kilder.</a:t>
            </a:r>
          </a:p>
          <a:p>
            <a:pPr indent="0">
              <a:spcBef>
                <a:spcPts val="600"/>
              </a:spcBef>
              <a:spcAft>
                <a:spcPts val="600"/>
              </a:spcAft>
              <a:buNone/>
            </a:pPr>
            <a:endParaRPr lang="nb-NO" sz="2900" dirty="0">
              <a:solidFill>
                <a:schemeClr val="accent1">
                  <a:lumMod val="75000"/>
                </a:schemeClr>
              </a:solidFill>
            </a:endParaRPr>
          </a:p>
          <a:p>
            <a:pPr marL="514350" indent="-285750">
              <a:spcBef>
                <a:spcPts val="600"/>
              </a:spcBef>
              <a:spcAft>
                <a:spcPts val="600"/>
              </a:spcAft>
            </a:pPr>
            <a:endParaRPr lang="nb-NO" sz="2900" dirty="0">
              <a:solidFill>
                <a:schemeClr val="accent1">
                  <a:lumMod val="75000"/>
                </a:schemeClr>
              </a:solidFill>
            </a:endParaRPr>
          </a:p>
          <a:p>
            <a:pPr indent="0">
              <a:spcBef>
                <a:spcPts val="600"/>
              </a:spcBef>
              <a:spcAft>
                <a:spcPts val="600"/>
              </a:spcAft>
              <a:buNone/>
            </a:pPr>
            <a:endParaRPr lang="nb-NO" sz="2000" dirty="0">
              <a:solidFill>
                <a:schemeClr val="accent1">
                  <a:lumMod val="75000"/>
                </a:schemeClr>
              </a:solidFill>
              <a:highlight>
                <a:srgbClr val="FFFFCC"/>
              </a:highlight>
            </a:endParaRPr>
          </a:p>
        </p:txBody>
      </p:sp>
      <p:sp>
        <p:nvSpPr>
          <p:cNvPr id="3" name="TekstSylinder 2">
            <a:extLst>
              <a:ext uri="{FF2B5EF4-FFF2-40B4-BE49-F238E27FC236}">
                <a16:creationId xmlns:a16="http://schemas.microsoft.com/office/drawing/2014/main" id="{D79D3EC0-FE5E-762B-96FF-FDA0AB36C34E}"/>
              </a:ext>
            </a:extLst>
          </p:cNvPr>
          <p:cNvSpPr txBox="1"/>
          <p:nvPr/>
        </p:nvSpPr>
        <p:spPr>
          <a:xfrm>
            <a:off x="1909825" y="4069616"/>
            <a:ext cx="8164946" cy="2554545"/>
          </a:xfrm>
          <a:prstGeom prst="rect">
            <a:avLst/>
          </a:prstGeom>
          <a:solidFill>
            <a:srgbClr val="F6C6AD"/>
          </a:solidFill>
        </p:spPr>
        <p:txBody>
          <a:bodyPr wrap="square" rtlCol="0">
            <a:spAutoFit/>
          </a:bodyPr>
          <a:lstStyle/>
          <a:p>
            <a:pPr indent="0">
              <a:spcBef>
                <a:spcPts val="600"/>
              </a:spcBef>
              <a:spcAft>
                <a:spcPts val="600"/>
              </a:spcAft>
              <a:buNone/>
            </a:pPr>
            <a:r>
              <a:rPr lang="nb-NO" sz="2000" b="1" dirty="0">
                <a:solidFill>
                  <a:schemeClr val="accent1">
                    <a:lumMod val="75000"/>
                  </a:schemeClr>
                </a:solidFill>
              </a:rPr>
              <a:t>KS:</a:t>
            </a:r>
          </a:p>
          <a:p>
            <a:pPr marL="514350" indent="-285750">
              <a:spcBef>
                <a:spcPts val="600"/>
              </a:spcBef>
              <a:spcAft>
                <a:spcPts val="600"/>
              </a:spcAft>
              <a:buFont typeface="Arial" panose="020B0604020202020204" pitchFamily="34" charset="0"/>
              <a:buChar char="•"/>
            </a:pPr>
            <a:r>
              <a:rPr lang="nb-NO" sz="2000" dirty="0">
                <a:solidFill>
                  <a:schemeClr val="accent1">
                    <a:lumMod val="75000"/>
                  </a:schemeClr>
                </a:solidFill>
              </a:rPr>
              <a:t>Knekkpunkt for når eldre trenger mye hjelp, ligger på 85-86-87 år, ikke 80 år. Hva betyr det for vår planlegging? </a:t>
            </a:r>
            <a:br>
              <a:rPr lang="nb-NO" sz="2000" dirty="0">
                <a:solidFill>
                  <a:schemeClr val="accent1">
                    <a:lumMod val="75000"/>
                  </a:schemeClr>
                </a:solidFill>
              </a:rPr>
            </a:br>
            <a:r>
              <a:rPr lang="nb-NO" sz="2000" dirty="0">
                <a:solidFill>
                  <a:schemeClr val="accent1">
                    <a:lumMod val="75000"/>
                  </a:schemeClr>
                </a:solidFill>
              </a:rPr>
              <a:t>Vi kan anta at saktere aldring er en realitet.</a:t>
            </a:r>
            <a:br>
              <a:rPr lang="nb-NO" sz="2000" dirty="0">
                <a:solidFill>
                  <a:schemeClr val="accent1">
                    <a:lumMod val="75000"/>
                  </a:schemeClr>
                </a:solidFill>
              </a:rPr>
            </a:br>
            <a:r>
              <a:rPr lang="nb-NO" sz="2000" dirty="0">
                <a:solidFill>
                  <a:schemeClr val="accent1">
                    <a:lumMod val="75000"/>
                  </a:schemeClr>
                </a:solidFill>
              </a:rPr>
              <a:t>De yngre er fortsatt ikke med i dette bildet!</a:t>
            </a:r>
          </a:p>
          <a:p>
            <a:pPr marL="514350" indent="-285750">
              <a:spcBef>
                <a:spcPts val="600"/>
              </a:spcBef>
              <a:spcAft>
                <a:spcPts val="600"/>
              </a:spcAft>
              <a:buFont typeface="Arial" panose="020B0604020202020204" pitchFamily="34" charset="0"/>
              <a:buChar char="•"/>
            </a:pPr>
            <a:r>
              <a:rPr lang="nb-NO" sz="2000" dirty="0">
                <a:solidFill>
                  <a:schemeClr val="accent1">
                    <a:lumMod val="75000"/>
                  </a:schemeClr>
                </a:solidFill>
              </a:rPr>
              <a:t>Oppdatert verktøy fra KS for beregning av plasser kommer.</a:t>
            </a:r>
            <a:br>
              <a:rPr lang="nb-NO" sz="2000" dirty="0">
                <a:solidFill>
                  <a:schemeClr val="accent1">
                    <a:lumMod val="75000"/>
                  </a:schemeClr>
                </a:solidFill>
              </a:rPr>
            </a:br>
            <a:r>
              <a:rPr lang="nb-NO" sz="2000" dirty="0">
                <a:solidFill>
                  <a:schemeClr val="accent1">
                    <a:lumMod val="75000"/>
                  </a:schemeClr>
                </a:solidFill>
              </a:rPr>
              <a:t>Levanger kommune vil gjerne være pilot.</a:t>
            </a:r>
            <a:endParaRPr lang="nb-NO" sz="2000" dirty="0"/>
          </a:p>
        </p:txBody>
      </p:sp>
      <p:sp>
        <p:nvSpPr>
          <p:cNvPr id="5" name="Ellipse 4">
            <a:extLst>
              <a:ext uri="{FF2B5EF4-FFF2-40B4-BE49-F238E27FC236}">
                <a16:creationId xmlns:a16="http://schemas.microsoft.com/office/drawing/2014/main" id="{7BE13347-B78F-C0DD-7D74-9686A67D22C5}"/>
              </a:ext>
            </a:extLst>
          </p:cNvPr>
          <p:cNvSpPr>
            <a:spLocks noChangeAspect="1"/>
          </p:cNvSpPr>
          <p:nvPr/>
        </p:nvSpPr>
        <p:spPr>
          <a:xfrm>
            <a:off x="9929916" y="1823445"/>
            <a:ext cx="2083884" cy="2162958"/>
          </a:xfrm>
          <a:prstGeom prst="ellipse">
            <a:avLst/>
          </a:prstGeom>
          <a:gradFill flip="none" rotWithShape="1">
            <a:gsLst>
              <a:gs pos="0">
                <a:srgbClr val="AAB6C1"/>
              </a:gs>
              <a:gs pos="74000">
                <a:schemeClr val="accent4">
                  <a:lumMod val="45000"/>
                  <a:lumOff val="55000"/>
                </a:schemeClr>
              </a:gs>
              <a:gs pos="83000">
                <a:schemeClr val="accent4">
                  <a:lumMod val="45000"/>
                  <a:lumOff val="55000"/>
                </a:schemeClr>
              </a:gs>
              <a:gs pos="100000">
                <a:schemeClr val="accent4">
                  <a:lumMod val="30000"/>
                  <a:lumOff val="70000"/>
                </a:schemeClr>
              </a:gs>
            </a:gsLst>
            <a:lin ang="5400000" scaled="1"/>
            <a:tileRect/>
          </a:gradFill>
          <a:ln w="127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Tree>
    <p:extLst>
      <p:ext uri="{BB962C8B-B14F-4D97-AF65-F5344CB8AC3E}">
        <p14:creationId xmlns:p14="http://schemas.microsoft.com/office/powerpoint/2010/main" val="49336067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B8383A3-EB9D-38BD-32EB-F2DB2AF7AAC5}"/>
            </a:ext>
          </a:extLst>
        </p:cNvPr>
        <p:cNvGrpSpPr/>
        <p:nvPr/>
      </p:nvGrpSpPr>
      <p:grpSpPr>
        <a:xfrm>
          <a:off x="0" y="0"/>
          <a:ext cx="0" cy="0"/>
          <a:chOff x="0" y="0"/>
          <a:chExt cx="0" cy="0"/>
        </a:xfrm>
      </p:grpSpPr>
      <p:sp>
        <p:nvSpPr>
          <p:cNvPr id="8" name="Tittel 1">
            <a:extLst>
              <a:ext uri="{FF2B5EF4-FFF2-40B4-BE49-F238E27FC236}">
                <a16:creationId xmlns:a16="http://schemas.microsoft.com/office/drawing/2014/main" id="{6F65E0A3-3633-0C98-1575-BA9989C53BBC}"/>
              </a:ext>
            </a:extLst>
          </p:cNvPr>
          <p:cNvSpPr txBox="1">
            <a:spLocks/>
          </p:cNvSpPr>
          <p:nvPr/>
        </p:nvSpPr>
        <p:spPr>
          <a:xfrm>
            <a:off x="1008184" y="0"/>
            <a:ext cx="10175631" cy="1111843"/>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spcAft>
                <a:spcPts val="600"/>
              </a:spcAft>
            </a:pPr>
            <a:r>
              <a:rPr lang="en-US" sz="4000" dirty="0">
                <a:solidFill>
                  <a:schemeClr val="accent6">
                    <a:lumMod val="50000"/>
                  </a:schemeClr>
                </a:solidFill>
              </a:rPr>
              <a:t>HVA MED ELDRE OVER 85 ÅR I LEVANGER?</a:t>
            </a:r>
            <a:endParaRPr lang="en-US" sz="4000" kern="1200" dirty="0">
              <a:solidFill>
                <a:schemeClr val="accent6">
                  <a:lumMod val="50000"/>
                </a:schemeClr>
              </a:solidFill>
              <a:latin typeface="+mj-lt"/>
              <a:ea typeface="+mj-ea"/>
              <a:cs typeface="+mj-cs"/>
            </a:endParaRPr>
          </a:p>
        </p:txBody>
      </p:sp>
      <p:graphicFrame>
        <p:nvGraphicFramePr>
          <p:cNvPr id="6" name="Diagram 5">
            <a:extLst>
              <a:ext uri="{FF2B5EF4-FFF2-40B4-BE49-F238E27FC236}">
                <a16:creationId xmlns:a16="http://schemas.microsoft.com/office/drawing/2014/main" id="{16F8AD92-917F-6D73-C49A-EE1958FAB4E5}"/>
              </a:ext>
            </a:extLst>
          </p:cNvPr>
          <p:cNvGraphicFramePr/>
          <p:nvPr>
            <p:extLst>
              <p:ext uri="{D42A27DB-BD31-4B8C-83A1-F6EECF244321}">
                <p14:modId xmlns:p14="http://schemas.microsoft.com/office/powerpoint/2010/main" val="1711123447"/>
              </p:ext>
            </p:extLst>
          </p:nvPr>
        </p:nvGraphicFramePr>
        <p:xfrm>
          <a:off x="1180214" y="932317"/>
          <a:ext cx="9633098" cy="5418667"/>
        </p:xfrm>
        <a:graphic>
          <a:graphicData uri="http://schemas.openxmlformats.org/drawingml/2006/chart">
            <c:chart xmlns:c="http://schemas.openxmlformats.org/drawingml/2006/chart" xmlns:r="http://schemas.openxmlformats.org/officeDocument/2006/relationships" r:id="rId2"/>
          </a:graphicData>
        </a:graphic>
      </p:graphicFrame>
      <p:sp>
        <p:nvSpPr>
          <p:cNvPr id="2" name="Ellipse 1">
            <a:extLst>
              <a:ext uri="{FF2B5EF4-FFF2-40B4-BE49-F238E27FC236}">
                <a16:creationId xmlns:a16="http://schemas.microsoft.com/office/drawing/2014/main" id="{737E69FD-C107-A7F2-CBA7-194AEC561B9A}"/>
              </a:ext>
            </a:extLst>
          </p:cNvPr>
          <p:cNvSpPr/>
          <p:nvPr/>
        </p:nvSpPr>
        <p:spPr>
          <a:xfrm>
            <a:off x="9678255" y="1459385"/>
            <a:ext cx="2270113" cy="584775"/>
          </a:xfrm>
          <a:prstGeom prst="ellipse">
            <a:avLst/>
          </a:prstGeom>
          <a:solidFill>
            <a:srgbClr val="C0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nb-NO" sz="1600" dirty="0"/>
              <a:t>DETTE VET VI</a:t>
            </a:r>
          </a:p>
        </p:txBody>
      </p:sp>
    </p:spTree>
    <p:extLst>
      <p:ext uri="{BB962C8B-B14F-4D97-AF65-F5344CB8AC3E}">
        <p14:creationId xmlns:p14="http://schemas.microsoft.com/office/powerpoint/2010/main" val="188143561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F5C6E91-F697-4493-4164-4FF33C2AB403}"/>
            </a:ext>
          </a:extLst>
        </p:cNvPr>
        <p:cNvGrpSpPr/>
        <p:nvPr/>
      </p:nvGrpSpPr>
      <p:grpSpPr>
        <a:xfrm>
          <a:off x="0" y="0"/>
          <a:ext cx="0" cy="0"/>
          <a:chOff x="0" y="0"/>
          <a:chExt cx="0" cy="0"/>
        </a:xfrm>
      </p:grpSpPr>
      <p:sp>
        <p:nvSpPr>
          <p:cNvPr id="2" name="Tittel 1">
            <a:extLst>
              <a:ext uri="{FF2B5EF4-FFF2-40B4-BE49-F238E27FC236}">
                <a16:creationId xmlns:a16="http://schemas.microsoft.com/office/drawing/2014/main" id="{BF2395F2-ABB6-2E0B-4550-02242751B6E2}"/>
              </a:ext>
            </a:extLst>
          </p:cNvPr>
          <p:cNvSpPr>
            <a:spLocks noGrp="1"/>
          </p:cNvSpPr>
          <p:nvPr>
            <p:ph type="ctrTitle"/>
          </p:nvPr>
        </p:nvSpPr>
        <p:spPr/>
        <p:txBody>
          <a:bodyPr/>
          <a:lstStyle/>
          <a:p>
            <a:r>
              <a:rPr lang="nb-NO" dirty="0">
                <a:solidFill>
                  <a:schemeClr val="accent6">
                    <a:lumMod val="50000"/>
                  </a:schemeClr>
                </a:solidFill>
              </a:rPr>
              <a:t>OMSORGSBOLIGER OG OMSORGSBASE</a:t>
            </a:r>
          </a:p>
        </p:txBody>
      </p:sp>
      <p:sp>
        <p:nvSpPr>
          <p:cNvPr id="3" name="Undertittel 2">
            <a:extLst>
              <a:ext uri="{FF2B5EF4-FFF2-40B4-BE49-F238E27FC236}">
                <a16:creationId xmlns:a16="http://schemas.microsoft.com/office/drawing/2014/main" id="{D21ACB2C-59DA-199A-0F13-229C237BB572}"/>
              </a:ext>
            </a:extLst>
          </p:cNvPr>
          <p:cNvSpPr>
            <a:spLocks noGrp="1"/>
          </p:cNvSpPr>
          <p:nvPr>
            <p:ph type="subTitle" idx="1"/>
          </p:nvPr>
        </p:nvSpPr>
        <p:spPr>
          <a:xfrm>
            <a:off x="1524000" y="3602038"/>
            <a:ext cx="9144000" cy="2001320"/>
          </a:xfrm>
        </p:spPr>
        <p:txBody>
          <a:bodyPr>
            <a:normAutofit fontScale="85000" lnSpcReduction="20000"/>
          </a:bodyPr>
          <a:lstStyle/>
          <a:p>
            <a:r>
              <a:rPr lang="nb-NO" sz="2800" dirty="0">
                <a:solidFill>
                  <a:schemeClr val="accent6">
                    <a:lumMod val="50000"/>
                  </a:schemeClr>
                </a:solidFill>
              </a:rPr>
              <a:t>KJERNESPØRSMÅL:</a:t>
            </a:r>
          </a:p>
          <a:p>
            <a:pPr>
              <a:lnSpc>
                <a:spcPct val="120000"/>
              </a:lnSpc>
            </a:pPr>
            <a:r>
              <a:rPr lang="nb-NO" sz="2800" dirty="0">
                <a:solidFill>
                  <a:schemeClr val="accent6">
                    <a:lumMod val="50000"/>
                  </a:schemeClr>
                </a:solidFill>
              </a:rPr>
              <a:t>Hvordan kan vi utvikle gode bolig- og tjenesteløsninger for de innbyggerne i Levanger som er helt avhengige av tilrettelagte boliger og forsvarlige tjenester i henhold til sine vedtak – </a:t>
            </a:r>
            <a:br>
              <a:rPr lang="nb-NO" sz="2800" dirty="0">
                <a:solidFill>
                  <a:schemeClr val="accent6">
                    <a:lumMod val="50000"/>
                  </a:schemeClr>
                </a:solidFill>
              </a:rPr>
            </a:br>
            <a:r>
              <a:rPr lang="nb-NO" sz="2800" dirty="0">
                <a:solidFill>
                  <a:schemeClr val="accent6">
                    <a:lumMod val="50000"/>
                  </a:schemeClr>
                </a:solidFill>
              </a:rPr>
              <a:t>også i mange år framover?</a:t>
            </a:r>
          </a:p>
          <a:p>
            <a:endParaRPr lang="nb-NO" dirty="0"/>
          </a:p>
        </p:txBody>
      </p:sp>
      <p:pic>
        <p:nvPicPr>
          <p:cNvPr id="4" name="Picture 5">
            <a:extLst>
              <a:ext uri="{FF2B5EF4-FFF2-40B4-BE49-F238E27FC236}">
                <a16:creationId xmlns:a16="http://schemas.microsoft.com/office/drawing/2014/main" id="{E0FCCD5E-9B23-1EC2-7ADB-36EC38E796E1}"/>
              </a:ext>
            </a:extLst>
          </p:cNvPr>
          <p:cNvPicPr>
            <a:picLocks noChangeAspect="1"/>
          </p:cNvPicPr>
          <p:nvPr/>
        </p:nvPicPr>
        <p:blipFill>
          <a:blip r:embed="rId2"/>
          <a:stretch>
            <a:fillRect/>
          </a:stretch>
        </p:blipFill>
        <p:spPr>
          <a:xfrm>
            <a:off x="9984187" y="4650715"/>
            <a:ext cx="2075124" cy="2207285"/>
          </a:xfrm>
          <a:prstGeom prst="rect">
            <a:avLst/>
          </a:prstGeom>
        </p:spPr>
      </p:pic>
      <p:pic>
        <p:nvPicPr>
          <p:cNvPr id="5" name="Picture 3">
            <a:extLst>
              <a:ext uri="{FF2B5EF4-FFF2-40B4-BE49-F238E27FC236}">
                <a16:creationId xmlns:a16="http://schemas.microsoft.com/office/drawing/2014/main" id="{A0D105D6-2775-AD43-02D7-0A84B5A1D547}"/>
              </a:ext>
            </a:extLst>
          </p:cNvPr>
          <p:cNvPicPr>
            <a:picLocks noChangeAspect="1"/>
          </p:cNvPicPr>
          <p:nvPr/>
        </p:nvPicPr>
        <p:blipFill>
          <a:blip r:embed="rId3"/>
          <a:stretch>
            <a:fillRect/>
          </a:stretch>
        </p:blipFill>
        <p:spPr>
          <a:xfrm>
            <a:off x="10219626" y="6500095"/>
            <a:ext cx="1839685" cy="235368"/>
          </a:xfrm>
          <a:prstGeom prst="rect">
            <a:avLst/>
          </a:prstGeom>
        </p:spPr>
      </p:pic>
    </p:spTree>
    <p:extLst>
      <p:ext uri="{BB962C8B-B14F-4D97-AF65-F5344CB8AC3E}">
        <p14:creationId xmlns:p14="http://schemas.microsoft.com/office/powerpoint/2010/main" val="417807335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Bilde 1" descr="Et bilde som inneholder tekst, kart, plan, diagram&#10;&#10;Automatisk generert beskrivelse">
            <a:extLst>
              <a:ext uri="{FF2B5EF4-FFF2-40B4-BE49-F238E27FC236}">
                <a16:creationId xmlns:a16="http://schemas.microsoft.com/office/drawing/2014/main" id="{4281D14A-5D07-B43C-CCBD-56A8A4ADCAAC}"/>
              </a:ext>
            </a:extLst>
          </p:cNvPr>
          <p:cNvPicPr>
            <a:picLocks noChangeAspect="1"/>
          </p:cNvPicPr>
          <p:nvPr/>
        </p:nvPicPr>
        <p:blipFill rotWithShape="1">
          <a:blip r:embed="rId2">
            <a:extLst>
              <a:ext uri="{28A0092B-C50C-407E-A947-70E740481C1C}">
                <a14:useLocalDpi xmlns:a14="http://schemas.microsoft.com/office/drawing/2010/main" val="0"/>
              </a:ext>
            </a:extLst>
          </a:blip>
          <a:srcRect l="1381" b="2954"/>
          <a:stretch/>
        </p:blipFill>
        <p:spPr bwMode="auto">
          <a:xfrm>
            <a:off x="6378601" y="-173800"/>
            <a:ext cx="5680710" cy="7924800"/>
          </a:xfrm>
          <a:prstGeom prst="rect">
            <a:avLst/>
          </a:prstGeom>
          <a:noFill/>
          <a:ln>
            <a:noFill/>
          </a:ln>
          <a:extLst>
            <a:ext uri="{53640926-AAD7-44D8-BBD7-CCE9431645EC}">
              <a14:shadowObscured xmlns:a14="http://schemas.microsoft.com/office/drawing/2010/main"/>
            </a:ext>
          </a:extLst>
        </p:spPr>
      </p:pic>
      <p:pic>
        <p:nvPicPr>
          <p:cNvPr id="3" name="Picture 5">
            <a:extLst>
              <a:ext uri="{FF2B5EF4-FFF2-40B4-BE49-F238E27FC236}">
                <a16:creationId xmlns:a16="http://schemas.microsoft.com/office/drawing/2014/main" id="{82BC875D-03A3-65CE-F11C-090F848858DF}"/>
              </a:ext>
            </a:extLst>
          </p:cNvPr>
          <p:cNvPicPr>
            <a:picLocks noChangeAspect="1"/>
          </p:cNvPicPr>
          <p:nvPr/>
        </p:nvPicPr>
        <p:blipFill>
          <a:blip r:embed="rId3"/>
          <a:stretch>
            <a:fillRect/>
          </a:stretch>
        </p:blipFill>
        <p:spPr>
          <a:xfrm>
            <a:off x="9984187" y="4650715"/>
            <a:ext cx="2075124" cy="2207285"/>
          </a:xfrm>
          <a:prstGeom prst="rect">
            <a:avLst/>
          </a:prstGeom>
        </p:spPr>
      </p:pic>
      <p:pic>
        <p:nvPicPr>
          <p:cNvPr id="4" name="Picture 3">
            <a:extLst>
              <a:ext uri="{FF2B5EF4-FFF2-40B4-BE49-F238E27FC236}">
                <a16:creationId xmlns:a16="http://schemas.microsoft.com/office/drawing/2014/main" id="{2E58A65F-AD7F-618F-5DF1-C2FD5D94BC7E}"/>
              </a:ext>
            </a:extLst>
          </p:cNvPr>
          <p:cNvPicPr>
            <a:picLocks noChangeAspect="1"/>
          </p:cNvPicPr>
          <p:nvPr/>
        </p:nvPicPr>
        <p:blipFill>
          <a:blip r:embed="rId4"/>
          <a:stretch>
            <a:fillRect/>
          </a:stretch>
        </p:blipFill>
        <p:spPr>
          <a:xfrm>
            <a:off x="10219626" y="6500095"/>
            <a:ext cx="1839685" cy="235368"/>
          </a:xfrm>
          <a:prstGeom prst="rect">
            <a:avLst/>
          </a:prstGeom>
        </p:spPr>
      </p:pic>
      <p:sp>
        <p:nvSpPr>
          <p:cNvPr id="5" name="TekstSylinder 4">
            <a:extLst>
              <a:ext uri="{FF2B5EF4-FFF2-40B4-BE49-F238E27FC236}">
                <a16:creationId xmlns:a16="http://schemas.microsoft.com/office/drawing/2014/main" id="{6374DCCA-3973-3339-AFC8-0E2A8C305705}"/>
              </a:ext>
            </a:extLst>
          </p:cNvPr>
          <p:cNvSpPr txBox="1"/>
          <p:nvPr/>
        </p:nvSpPr>
        <p:spPr>
          <a:xfrm>
            <a:off x="-1" y="143802"/>
            <a:ext cx="6464595" cy="523220"/>
          </a:xfrm>
          <a:prstGeom prst="rect">
            <a:avLst/>
          </a:prstGeom>
          <a:noFill/>
        </p:spPr>
        <p:txBody>
          <a:bodyPr wrap="square">
            <a:spAutoFit/>
          </a:bodyPr>
          <a:lstStyle/>
          <a:p>
            <a:pPr algn="ctr"/>
            <a:r>
              <a:rPr lang="nb-NO" sz="2800" dirty="0">
                <a:solidFill>
                  <a:schemeClr val="accent6">
                    <a:lumMod val="50000"/>
                  </a:schemeClr>
                </a:solidFill>
                <a:cs typeface="Calibri Light" panose="020F0302020204030204" pitchFamily="34" charset="0"/>
              </a:rPr>
              <a:t>LEIRA BOLIGOMRÅDE - MULIGHETER</a:t>
            </a:r>
          </a:p>
        </p:txBody>
      </p:sp>
      <p:sp>
        <p:nvSpPr>
          <p:cNvPr id="6" name="TekstSylinder 5">
            <a:extLst>
              <a:ext uri="{FF2B5EF4-FFF2-40B4-BE49-F238E27FC236}">
                <a16:creationId xmlns:a16="http://schemas.microsoft.com/office/drawing/2014/main" id="{A556FEEE-4899-E876-D816-9C8F6E74DB89}"/>
              </a:ext>
            </a:extLst>
          </p:cNvPr>
          <p:cNvSpPr txBox="1"/>
          <p:nvPr/>
        </p:nvSpPr>
        <p:spPr>
          <a:xfrm>
            <a:off x="266079" y="809028"/>
            <a:ext cx="4858814" cy="5539978"/>
          </a:xfrm>
          <a:prstGeom prst="rect">
            <a:avLst/>
          </a:prstGeom>
          <a:noFill/>
        </p:spPr>
        <p:txBody>
          <a:bodyPr wrap="square">
            <a:spAutoFit/>
          </a:bodyPr>
          <a:lstStyle/>
          <a:p>
            <a:pPr marL="342900" indent="-342900">
              <a:spcAft>
                <a:spcPts val="600"/>
              </a:spcAft>
              <a:buFont typeface="Arial" panose="020B0604020202020204" pitchFamily="34" charset="0"/>
              <a:buChar char="•"/>
            </a:pPr>
            <a:r>
              <a:rPr lang="nb-NO" dirty="0">
                <a:solidFill>
                  <a:schemeClr val="accent6">
                    <a:lumMod val="50000"/>
                  </a:schemeClr>
                </a:solidFill>
                <a:latin typeface="Aptos" panose="020B0004020202020204" pitchFamily="34" charset="0"/>
                <a:cs typeface="Calibri Light" panose="020F0302020204030204" pitchFamily="34" charset="0"/>
              </a:rPr>
              <a:t>Vi ser på muligheter </a:t>
            </a:r>
            <a:br>
              <a:rPr lang="nb-NO" dirty="0">
                <a:solidFill>
                  <a:schemeClr val="accent6">
                    <a:lumMod val="50000"/>
                  </a:schemeClr>
                </a:solidFill>
                <a:latin typeface="Aptos" panose="020B0004020202020204" pitchFamily="34" charset="0"/>
                <a:cs typeface="Calibri Light" panose="020F0302020204030204" pitchFamily="34" charset="0"/>
              </a:rPr>
            </a:br>
            <a:r>
              <a:rPr lang="nb-NO" dirty="0">
                <a:solidFill>
                  <a:schemeClr val="accent6">
                    <a:lumMod val="50000"/>
                  </a:schemeClr>
                </a:solidFill>
                <a:latin typeface="Aptos" panose="020B0004020202020204" pitchFamily="34" charset="0"/>
                <a:cs typeface="Calibri Light" panose="020F0302020204030204" pitchFamily="34" charset="0"/>
              </a:rPr>
              <a:t>– for nybygg og gjenbruk</a:t>
            </a:r>
            <a:br>
              <a:rPr lang="nb-NO" dirty="0">
                <a:solidFill>
                  <a:schemeClr val="accent6">
                    <a:lumMod val="50000"/>
                  </a:schemeClr>
                </a:solidFill>
                <a:latin typeface="Aptos" panose="020B0004020202020204" pitchFamily="34" charset="0"/>
                <a:cs typeface="Calibri Light" panose="020F0302020204030204" pitchFamily="34" charset="0"/>
              </a:rPr>
            </a:br>
            <a:r>
              <a:rPr lang="nb-NO" dirty="0">
                <a:solidFill>
                  <a:schemeClr val="accent6">
                    <a:lumMod val="50000"/>
                  </a:schemeClr>
                </a:solidFill>
                <a:latin typeface="Aptos" panose="020B0004020202020204" pitchFamily="34" charset="0"/>
                <a:cs typeface="Calibri Light" panose="020F0302020204030204" pitchFamily="34" charset="0"/>
              </a:rPr>
              <a:t>– for variert boligbygging</a:t>
            </a:r>
            <a:br>
              <a:rPr lang="nb-NO" dirty="0">
                <a:solidFill>
                  <a:schemeClr val="accent6">
                    <a:lumMod val="50000"/>
                  </a:schemeClr>
                </a:solidFill>
                <a:latin typeface="Aptos" panose="020B0004020202020204" pitchFamily="34" charset="0"/>
                <a:cs typeface="Calibri Light" panose="020F0302020204030204" pitchFamily="34" charset="0"/>
              </a:rPr>
            </a:br>
            <a:r>
              <a:rPr lang="nb-NO" dirty="0">
                <a:solidFill>
                  <a:schemeClr val="accent6">
                    <a:lumMod val="50000"/>
                  </a:schemeClr>
                </a:solidFill>
                <a:latin typeface="Aptos" panose="020B0004020202020204" pitchFamily="34" charset="0"/>
                <a:cs typeface="Calibri Light" panose="020F0302020204030204" pitchFamily="34" charset="0"/>
              </a:rPr>
              <a:t>– for et ordinært boligområde for innbyggere med ulike ønsker og behov</a:t>
            </a:r>
          </a:p>
          <a:p>
            <a:pPr marL="342900" indent="-342900">
              <a:spcAft>
                <a:spcPts val="600"/>
              </a:spcAft>
              <a:buFont typeface="Arial" panose="020B0604020202020204" pitchFamily="34" charset="0"/>
              <a:buChar char="•"/>
            </a:pPr>
            <a:r>
              <a:rPr lang="nb-NO" dirty="0">
                <a:solidFill>
                  <a:schemeClr val="accent6">
                    <a:lumMod val="50000"/>
                  </a:schemeClr>
                </a:solidFill>
                <a:latin typeface="Aptos" panose="020B0004020202020204" pitchFamily="34" charset="0"/>
                <a:cs typeface="Calibri Light" panose="020F0302020204030204" pitchFamily="34" charset="0"/>
              </a:rPr>
              <a:t>Regulering av tomta settes i gang.</a:t>
            </a:r>
          </a:p>
          <a:p>
            <a:pPr marL="342900" indent="-342900">
              <a:spcAft>
                <a:spcPts val="600"/>
              </a:spcAft>
              <a:buFont typeface="Arial" panose="020B0604020202020204" pitchFamily="34" charset="0"/>
              <a:buChar char="•"/>
            </a:pPr>
            <a:r>
              <a:rPr lang="nb-NO" dirty="0">
                <a:solidFill>
                  <a:schemeClr val="accent6">
                    <a:lumMod val="50000"/>
                  </a:schemeClr>
                </a:solidFill>
                <a:latin typeface="Aptos" panose="020B0004020202020204" pitchFamily="34" charset="0"/>
                <a:cs typeface="Calibri Light" panose="020F0302020204030204" pitchFamily="34" charset="0"/>
              </a:rPr>
              <a:t>Private løsninger er også en mulighet på området, jf. Kompisbrygga.</a:t>
            </a:r>
          </a:p>
          <a:p>
            <a:pPr marL="342900" indent="-342900">
              <a:spcAft>
                <a:spcPts val="600"/>
              </a:spcAft>
              <a:buFont typeface="Arial" panose="020B0604020202020204" pitchFamily="34" charset="0"/>
              <a:buChar char="•"/>
            </a:pPr>
            <a:r>
              <a:rPr lang="nb-NO" dirty="0">
                <a:solidFill>
                  <a:schemeClr val="accent6">
                    <a:lumMod val="50000"/>
                  </a:schemeClr>
                </a:solidFill>
                <a:latin typeface="Aptos" panose="020B0004020202020204" pitchFamily="34" charset="0"/>
                <a:cs typeface="Calibri Light" panose="020F0302020204030204" pitchFamily="34" charset="0"/>
              </a:rPr>
              <a:t>Vi fortsetter dialogen med foresatt til innbyggere som i framtida har behov for tilrettelagte boliger. Flere ønsker å eie egen bolig. </a:t>
            </a:r>
          </a:p>
          <a:p>
            <a:pPr marL="342900" indent="-342900">
              <a:spcAft>
                <a:spcPts val="600"/>
              </a:spcAft>
              <a:buFont typeface="Arial" panose="020B0604020202020204" pitchFamily="34" charset="0"/>
              <a:buChar char="•"/>
            </a:pPr>
            <a:r>
              <a:rPr lang="nb-NO" dirty="0">
                <a:solidFill>
                  <a:schemeClr val="accent6">
                    <a:lumMod val="50000"/>
                  </a:schemeClr>
                </a:solidFill>
                <a:latin typeface="Aptos" panose="020B0004020202020204" pitchFamily="34" charset="0"/>
                <a:cs typeface="Calibri Light" panose="020F0302020204030204" pitchFamily="34" charset="0"/>
              </a:rPr>
              <a:t>Eierlinja i boligpolitikken står sterkt.</a:t>
            </a:r>
          </a:p>
          <a:p>
            <a:pPr marL="342900" indent="-342900">
              <a:spcAft>
                <a:spcPts val="600"/>
              </a:spcAft>
              <a:buFont typeface="Arial" panose="020B0604020202020204" pitchFamily="34" charset="0"/>
              <a:buChar char="•"/>
            </a:pPr>
            <a:r>
              <a:rPr lang="nb-NO" dirty="0">
                <a:solidFill>
                  <a:schemeClr val="accent6">
                    <a:lumMod val="50000"/>
                  </a:schemeClr>
                </a:solidFill>
              </a:rPr>
              <a:t>Personer med nedsatt funksjonsevne skal, på lik linje med andre, kunne velge hvor og hvordan de vil bo.</a:t>
            </a:r>
          </a:p>
          <a:p>
            <a:pPr marL="342900" indent="-342900">
              <a:spcAft>
                <a:spcPts val="600"/>
              </a:spcAft>
              <a:buFont typeface="Arial" panose="020B0604020202020204" pitchFamily="34" charset="0"/>
              <a:buChar char="•"/>
            </a:pPr>
            <a:r>
              <a:rPr lang="nb-NO" dirty="0">
                <a:solidFill>
                  <a:schemeClr val="accent6">
                    <a:lumMod val="50000"/>
                  </a:schemeClr>
                </a:solidFill>
                <a:latin typeface="Aptos" panose="020B0004020202020204" pitchFamily="34" charset="0"/>
                <a:cs typeface="Calibri Light" panose="020F0302020204030204" pitchFamily="34" charset="0"/>
              </a:rPr>
              <a:t>Vi har fått utarbeidet skisser for mulig utnyttelse til ca. 100 boliger.</a:t>
            </a:r>
          </a:p>
        </p:txBody>
      </p:sp>
    </p:spTree>
    <p:extLst>
      <p:ext uri="{BB962C8B-B14F-4D97-AF65-F5344CB8AC3E}">
        <p14:creationId xmlns:p14="http://schemas.microsoft.com/office/powerpoint/2010/main" val="848654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Bilde 2">
            <a:extLst>
              <a:ext uri="{FF2B5EF4-FFF2-40B4-BE49-F238E27FC236}">
                <a16:creationId xmlns:a16="http://schemas.microsoft.com/office/drawing/2014/main" id="{8D3B9428-75ED-5F62-8007-6A077AE780B0}"/>
              </a:ext>
            </a:extLst>
          </p:cNvPr>
          <p:cNvPicPr>
            <a:picLocks noChangeAspect="1"/>
          </p:cNvPicPr>
          <p:nvPr/>
        </p:nvPicPr>
        <p:blipFill>
          <a:blip r:embed="rId2"/>
          <a:stretch>
            <a:fillRect/>
          </a:stretch>
        </p:blipFill>
        <p:spPr>
          <a:xfrm>
            <a:off x="541215" y="0"/>
            <a:ext cx="9626758" cy="6858000"/>
          </a:xfrm>
          <a:prstGeom prst="rect">
            <a:avLst/>
          </a:prstGeom>
        </p:spPr>
      </p:pic>
      <p:sp>
        <p:nvSpPr>
          <p:cNvPr id="4" name="TekstSylinder 3">
            <a:extLst>
              <a:ext uri="{FF2B5EF4-FFF2-40B4-BE49-F238E27FC236}">
                <a16:creationId xmlns:a16="http://schemas.microsoft.com/office/drawing/2014/main" id="{0DD82683-4DCD-6919-6AE2-40714E283FE3}"/>
              </a:ext>
            </a:extLst>
          </p:cNvPr>
          <p:cNvSpPr txBox="1"/>
          <p:nvPr/>
        </p:nvSpPr>
        <p:spPr>
          <a:xfrm>
            <a:off x="195942" y="6379028"/>
            <a:ext cx="6738258" cy="369332"/>
          </a:xfrm>
          <a:prstGeom prst="rect">
            <a:avLst/>
          </a:prstGeom>
          <a:noFill/>
        </p:spPr>
        <p:txBody>
          <a:bodyPr wrap="square" rtlCol="0">
            <a:spAutoFit/>
          </a:bodyPr>
          <a:lstStyle/>
          <a:p>
            <a:r>
              <a:rPr lang="nb-NO" dirty="0">
                <a:highlight>
                  <a:srgbClr val="C0C0C0"/>
                </a:highlight>
              </a:rPr>
              <a:t>Skisse ved arkitekt Hanne Horghagen Kvam, Levanger kommune</a:t>
            </a:r>
          </a:p>
        </p:txBody>
      </p:sp>
      <p:sp>
        <p:nvSpPr>
          <p:cNvPr id="2" name="TekstSylinder 1">
            <a:extLst>
              <a:ext uri="{FF2B5EF4-FFF2-40B4-BE49-F238E27FC236}">
                <a16:creationId xmlns:a16="http://schemas.microsoft.com/office/drawing/2014/main" id="{8697AB17-1FDB-A6F9-1367-896519103B51}"/>
              </a:ext>
            </a:extLst>
          </p:cNvPr>
          <p:cNvSpPr txBox="1"/>
          <p:nvPr/>
        </p:nvSpPr>
        <p:spPr>
          <a:xfrm>
            <a:off x="3892377" y="109640"/>
            <a:ext cx="8299623" cy="954107"/>
          </a:xfrm>
          <a:prstGeom prst="rect">
            <a:avLst/>
          </a:prstGeom>
          <a:noFill/>
        </p:spPr>
        <p:txBody>
          <a:bodyPr wrap="square">
            <a:spAutoFit/>
          </a:bodyPr>
          <a:lstStyle/>
          <a:p>
            <a:pPr algn="ctr"/>
            <a:r>
              <a:rPr lang="nb-NO" sz="2800" dirty="0">
                <a:solidFill>
                  <a:schemeClr val="accent6">
                    <a:lumMod val="50000"/>
                  </a:schemeClr>
                </a:solidFill>
                <a:highlight>
                  <a:srgbClr val="C0C0C0"/>
                </a:highlight>
                <a:cs typeface="Calibri Light" panose="020F0302020204030204" pitchFamily="34" charset="0"/>
              </a:rPr>
              <a:t>LEIRA BOLIGOMRÅDE – EKSEMPEL PÅ MULIGHETER</a:t>
            </a:r>
          </a:p>
          <a:p>
            <a:pPr algn="ctr"/>
            <a:r>
              <a:rPr lang="nb-NO" sz="2800" dirty="0">
                <a:solidFill>
                  <a:schemeClr val="accent6">
                    <a:lumMod val="50000"/>
                  </a:schemeClr>
                </a:solidFill>
                <a:highlight>
                  <a:srgbClr val="C0C0C0"/>
                </a:highlight>
                <a:cs typeface="Calibri Light" panose="020F0302020204030204" pitchFamily="34" charset="0"/>
              </a:rPr>
              <a:t>Det er tenkt ulike </a:t>
            </a:r>
            <a:r>
              <a:rPr lang="nb-NO" sz="2800">
                <a:solidFill>
                  <a:schemeClr val="accent6">
                    <a:lumMod val="50000"/>
                  </a:schemeClr>
                </a:solidFill>
                <a:highlight>
                  <a:srgbClr val="C0C0C0"/>
                </a:highlight>
                <a:cs typeface="Calibri Light" panose="020F0302020204030204" pitchFamily="34" charset="0"/>
              </a:rPr>
              <a:t>boligtyper på området.</a:t>
            </a:r>
            <a:endParaRPr lang="nb-NO" sz="2800" dirty="0">
              <a:solidFill>
                <a:schemeClr val="accent6">
                  <a:lumMod val="50000"/>
                </a:schemeClr>
              </a:solidFill>
              <a:highlight>
                <a:srgbClr val="C0C0C0"/>
              </a:highlight>
              <a:cs typeface="Calibri Light" panose="020F0302020204030204" pitchFamily="34" charset="0"/>
            </a:endParaRPr>
          </a:p>
        </p:txBody>
      </p:sp>
    </p:spTree>
    <p:extLst>
      <p:ext uri="{BB962C8B-B14F-4D97-AF65-F5344CB8AC3E}">
        <p14:creationId xmlns:p14="http://schemas.microsoft.com/office/powerpoint/2010/main" val="320282490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D355936-BE2C-72A3-64B5-27B3E5224325}"/>
            </a:ext>
          </a:extLst>
        </p:cNvPr>
        <p:cNvGrpSpPr/>
        <p:nvPr/>
      </p:nvGrpSpPr>
      <p:grpSpPr>
        <a:xfrm>
          <a:off x="0" y="0"/>
          <a:ext cx="0" cy="0"/>
          <a:chOff x="0" y="0"/>
          <a:chExt cx="0" cy="0"/>
        </a:xfrm>
      </p:grpSpPr>
      <p:pic>
        <p:nvPicPr>
          <p:cNvPr id="4" name="Picture 3">
            <a:extLst>
              <a:ext uri="{FF2B5EF4-FFF2-40B4-BE49-F238E27FC236}">
                <a16:creationId xmlns:a16="http://schemas.microsoft.com/office/drawing/2014/main" id="{4527BCFB-AF79-DFCA-ED16-0E1E55A7CB63}"/>
              </a:ext>
            </a:extLst>
          </p:cNvPr>
          <p:cNvPicPr>
            <a:picLocks noChangeAspect="1"/>
          </p:cNvPicPr>
          <p:nvPr/>
        </p:nvPicPr>
        <p:blipFill>
          <a:blip r:embed="rId3"/>
          <a:stretch>
            <a:fillRect/>
          </a:stretch>
        </p:blipFill>
        <p:spPr>
          <a:xfrm>
            <a:off x="10219626" y="6500095"/>
            <a:ext cx="1839685" cy="235368"/>
          </a:xfrm>
          <a:prstGeom prst="rect">
            <a:avLst/>
          </a:prstGeom>
        </p:spPr>
      </p:pic>
      <p:graphicFrame>
        <p:nvGraphicFramePr>
          <p:cNvPr id="2" name="Diagram 1">
            <a:extLst>
              <a:ext uri="{FF2B5EF4-FFF2-40B4-BE49-F238E27FC236}">
                <a16:creationId xmlns:a16="http://schemas.microsoft.com/office/drawing/2014/main" id="{F7651ED4-FC9C-D395-B37F-454F5C48C46D}"/>
              </a:ext>
            </a:extLst>
          </p:cNvPr>
          <p:cNvGraphicFramePr/>
          <p:nvPr/>
        </p:nvGraphicFramePr>
        <p:xfrm>
          <a:off x="521318" y="1404861"/>
          <a:ext cx="8813182" cy="380648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5" name="Tittel 1">
            <a:extLst>
              <a:ext uri="{FF2B5EF4-FFF2-40B4-BE49-F238E27FC236}">
                <a16:creationId xmlns:a16="http://schemas.microsoft.com/office/drawing/2014/main" id="{1F9205F5-38DC-ED05-42E0-3458D9B2F250}"/>
              </a:ext>
            </a:extLst>
          </p:cNvPr>
          <p:cNvSpPr txBox="1">
            <a:spLocks/>
          </p:cNvSpPr>
          <p:nvPr/>
        </p:nvSpPr>
        <p:spPr>
          <a:xfrm>
            <a:off x="13790" y="8509"/>
            <a:ext cx="12164418" cy="1325563"/>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nb-NO" sz="4000" dirty="0">
                <a:solidFill>
                  <a:srgbClr val="003874"/>
                </a:solidFill>
              </a:rPr>
              <a:t>INNBYGGERNE OG TJENESTENE FØRST – SÅ BYGG</a:t>
            </a:r>
          </a:p>
        </p:txBody>
      </p:sp>
      <p:pic>
        <p:nvPicPr>
          <p:cNvPr id="9" name="Grafikk 8" descr="Hus kontur">
            <a:extLst>
              <a:ext uri="{FF2B5EF4-FFF2-40B4-BE49-F238E27FC236}">
                <a16:creationId xmlns:a16="http://schemas.microsoft.com/office/drawing/2014/main" id="{66E0F921-0370-DA7C-C5A1-8D4BD643A137}"/>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7516913" y="1590540"/>
            <a:ext cx="914400" cy="914400"/>
          </a:xfrm>
          <a:prstGeom prst="rect">
            <a:avLst/>
          </a:prstGeom>
        </p:spPr>
      </p:pic>
      <p:pic>
        <p:nvPicPr>
          <p:cNvPr id="11" name="Grafikk 10" descr="Universell tilgang kontur">
            <a:extLst>
              <a:ext uri="{FF2B5EF4-FFF2-40B4-BE49-F238E27FC236}">
                <a16:creationId xmlns:a16="http://schemas.microsoft.com/office/drawing/2014/main" id="{044F40DA-27B0-6EFD-B822-1F975548896B}"/>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1682744" y="1662166"/>
            <a:ext cx="914400" cy="914400"/>
          </a:xfrm>
          <a:prstGeom prst="rect">
            <a:avLst/>
          </a:prstGeom>
        </p:spPr>
      </p:pic>
      <p:pic>
        <p:nvPicPr>
          <p:cNvPr id="13" name="Grafikk 12" descr="Ledelse kontur">
            <a:extLst>
              <a:ext uri="{FF2B5EF4-FFF2-40B4-BE49-F238E27FC236}">
                <a16:creationId xmlns:a16="http://schemas.microsoft.com/office/drawing/2014/main" id="{AD31321A-BB83-BEF6-2A32-141BFAD6E90C}"/>
              </a:ext>
            </a:extLst>
          </p:cNvPr>
          <p:cNvPicPr>
            <a:picLocks noChangeAspect="1"/>
          </p:cNvPicPr>
          <p:nvPr/>
        </p:nvPicPr>
        <p:blipFill>
          <a:blip r:embed="rId13">
            <a:extLst>
              <a:ext uri="{96DAC541-7B7A-43D3-8B79-37D633B846F1}">
                <asvg:svgBlip xmlns:asvg="http://schemas.microsoft.com/office/drawing/2016/SVG/main" r:embed="rId14"/>
              </a:ext>
            </a:extLst>
          </a:blip>
          <a:stretch>
            <a:fillRect/>
          </a:stretch>
        </p:blipFill>
        <p:spPr>
          <a:xfrm>
            <a:off x="4470709" y="1595656"/>
            <a:ext cx="914400" cy="914400"/>
          </a:xfrm>
          <a:prstGeom prst="rect">
            <a:avLst/>
          </a:prstGeom>
        </p:spPr>
      </p:pic>
      <p:sp>
        <p:nvSpPr>
          <p:cNvPr id="3" name="Pil: høyre 2">
            <a:extLst>
              <a:ext uri="{FF2B5EF4-FFF2-40B4-BE49-F238E27FC236}">
                <a16:creationId xmlns:a16="http://schemas.microsoft.com/office/drawing/2014/main" id="{572B87CA-3922-4E72-69B1-753326B6E8BE}"/>
              </a:ext>
            </a:extLst>
          </p:cNvPr>
          <p:cNvSpPr/>
          <p:nvPr/>
        </p:nvSpPr>
        <p:spPr>
          <a:xfrm>
            <a:off x="521318" y="5539435"/>
            <a:ext cx="11149362" cy="806617"/>
          </a:xfrm>
          <a:prstGeom prst="rightArrow">
            <a:avLst/>
          </a:prstGeom>
          <a:solidFill>
            <a:schemeClr val="accent2">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nb-NO" dirty="0"/>
              <a:t>VEIEN TIL BYGG SOM SKAL TJENE TJENESTENE</a:t>
            </a:r>
          </a:p>
        </p:txBody>
      </p:sp>
      <p:sp>
        <p:nvSpPr>
          <p:cNvPr id="6" name="Ellipse 5">
            <a:extLst>
              <a:ext uri="{FF2B5EF4-FFF2-40B4-BE49-F238E27FC236}">
                <a16:creationId xmlns:a16="http://schemas.microsoft.com/office/drawing/2014/main" id="{8AF2B512-E153-DB1B-2417-1001FF14150C}"/>
              </a:ext>
            </a:extLst>
          </p:cNvPr>
          <p:cNvSpPr>
            <a:spLocks noChangeAspect="1"/>
          </p:cNvSpPr>
          <p:nvPr/>
        </p:nvSpPr>
        <p:spPr>
          <a:xfrm>
            <a:off x="9625441" y="2113686"/>
            <a:ext cx="2388828" cy="2388828"/>
          </a:xfrm>
          <a:prstGeom prst="ellipse">
            <a:avLst/>
          </a:prstGeom>
          <a:gradFill flip="none" rotWithShape="1">
            <a:gsLst>
              <a:gs pos="0">
                <a:srgbClr val="AAB6C1"/>
              </a:gs>
              <a:gs pos="74000">
                <a:schemeClr val="accent4">
                  <a:lumMod val="45000"/>
                  <a:lumOff val="55000"/>
                </a:schemeClr>
              </a:gs>
              <a:gs pos="83000">
                <a:schemeClr val="accent4">
                  <a:lumMod val="45000"/>
                  <a:lumOff val="55000"/>
                </a:schemeClr>
              </a:gs>
              <a:gs pos="100000">
                <a:schemeClr val="accent4">
                  <a:lumMod val="30000"/>
                  <a:lumOff val="70000"/>
                </a:schemeClr>
              </a:gs>
            </a:gsLst>
            <a:lin ang="5400000" scaled="1"/>
            <a:tileRect/>
          </a:gradFill>
          <a:ln w="127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sz="4000" dirty="0"/>
              <a:t>?</a:t>
            </a:r>
          </a:p>
        </p:txBody>
      </p:sp>
    </p:spTree>
    <p:extLst>
      <p:ext uri="{BB962C8B-B14F-4D97-AF65-F5344CB8AC3E}">
        <p14:creationId xmlns:p14="http://schemas.microsoft.com/office/powerpoint/2010/main" val="97182761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CAA5C3A-2CC1-A58D-F42C-CE3FE2D62261}"/>
            </a:ext>
          </a:extLst>
        </p:cNvPr>
        <p:cNvGrpSpPr/>
        <p:nvPr/>
      </p:nvGrpSpPr>
      <p:grpSpPr>
        <a:xfrm>
          <a:off x="0" y="0"/>
          <a:ext cx="0" cy="0"/>
          <a:chOff x="0" y="0"/>
          <a:chExt cx="0" cy="0"/>
        </a:xfrm>
      </p:grpSpPr>
      <p:sp>
        <p:nvSpPr>
          <p:cNvPr id="2" name="Tittel 1">
            <a:extLst>
              <a:ext uri="{FF2B5EF4-FFF2-40B4-BE49-F238E27FC236}">
                <a16:creationId xmlns:a16="http://schemas.microsoft.com/office/drawing/2014/main" id="{2878BB78-1425-E3C3-5F7B-E68E57F8764B}"/>
              </a:ext>
            </a:extLst>
          </p:cNvPr>
          <p:cNvSpPr>
            <a:spLocks noGrp="1"/>
          </p:cNvSpPr>
          <p:nvPr>
            <p:ph type="ctrTitle"/>
          </p:nvPr>
        </p:nvSpPr>
        <p:spPr/>
        <p:txBody>
          <a:bodyPr/>
          <a:lstStyle/>
          <a:p>
            <a:r>
              <a:rPr lang="nb-NO" dirty="0">
                <a:solidFill>
                  <a:schemeClr val="accent6">
                    <a:lumMod val="50000"/>
                  </a:schemeClr>
                </a:solidFill>
              </a:rPr>
              <a:t>DAGAKTIVITETSTILBUD</a:t>
            </a:r>
          </a:p>
        </p:txBody>
      </p:sp>
      <p:sp>
        <p:nvSpPr>
          <p:cNvPr id="3" name="Undertittel 2">
            <a:extLst>
              <a:ext uri="{FF2B5EF4-FFF2-40B4-BE49-F238E27FC236}">
                <a16:creationId xmlns:a16="http://schemas.microsoft.com/office/drawing/2014/main" id="{2902CCEF-0BD8-6CB5-C5E8-F69573C01BC5}"/>
              </a:ext>
            </a:extLst>
          </p:cNvPr>
          <p:cNvSpPr>
            <a:spLocks noGrp="1"/>
          </p:cNvSpPr>
          <p:nvPr>
            <p:ph type="subTitle" idx="1"/>
          </p:nvPr>
        </p:nvSpPr>
        <p:spPr/>
        <p:txBody>
          <a:bodyPr/>
          <a:lstStyle/>
          <a:p>
            <a:r>
              <a:rPr lang="nb-NO" sz="2400" i="1" dirty="0">
                <a:solidFill>
                  <a:schemeClr val="accent6">
                    <a:lumMod val="50000"/>
                  </a:schemeClr>
                </a:solidFill>
                <a:effectLst/>
                <a:latin typeface="Calibri" panose="020F0502020204030204" pitchFamily="34" charset="0"/>
                <a:ea typeface="Yu Mincho" panose="02020400000000000000" pitchFamily="18" charset="-128"/>
                <a:cs typeface="Arial" panose="020B0604020202020204" pitchFamily="34" charset="0"/>
              </a:rPr>
              <a:t>Formålet er å stimulere og motivere mennesker til å opprettholde egenomsorgen, slik at man kan bo lengre hjemme og gi pårørende avlastning i omsorgssituasjonen.</a:t>
            </a:r>
          </a:p>
          <a:p>
            <a:r>
              <a:rPr lang="nb-NO" i="1" dirty="0">
                <a:solidFill>
                  <a:schemeClr val="accent6">
                    <a:lumMod val="50000"/>
                  </a:schemeClr>
                </a:solidFill>
                <a:latin typeface="Calibri" panose="020F0502020204030204" pitchFamily="34" charset="0"/>
                <a:ea typeface="Yu Mincho" panose="02020400000000000000" pitchFamily="18" charset="-128"/>
                <a:cs typeface="Arial" panose="020B0604020202020204" pitchFamily="34" charset="0"/>
              </a:rPr>
              <a:t>						</a:t>
            </a:r>
            <a:r>
              <a:rPr lang="nb-NO" dirty="0">
                <a:solidFill>
                  <a:schemeClr val="accent6">
                    <a:lumMod val="50000"/>
                  </a:schemeClr>
                </a:solidFill>
                <a:latin typeface="Calibri" panose="020F0502020204030204" pitchFamily="34" charset="0"/>
                <a:ea typeface="Yu Mincho" panose="02020400000000000000" pitchFamily="18" charset="-128"/>
                <a:cs typeface="Arial" panose="020B0604020202020204" pitchFamily="34" charset="0"/>
              </a:rPr>
              <a:t>(Husbanken)</a:t>
            </a:r>
            <a:endParaRPr lang="nb-NO" dirty="0">
              <a:solidFill>
                <a:schemeClr val="accent6">
                  <a:lumMod val="50000"/>
                </a:schemeClr>
              </a:solidFill>
            </a:endParaRPr>
          </a:p>
        </p:txBody>
      </p:sp>
      <p:pic>
        <p:nvPicPr>
          <p:cNvPr id="4" name="Picture 5">
            <a:extLst>
              <a:ext uri="{FF2B5EF4-FFF2-40B4-BE49-F238E27FC236}">
                <a16:creationId xmlns:a16="http://schemas.microsoft.com/office/drawing/2014/main" id="{BA85D812-B1E9-C40C-1979-D821E7A10ECA}"/>
              </a:ext>
            </a:extLst>
          </p:cNvPr>
          <p:cNvPicPr>
            <a:picLocks noChangeAspect="1"/>
          </p:cNvPicPr>
          <p:nvPr/>
        </p:nvPicPr>
        <p:blipFill>
          <a:blip r:embed="rId2"/>
          <a:stretch>
            <a:fillRect/>
          </a:stretch>
        </p:blipFill>
        <p:spPr>
          <a:xfrm>
            <a:off x="9984187" y="4650715"/>
            <a:ext cx="2075124" cy="2207285"/>
          </a:xfrm>
          <a:prstGeom prst="rect">
            <a:avLst/>
          </a:prstGeom>
        </p:spPr>
      </p:pic>
      <p:pic>
        <p:nvPicPr>
          <p:cNvPr id="5" name="Picture 3">
            <a:extLst>
              <a:ext uri="{FF2B5EF4-FFF2-40B4-BE49-F238E27FC236}">
                <a16:creationId xmlns:a16="http://schemas.microsoft.com/office/drawing/2014/main" id="{BA4ED753-F243-B616-206A-6436FE43A411}"/>
              </a:ext>
            </a:extLst>
          </p:cNvPr>
          <p:cNvPicPr>
            <a:picLocks noChangeAspect="1"/>
          </p:cNvPicPr>
          <p:nvPr/>
        </p:nvPicPr>
        <p:blipFill>
          <a:blip r:embed="rId3"/>
          <a:stretch>
            <a:fillRect/>
          </a:stretch>
        </p:blipFill>
        <p:spPr>
          <a:xfrm>
            <a:off x="10219626" y="6500095"/>
            <a:ext cx="1839685" cy="235368"/>
          </a:xfrm>
          <a:prstGeom prst="rect">
            <a:avLst/>
          </a:prstGeom>
        </p:spPr>
      </p:pic>
    </p:spTree>
    <p:extLst>
      <p:ext uri="{BB962C8B-B14F-4D97-AF65-F5344CB8AC3E}">
        <p14:creationId xmlns:p14="http://schemas.microsoft.com/office/powerpoint/2010/main" val="16539980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06BED01-D976-ED73-2D75-FDAABC6D1D8E}"/>
            </a:ext>
          </a:extLst>
        </p:cNvPr>
        <p:cNvGrpSpPr/>
        <p:nvPr/>
      </p:nvGrpSpPr>
      <p:grpSpPr>
        <a:xfrm>
          <a:off x="0" y="0"/>
          <a:ext cx="0" cy="0"/>
          <a:chOff x="0" y="0"/>
          <a:chExt cx="0" cy="0"/>
        </a:xfrm>
      </p:grpSpPr>
      <p:sp>
        <p:nvSpPr>
          <p:cNvPr id="2" name="Tittel 1">
            <a:extLst>
              <a:ext uri="{FF2B5EF4-FFF2-40B4-BE49-F238E27FC236}">
                <a16:creationId xmlns:a16="http://schemas.microsoft.com/office/drawing/2014/main" id="{BC6B82ED-1CB5-0D86-C8A1-1A0EFDC4F40A}"/>
              </a:ext>
            </a:extLst>
          </p:cNvPr>
          <p:cNvSpPr>
            <a:spLocks noGrp="1"/>
          </p:cNvSpPr>
          <p:nvPr>
            <p:ph type="title"/>
          </p:nvPr>
        </p:nvSpPr>
        <p:spPr>
          <a:xfrm>
            <a:off x="932622" y="-257401"/>
            <a:ext cx="10515600" cy="1325563"/>
          </a:xfrm>
        </p:spPr>
        <p:txBody>
          <a:bodyPr/>
          <a:lstStyle/>
          <a:p>
            <a:r>
              <a:rPr lang="nb-NO" sz="4000" dirty="0">
                <a:solidFill>
                  <a:schemeClr val="accent6">
                    <a:lumMod val="50000"/>
                  </a:schemeClr>
                </a:solidFill>
                <a:latin typeface="Calibri" panose="020F0502020204030204" pitchFamily="34" charset="0"/>
                <a:cs typeface="Calibri" panose="020F0502020204030204" pitchFamily="34" charset="0"/>
              </a:rPr>
              <a:t>SENTRAL OPPGAVE I MANDATET:</a:t>
            </a:r>
          </a:p>
        </p:txBody>
      </p:sp>
      <p:pic>
        <p:nvPicPr>
          <p:cNvPr id="4" name="Picture 5">
            <a:extLst>
              <a:ext uri="{FF2B5EF4-FFF2-40B4-BE49-F238E27FC236}">
                <a16:creationId xmlns:a16="http://schemas.microsoft.com/office/drawing/2014/main" id="{A8012FE2-ED40-E1A6-5393-0176C8BE80FD}"/>
              </a:ext>
            </a:extLst>
          </p:cNvPr>
          <p:cNvPicPr>
            <a:picLocks noChangeAspect="1"/>
          </p:cNvPicPr>
          <p:nvPr/>
        </p:nvPicPr>
        <p:blipFill>
          <a:blip r:embed="rId3"/>
          <a:stretch>
            <a:fillRect/>
          </a:stretch>
        </p:blipFill>
        <p:spPr>
          <a:xfrm>
            <a:off x="10103084" y="4690589"/>
            <a:ext cx="2075124" cy="2207285"/>
          </a:xfrm>
          <a:prstGeom prst="rect">
            <a:avLst/>
          </a:prstGeom>
        </p:spPr>
      </p:pic>
      <p:pic>
        <p:nvPicPr>
          <p:cNvPr id="5" name="Picture 3">
            <a:extLst>
              <a:ext uri="{FF2B5EF4-FFF2-40B4-BE49-F238E27FC236}">
                <a16:creationId xmlns:a16="http://schemas.microsoft.com/office/drawing/2014/main" id="{B9A3CFA9-AB91-29AD-8EF5-45F9C797BCB3}"/>
              </a:ext>
            </a:extLst>
          </p:cNvPr>
          <p:cNvPicPr>
            <a:picLocks noChangeAspect="1"/>
          </p:cNvPicPr>
          <p:nvPr/>
        </p:nvPicPr>
        <p:blipFill>
          <a:blip r:embed="rId4"/>
          <a:stretch>
            <a:fillRect/>
          </a:stretch>
        </p:blipFill>
        <p:spPr>
          <a:xfrm>
            <a:off x="10219626" y="6500095"/>
            <a:ext cx="1839685" cy="235368"/>
          </a:xfrm>
          <a:prstGeom prst="rect">
            <a:avLst/>
          </a:prstGeom>
        </p:spPr>
      </p:pic>
      <p:sp>
        <p:nvSpPr>
          <p:cNvPr id="7" name="Plassholder for innhold 6">
            <a:extLst>
              <a:ext uri="{FF2B5EF4-FFF2-40B4-BE49-F238E27FC236}">
                <a16:creationId xmlns:a16="http://schemas.microsoft.com/office/drawing/2014/main" id="{33DB15A3-C9A7-8D5A-3893-92426D170F83}"/>
              </a:ext>
            </a:extLst>
          </p:cNvPr>
          <p:cNvSpPr>
            <a:spLocks noGrp="1"/>
          </p:cNvSpPr>
          <p:nvPr>
            <p:ph idx="1"/>
          </p:nvPr>
        </p:nvSpPr>
        <p:spPr>
          <a:xfrm>
            <a:off x="984101" y="2635696"/>
            <a:ext cx="9009233" cy="3864399"/>
          </a:xfrm>
          <a:ln>
            <a:solidFill>
              <a:schemeClr val="accent6">
                <a:lumMod val="50000"/>
              </a:schemeClr>
            </a:solidFill>
          </a:ln>
        </p:spPr>
        <p:txBody>
          <a:bodyPr>
            <a:normAutofit/>
          </a:bodyPr>
          <a:lstStyle/>
          <a:p>
            <a:pPr>
              <a:spcBef>
                <a:spcPts val="0"/>
              </a:spcBef>
              <a:spcAft>
                <a:spcPts val="300"/>
              </a:spcAft>
              <a:buNone/>
            </a:pPr>
            <a:r>
              <a:rPr lang="nb-NO" sz="1800" dirty="0">
                <a:latin typeface="Aptos" panose="020B0004020202020204" pitchFamily="34" charset="0"/>
                <a:ea typeface="Times New Roman" panose="02020603050405020304" pitchFamily="18" charset="0"/>
                <a:cs typeface="Calibri" panose="020F0502020204030204" pitchFamily="34" charset="0"/>
              </a:rPr>
              <a:t>TJENESTEDRIFTDRIFTSKONSEPT:</a:t>
            </a:r>
          </a:p>
          <a:p>
            <a:pPr>
              <a:spcBef>
                <a:spcPts val="0"/>
              </a:spcBef>
              <a:spcAft>
                <a:spcPts val="300"/>
              </a:spcAft>
            </a:pPr>
            <a:r>
              <a:rPr lang="nb-NO" sz="1800" dirty="0">
                <a:effectLst/>
                <a:latin typeface="Aptos" panose="020B0004020202020204" pitchFamily="34" charset="0"/>
                <a:ea typeface="Times New Roman" panose="02020603050405020304" pitchFamily="18" charset="0"/>
                <a:cs typeface="Calibri" panose="020F0502020204030204" pitchFamily="34" charset="0"/>
              </a:rPr>
              <a:t>Beskrive tjenestekonsept med 25 samtidige brukere i alle fem ukedager. (Nå: 12.)</a:t>
            </a:r>
          </a:p>
          <a:p>
            <a:pPr>
              <a:spcBef>
                <a:spcPts val="0"/>
              </a:spcBef>
              <a:spcAft>
                <a:spcPts val="300"/>
              </a:spcAft>
            </a:pPr>
            <a:r>
              <a:rPr lang="nb-NO" sz="1800" dirty="0">
                <a:latin typeface="Aptos" panose="020B0004020202020204" pitchFamily="34" charset="0"/>
                <a:ea typeface="Times New Roman" panose="02020603050405020304" pitchFamily="18" charset="0"/>
                <a:cs typeface="Calibri" panose="020F0502020204030204" pitchFamily="34" charset="0"/>
              </a:rPr>
              <a:t>Beregne kostnaden for økte ansattressurser og økte kostnader til transport.</a:t>
            </a:r>
          </a:p>
          <a:p>
            <a:pPr>
              <a:spcBef>
                <a:spcPts val="0"/>
              </a:spcBef>
              <a:spcAft>
                <a:spcPts val="300"/>
              </a:spcAft>
            </a:pPr>
            <a:r>
              <a:rPr lang="nb-NO" sz="1800" dirty="0">
                <a:latin typeface="Aptos" panose="020B0004020202020204" pitchFamily="34" charset="0"/>
                <a:ea typeface="Times New Roman" panose="02020603050405020304" pitchFamily="18" charset="0"/>
                <a:cs typeface="Calibri" panose="020F0502020204030204" pitchFamily="34" charset="0"/>
              </a:rPr>
              <a:t>Beregne mulige unngåtte kostnader.</a:t>
            </a:r>
          </a:p>
          <a:p>
            <a:pPr marL="0" indent="0">
              <a:spcBef>
                <a:spcPts val="0"/>
              </a:spcBef>
              <a:spcAft>
                <a:spcPts val="300"/>
              </a:spcAft>
              <a:buNone/>
            </a:pPr>
            <a:endParaRPr lang="nb-NO" sz="1800" dirty="0">
              <a:latin typeface="Aptos" panose="020B0004020202020204" pitchFamily="34" charset="0"/>
              <a:ea typeface="Times New Roman" panose="02020603050405020304" pitchFamily="18" charset="0"/>
              <a:cs typeface="Calibri" panose="020F0502020204030204" pitchFamily="34" charset="0"/>
            </a:endParaRPr>
          </a:p>
          <a:p>
            <a:pPr marL="0" indent="0">
              <a:spcBef>
                <a:spcPts val="0"/>
              </a:spcBef>
              <a:spcAft>
                <a:spcPts val="300"/>
              </a:spcAft>
              <a:buNone/>
            </a:pPr>
            <a:r>
              <a:rPr lang="nb-NO" sz="1800" dirty="0">
                <a:latin typeface="Aptos" panose="020B0004020202020204" pitchFamily="34" charset="0"/>
                <a:ea typeface="Times New Roman" panose="02020603050405020304" pitchFamily="18" charset="0"/>
                <a:cs typeface="Calibri" panose="020F0502020204030204" pitchFamily="34" charset="0"/>
              </a:rPr>
              <a:t>BEREGNE INVESTERINGSKOSTNAD:</a:t>
            </a:r>
          </a:p>
          <a:p>
            <a:pPr>
              <a:spcBef>
                <a:spcPts val="0"/>
              </a:spcBef>
              <a:spcAft>
                <a:spcPts val="300"/>
              </a:spcAft>
            </a:pPr>
            <a:r>
              <a:rPr lang="nb-NO" sz="1800" dirty="0">
                <a:latin typeface="Aptos" panose="020B0004020202020204" pitchFamily="34" charset="0"/>
                <a:ea typeface="Times New Roman" panose="02020603050405020304" pitchFamily="18" charset="0"/>
                <a:cs typeface="Calibri" panose="020F0502020204030204" pitchFamily="34" charset="0"/>
              </a:rPr>
              <a:t>Beregning av kostnader til rehabilitering av hele Kårstufløyen til formålet.</a:t>
            </a:r>
          </a:p>
          <a:p>
            <a:pPr>
              <a:spcBef>
                <a:spcPts val="0"/>
              </a:spcBef>
              <a:spcAft>
                <a:spcPts val="300"/>
              </a:spcAft>
            </a:pPr>
            <a:r>
              <a:rPr lang="nb-NO" sz="1800" dirty="0">
                <a:latin typeface="Aptos" panose="020B0004020202020204" pitchFamily="34" charset="0"/>
                <a:ea typeface="Times New Roman" panose="02020603050405020304" pitchFamily="18" charset="0"/>
                <a:cs typeface="Calibri" panose="020F0502020204030204" pitchFamily="34" charset="0"/>
              </a:rPr>
              <a:t>Beregning av investeringstilskudd og momskompensasjon for netto investeringskostnad for kommunen. </a:t>
            </a:r>
          </a:p>
          <a:p>
            <a:pPr>
              <a:spcBef>
                <a:spcPts val="0"/>
              </a:spcBef>
              <a:spcAft>
                <a:spcPts val="300"/>
              </a:spcAft>
            </a:pPr>
            <a:endParaRPr lang="nb-NO" sz="1800" dirty="0">
              <a:latin typeface="Aptos" panose="020B0004020202020204" pitchFamily="34" charset="0"/>
              <a:ea typeface="Times New Roman" panose="02020603050405020304" pitchFamily="18" charset="0"/>
              <a:cs typeface="Calibri" panose="020F0502020204030204" pitchFamily="34" charset="0"/>
            </a:endParaRPr>
          </a:p>
          <a:p>
            <a:pPr marL="0" indent="0">
              <a:spcBef>
                <a:spcPts val="0"/>
              </a:spcBef>
              <a:spcAft>
                <a:spcPts val="300"/>
              </a:spcAft>
              <a:buNone/>
            </a:pPr>
            <a:r>
              <a:rPr lang="nb-NO" sz="1800" dirty="0">
                <a:latin typeface="Aptos" panose="020B0004020202020204" pitchFamily="34" charset="0"/>
                <a:ea typeface="Times New Roman" panose="02020603050405020304" pitchFamily="18" charset="0"/>
                <a:cs typeface="Calibri" panose="020F0502020204030204" pitchFamily="34" charset="0"/>
              </a:rPr>
              <a:t>HUSBANKEN</a:t>
            </a:r>
          </a:p>
          <a:p>
            <a:pPr>
              <a:spcBef>
                <a:spcPts val="0"/>
              </a:spcBef>
              <a:spcAft>
                <a:spcPts val="300"/>
              </a:spcAft>
            </a:pPr>
            <a:r>
              <a:rPr lang="nb-NO" sz="1800" dirty="0">
                <a:latin typeface="Aptos" panose="020B0004020202020204" pitchFamily="34" charset="0"/>
                <a:ea typeface="Times New Roman" panose="02020603050405020304" pitchFamily="18" charset="0"/>
                <a:cs typeface="Calibri" panose="020F0502020204030204" pitchFamily="34" charset="0"/>
              </a:rPr>
              <a:t>Undersøke muligheten for tilskudd til rehabilitering av hele Kårstufløyen med tanke på framtidig utvidelse av tilbudet. (Tilskudd for 10 kvm per samtidig bruker.)</a:t>
            </a:r>
          </a:p>
        </p:txBody>
      </p:sp>
      <p:sp>
        <p:nvSpPr>
          <p:cNvPr id="6" name="TekstSylinder 5">
            <a:extLst>
              <a:ext uri="{FF2B5EF4-FFF2-40B4-BE49-F238E27FC236}">
                <a16:creationId xmlns:a16="http://schemas.microsoft.com/office/drawing/2014/main" id="{B46C9FEC-607B-3FA7-B96A-F2823362B8FD}"/>
              </a:ext>
            </a:extLst>
          </p:cNvPr>
          <p:cNvSpPr txBox="1"/>
          <p:nvPr/>
        </p:nvSpPr>
        <p:spPr>
          <a:xfrm>
            <a:off x="932622" y="896624"/>
            <a:ext cx="9060712" cy="1477328"/>
          </a:xfrm>
          <a:prstGeom prst="rect">
            <a:avLst/>
          </a:prstGeom>
          <a:noFill/>
          <a:ln>
            <a:solidFill>
              <a:schemeClr val="accent6">
                <a:lumMod val="50000"/>
              </a:schemeClr>
            </a:solidFill>
          </a:ln>
        </p:spPr>
        <p:txBody>
          <a:bodyPr wrap="square" rtlCol="0">
            <a:spAutoFit/>
          </a:bodyPr>
          <a:lstStyle/>
          <a:p>
            <a:r>
              <a:rPr lang="nb-NO" i="1" dirty="0">
                <a:latin typeface="Aptos" panose="020B0004020202020204" pitchFamily="34" charset="0"/>
                <a:ea typeface="Times New Roman" panose="02020603050405020304" pitchFamily="18" charset="0"/>
                <a:cs typeface="Calibri" panose="020F0502020204030204" pitchFamily="34" charset="0"/>
              </a:rPr>
              <a:t>4.2 Det utvikles en modell for organisering og drift av et slikt tilbud med beregninger av kostnadene ved økt tjenestedrift, noe som vil omfatte behov for et økt antall ansatte med rett kompetanse, økte utgifter til transport til dagtilbudet mm. Effekten av tjenesteinnsats langt nede i innsatstrappa på mer kostnadskrevende tjenester lenger oppe i trappa skal også estimeres (unngåtte kostnader). </a:t>
            </a:r>
          </a:p>
        </p:txBody>
      </p:sp>
    </p:spTree>
    <p:extLst>
      <p:ext uri="{BB962C8B-B14F-4D97-AF65-F5344CB8AC3E}">
        <p14:creationId xmlns:p14="http://schemas.microsoft.com/office/powerpoint/2010/main" val="282486760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A8E5C685-D207-54D2-16C5-B69AA99559E7}"/>
              </a:ext>
            </a:extLst>
          </p:cNvPr>
          <p:cNvSpPr>
            <a:spLocks noGrp="1"/>
          </p:cNvSpPr>
          <p:nvPr>
            <p:ph type="title"/>
          </p:nvPr>
        </p:nvSpPr>
        <p:spPr/>
        <p:txBody>
          <a:bodyPr>
            <a:normAutofit/>
          </a:bodyPr>
          <a:lstStyle/>
          <a:p>
            <a:r>
              <a:rPr lang="nb-NO" sz="4000" dirty="0">
                <a:solidFill>
                  <a:schemeClr val="accent6">
                    <a:lumMod val="50000"/>
                  </a:schemeClr>
                </a:solidFill>
              </a:rPr>
              <a:t>STAUP SOM MULIG UNIVERSITETSSYKEHJEM</a:t>
            </a:r>
          </a:p>
        </p:txBody>
      </p:sp>
      <p:sp>
        <p:nvSpPr>
          <p:cNvPr id="3" name="Plassholder for innhold 2">
            <a:extLst>
              <a:ext uri="{FF2B5EF4-FFF2-40B4-BE49-F238E27FC236}">
                <a16:creationId xmlns:a16="http://schemas.microsoft.com/office/drawing/2014/main" id="{AAEF7D36-CAA9-E7DA-718A-C8EE5BD2DFE6}"/>
              </a:ext>
            </a:extLst>
          </p:cNvPr>
          <p:cNvSpPr>
            <a:spLocks noGrp="1"/>
          </p:cNvSpPr>
          <p:nvPr>
            <p:ph idx="1"/>
          </p:nvPr>
        </p:nvSpPr>
        <p:spPr>
          <a:xfrm>
            <a:off x="1201694" y="1830940"/>
            <a:ext cx="8782493" cy="3012190"/>
          </a:xfrm>
          <a:ln>
            <a:solidFill>
              <a:schemeClr val="accent6">
                <a:lumMod val="50000"/>
              </a:schemeClr>
            </a:solidFill>
          </a:ln>
        </p:spPr>
        <p:txBody>
          <a:bodyPr>
            <a:normAutofit lnSpcReduction="10000"/>
          </a:bodyPr>
          <a:lstStyle/>
          <a:p>
            <a:pPr indent="0">
              <a:lnSpc>
                <a:spcPct val="107000"/>
              </a:lnSpc>
              <a:spcBef>
                <a:spcPts val="1800"/>
              </a:spcBef>
              <a:spcAft>
                <a:spcPts val="600"/>
              </a:spcAft>
              <a:buNone/>
            </a:pPr>
            <a:r>
              <a:rPr lang="nb-NO" sz="2000" kern="100" dirty="0">
                <a:solidFill>
                  <a:schemeClr val="accent6">
                    <a:lumMod val="50000"/>
                  </a:schemeClr>
                </a:solidFill>
                <a:effectLst/>
                <a:latin typeface="Aptos" panose="020B0004020202020204" pitchFamily="34" charset="0"/>
                <a:ea typeface="Aptos" panose="020B0004020202020204" pitchFamily="34" charset="0"/>
                <a:cs typeface="Arial" panose="020B0604020202020204" pitchFamily="34" charset="0"/>
              </a:rPr>
              <a:t>Ambisjonen for universitetssykehjemmet i Grimstad er å løfte utviklingen av de kommunale helse- og omsorgstjenestene:</a:t>
            </a:r>
          </a:p>
          <a:p>
            <a:pPr lvl="1" indent="0">
              <a:lnSpc>
                <a:spcPct val="107000"/>
              </a:lnSpc>
              <a:spcBef>
                <a:spcPts val="1800"/>
              </a:spcBef>
              <a:spcAft>
                <a:spcPts val="600"/>
              </a:spcAft>
              <a:buNone/>
            </a:pPr>
            <a:r>
              <a:rPr lang="nb-NO" sz="2000" i="1" kern="100" dirty="0">
                <a:solidFill>
                  <a:schemeClr val="accent6">
                    <a:lumMod val="50000"/>
                  </a:schemeClr>
                </a:solidFill>
                <a:effectLst/>
                <a:latin typeface="Aptos" panose="020B0004020202020204" pitchFamily="34" charset="0"/>
                <a:ea typeface="Aptos" panose="020B0004020202020204" pitchFamily="34" charset="0"/>
                <a:cs typeface="Arial" panose="020B0604020202020204" pitchFamily="34" charset="0"/>
              </a:rPr>
              <a:t>Universitetssykehjemmet skal samle helsefagarbeidere, forskere, undervisere, studenter, elever, frivillige, brukere, pårørende og næringslivet. Sammen skal de forske, utdanne og utvikle morgendagens tjenester. På tvers av tjenestenivåer. Fra hjem til sykehjem. </a:t>
            </a:r>
            <a:endParaRPr lang="nb-NO" sz="2000" kern="100" dirty="0">
              <a:solidFill>
                <a:schemeClr val="accent6">
                  <a:lumMod val="50000"/>
                </a:schemeClr>
              </a:solidFill>
              <a:effectLst/>
              <a:latin typeface="Aptos" panose="020B0004020202020204" pitchFamily="34" charset="0"/>
              <a:ea typeface="Aptos" panose="020B0004020202020204" pitchFamily="34" charset="0"/>
              <a:cs typeface="Arial" panose="020B0604020202020204" pitchFamily="34" charset="0"/>
            </a:endParaRPr>
          </a:p>
          <a:p>
            <a:pPr marL="4294505" lvl="3" indent="0">
              <a:lnSpc>
                <a:spcPct val="107000"/>
              </a:lnSpc>
              <a:spcBef>
                <a:spcPts val="1800"/>
              </a:spcBef>
              <a:spcAft>
                <a:spcPts val="600"/>
              </a:spcAft>
              <a:buNone/>
            </a:pPr>
            <a:r>
              <a:rPr lang="nb-NO" sz="2000" u="sng" kern="100" dirty="0">
                <a:solidFill>
                  <a:schemeClr val="accent6">
                    <a:lumMod val="50000"/>
                  </a:schemeClr>
                </a:solidFill>
                <a:effectLst/>
                <a:latin typeface="Aptos" panose="020B0004020202020204" pitchFamily="34" charset="0"/>
                <a:ea typeface="Aptos" panose="020B0004020202020204" pitchFamily="34" charset="0"/>
                <a:cs typeface="Arial" panose="020B0604020202020204" pitchFamily="34" charset="0"/>
                <a:hlinkClick r:id="rId2">
                  <a:extLst>
                    <a:ext uri="{A12FA001-AC4F-418D-AE19-62706E023703}">
                      <ahyp:hlinkClr xmlns:ahyp="http://schemas.microsoft.com/office/drawing/2018/hyperlinkcolor" val="tx"/>
                    </a:ext>
                  </a:extLst>
                </a:hlinkClick>
              </a:rPr>
              <a:t>Fra prosjektets hjemmeside.</a:t>
            </a:r>
            <a:endParaRPr lang="nb-NO" sz="2000" kern="100" dirty="0">
              <a:solidFill>
                <a:schemeClr val="accent6">
                  <a:lumMod val="50000"/>
                </a:schemeClr>
              </a:solidFill>
              <a:effectLst/>
              <a:latin typeface="Aptos" panose="020B0004020202020204" pitchFamily="34" charset="0"/>
              <a:ea typeface="Aptos" panose="020B0004020202020204" pitchFamily="34" charset="0"/>
              <a:cs typeface="Arial" panose="020B0604020202020204" pitchFamily="34" charset="0"/>
            </a:endParaRPr>
          </a:p>
          <a:p>
            <a:endParaRPr lang="nb-NO" dirty="0"/>
          </a:p>
        </p:txBody>
      </p:sp>
      <p:pic>
        <p:nvPicPr>
          <p:cNvPr id="4" name="Picture 5">
            <a:extLst>
              <a:ext uri="{FF2B5EF4-FFF2-40B4-BE49-F238E27FC236}">
                <a16:creationId xmlns:a16="http://schemas.microsoft.com/office/drawing/2014/main" id="{FF841BEB-2591-C60B-85A9-E75F26ED6937}"/>
              </a:ext>
            </a:extLst>
          </p:cNvPr>
          <p:cNvPicPr>
            <a:picLocks noChangeAspect="1"/>
          </p:cNvPicPr>
          <p:nvPr/>
        </p:nvPicPr>
        <p:blipFill>
          <a:blip r:embed="rId3"/>
          <a:stretch>
            <a:fillRect/>
          </a:stretch>
        </p:blipFill>
        <p:spPr>
          <a:xfrm>
            <a:off x="9984187" y="4650715"/>
            <a:ext cx="2075124" cy="2207285"/>
          </a:xfrm>
          <a:prstGeom prst="rect">
            <a:avLst/>
          </a:prstGeom>
        </p:spPr>
      </p:pic>
      <p:pic>
        <p:nvPicPr>
          <p:cNvPr id="5" name="Picture 3">
            <a:extLst>
              <a:ext uri="{FF2B5EF4-FFF2-40B4-BE49-F238E27FC236}">
                <a16:creationId xmlns:a16="http://schemas.microsoft.com/office/drawing/2014/main" id="{DFA6F036-B274-92DF-7E62-0697B4C944A6}"/>
              </a:ext>
            </a:extLst>
          </p:cNvPr>
          <p:cNvPicPr>
            <a:picLocks noChangeAspect="1"/>
          </p:cNvPicPr>
          <p:nvPr/>
        </p:nvPicPr>
        <p:blipFill>
          <a:blip r:embed="rId4"/>
          <a:stretch>
            <a:fillRect/>
          </a:stretch>
        </p:blipFill>
        <p:spPr>
          <a:xfrm>
            <a:off x="10219626" y="6500095"/>
            <a:ext cx="1839685" cy="235368"/>
          </a:xfrm>
          <a:prstGeom prst="rect">
            <a:avLst/>
          </a:prstGeom>
        </p:spPr>
      </p:pic>
      <p:sp>
        <p:nvSpPr>
          <p:cNvPr id="6" name="TekstSylinder 5">
            <a:extLst>
              <a:ext uri="{FF2B5EF4-FFF2-40B4-BE49-F238E27FC236}">
                <a16:creationId xmlns:a16="http://schemas.microsoft.com/office/drawing/2014/main" id="{79D63C1A-39CC-9726-8DBE-76C1B158315F}"/>
              </a:ext>
            </a:extLst>
          </p:cNvPr>
          <p:cNvSpPr txBox="1"/>
          <p:nvPr/>
        </p:nvSpPr>
        <p:spPr>
          <a:xfrm>
            <a:off x="2325201" y="5121606"/>
            <a:ext cx="6535479" cy="1015663"/>
          </a:xfrm>
          <a:prstGeom prst="rect">
            <a:avLst/>
          </a:prstGeom>
          <a:noFill/>
        </p:spPr>
        <p:txBody>
          <a:bodyPr wrap="square" rtlCol="0">
            <a:spAutoFit/>
          </a:bodyPr>
          <a:lstStyle/>
          <a:p>
            <a:pPr marL="285750" indent="-285750">
              <a:buFont typeface="Arial" panose="020B0604020202020204" pitchFamily="34" charset="0"/>
              <a:buChar char="•"/>
            </a:pPr>
            <a:r>
              <a:rPr lang="nb-NO" sz="2000" dirty="0"/>
              <a:t>Første møte med samarbeidspartnere var 11.06.2025.</a:t>
            </a:r>
          </a:p>
          <a:p>
            <a:pPr marL="285750" indent="-285750">
              <a:buFont typeface="Arial" panose="020B0604020202020204" pitchFamily="34" charset="0"/>
              <a:buChar char="•"/>
            </a:pPr>
            <a:r>
              <a:rPr lang="nb-NO" sz="2000" dirty="0"/>
              <a:t>Samarbeidsavtale skal skrives.</a:t>
            </a:r>
          </a:p>
          <a:p>
            <a:pPr marL="285750" indent="-285750">
              <a:buFont typeface="Arial" panose="020B0604020202020204" pitchFamily="34" charset="0"/>
              <a:buChar char="•"/>
            </a:pPr>
            <a:r>
              <a:rPr lang="nb-NO" sz="2000" dirty="0"/>
              <a:t>Arbeidsgruppe skal etableres.  </a:t>
            </a:r>
          </a:p>
        </p:txBody>
      </p:sp>
    </p:spTree>
    <p:extLst>
      <p:ext uri="{BB962C8B-B14F-4D97-AF65-F5344CB8AC3E}">
        <p14:creationId xmlns:p14="http://schemas.microsoft.com/office/powerpoint/2010/main" val="373025959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66006724-4783-2449-DC43-E4F8CE93A4FA}"/>
              </a:ext>
            </a:extLst>
          </p:cNvPr>
          <p:cNvSpPr>
            <a:spLocks noGrp="1"/>
          </p:cNvSpPr>
          <p:nvPr>
            <p:ph type="title"/>
          </p:nvPr>
        </p:nvSpPr>
        <p:spPr>
          <a:xfrm>
            <a:off x="838200" y="18255"/>
            <a:ext cx="10515600" cy="1325563"/>
          </a:xfrm>
        </p:spPr>
        <p:txBody>
          <a:bodyPr>
            <a:normAutofit/>
          </a:bodyPr>
          <a:lstStyle/>
          <a:p>
            <a:r>
              <a:rPr lang="nb-NO" sz="4000" dirty="0">
                <a:solidFill>
                  <a:schemeClr val="accent6">
                    <a:lumMod val="50000"/>
                  </a:schemeClr>
                </a:solidFill>
              </a:rPr>
              <a:t>HUSBANKEN</a:t>
            </a:r>
          </a:p>
        </p:txBody>
      </p:sp>
      <p:sp>
        <p:nvSpPr>
          <p:cNvPr id="3" name="Plassholder for innhold 2">
            <a:extLst>
              <a:ext uri="{FF2B5EF4-FFF2-40B4-BE49-F238E27FC236}">
                <a16:creationId xmlns:a16="http://schemas.microsoft.com/office/drawing/2014/main" id="{7528BEA0-56A5-9D05-4CD5-FDE7021BAFEF}"/>
              </a:ext>
            </a:extLst>
          </p:cNvPr>
          <p:cNvSpPr>
            <a:spLocks noGrp="1"/>
          </p:cNvSpPr>
          <p:nvPr>
            <p:ph idx="1"/>
          </p:nvPr>
        </p:nvSpPr>
        <p:spPr>
          <a:xfrm>
            <a:off x="987055" y="1072021"/>
            <a:ext cx="8869326" cy="4351338"/>
          </a:xfrm>
        </p:spPr>
        <p:txBody>
          <a:bodyPr>
            <a:noAutofit/>
          </a:bodyPr>
          <a:lstStyle/>
          <a:p>
            <a:pPr marL="0" indent="0">
              <a:lnSpc>
                <a:spcPct val="100000"/>
              </a:lnSpc>
              <a:spcBef>
                <a:spcPts val="600"/>
              </a:spcBef>
              <a:buNone/>
            </a:pPr>
            <a:r>
              <a:rPr lang="nb-NO" sz="1800" i="0" dirty="0">
                <a:solidFill>
                  <a:srgbClr val="11180B"/>
                </a:solidFill>
                <a:effectLst/>
                <a:latin typeface="Inter"/>
                <a:hlinkClick r:id="rId2"/>
              </a:rPr>
              <a:t>Veileder for søknadsprosessen og bruk av investeringstilskuddet</a:t>
            </a:r>
            <a:endParaRPr lang="nb-NO" sz="1800" i="0" dirty="0">
              <a:solidFill>
                <a:srgbClr val="11180B"/>
              </a:solidFill>
              <a:effectLst/>
              <a:latin typeface="Inter"/>
            </a:endParaRPr>
          </a:p>
          <a:p>
            <a:pPr marL="0" indent="0">
              <a:lnSpc>
                <a:spcPct val="100000"/>
              </a:lnSpc>
              <a:spcBef>
                <a:spcPts val="600"/>
              </a:spcBef>
              <a:buNone/>
            </a:pPr>
            <a:endParaRPr lang="nb-NO" sz="1800" b="1" i="0" dirty="0">
              <a:solidFill>
                <a:srgbClr val="11180B"/>
              </a:solidFill>
              <a:effectLst/>
              <a:latin typeface="Inter"/>
            </a:endParaRPr>
          </a:p>
          <a:p>
            <a:pPr marL="0" indent="0">
              <a:lnSpc>
                <a:spcPct val="100000"/>
              </a:lnSpc>
              <a:spcBef>
                <a:spcPts val="600"/>
              </a:spcBef>
              <a:buNone/>
            </a:pPr>
            <a:r>
              <a:rPr lang="nb-NO" sz="1800" b="1" i="1" dirty="0">
                <a:solidFill>
                  <a:srgbClr val="11180B"/>
                </a:solidFill>
                <a:effectLst/>
                <a:latin typeface="Inter"/>
              </a:rPr>
              <a:t>6.5 Disponering og tildeling</a:t>
            </a:r>
          </a:p>
          <a:p>
            <a:pPr marL="0" indent="0">
              <a:lnSpc>
                <a:spcPct val="100000"/>
              </a:lnSpc>
              <a:spcBef>
                <a:spcPts val="600"/>
              </a:spcBef>
              <a:buNone/>
            </a:pPr>
            <a:r>
              <a:rPr lang="nb-NO" sz="1800" b="0" i="1" dirty="0">
                <a:solidFill>
                  <a:srgbClr val="11180B"/>
                </a:solidFill>
                <a:effectLst/>
                <a:latin typeface="Inter"/>
              </a:rPr>
              <a:t>Kommunen skal disponere og </a:t>
            </a:r>
            <a:r>
              <a:rPr lang="nb-NO" sz="1800" b="0" i="1" dirty="0">
                <a:solidFill>
                  <a:srgbClr val="11180B"/>
                </a:solidFill>
                <a:effectLst/>
                <a:highlight>
                  <a:srgbClr val="FFFF00"/>
                </a:highlight>
                <a:latin typeface="Inter"/>
              </a:rPr>
              <a:t>har plikt til å tildele omsorgsplassene i en periode på minst 30 år til personer med behov for heldøgns helse- og omsorgstjenester</a:t>
            </a:r>
            <a:r>
              <a:rPr lang="nb-NO" sz="1800" b="0" i="1" dirty="0">
                <a:solidFill>
                  <a:srgbClr val="11180B"/>
                </a:solidFill>
                <a:effectLst/>
                <a:latin typeface="Inter"/>
              </a:rPr>
              <a:t>. For tilsagn gitt i årene 2008 til 2010 har kommunen en tildelingsplikt i 20 år.</a:t>
            </a:r>
            <a:r>
              <a:rPr lang="nb-NO" sz="1800" i="1" dirty="0">
                <a:solidFill>
                  <a:srgbClr val="11180B"/>
                </a:solidFill>
                <a:latin typeface="Inter"/>
              </a:rPr>
              <a:t>					</a:t>
            </a:r>
          </a:p>
          <a:p>
            <a:pPr marL="0" indent="0">
              <a:lnSpc>
                <a:spcPct val="100000"/>
              </a:lnSpc>
              <a:spcBef>
                <a:spcPts val="600"/>
              </a:spcBef>
              <a:buNone/>
            </a:pPr>
            <a:r>
              <a:rPr lang="nb-NO" sz="1800" b="1" i="1" dirty="0">
                <a:solidFill>
                  <a:srgbClr val="11180B"/>
                </a:solidFill>
                <a:effectLst/>
                <a:latin typeface="Inter"/>
              </a:rPr>
              <a:t>6.8 Krav om tilbakebetaling</a:t>
            </a:r>
          </a:p>
          <a:p>
            <a:pPr marL="0" indent="0">
              <a:lnSpc>
                <a:spcPct val="100000"/>
              </a:lnSpc>
              <a:spcBef>
                <a:spcPts val="600"/>
              </a:spcBef>
              <a:buNone/>
            </a:pPr>
            <a:r>
              <a:rPr lang="nb-NO" sz="1800" b="0" i="1" dirty="0">
                <a:solidFill>
                  <a:srgbClr val="11180B"/>
                </a:solidFill>
                <a:effectLst/>
                <a:latin typeface="Inter"/>
              </a:rPr>
              <a:t>Hvis omsorgsplassene i løpet av de første 30 årene etter utbetaling selges/overdras til andre eller ikke brukes til de formål som er forutsatt ved tilskuddstildelingen, skal Husbanken som hovedregel </a:t>
            </a:r>
            <a:r>
              <a:rPr lang="nb-NO" sz="1800" b="0" i="1" dirty="0">
                <a:solidFill>
                  <a:srgbClr val="11180B"/>
                </a:solidFill>
                <a:effectLst/>
                <a:highlight>
                  <a:srgbClr val="FFFF00"/>
                </a:highlight>
                <a:latin typeface="Inter"/>
              </a:rPr>
              <a:t>kreve at kommunen betaler tilbake investeringstilskuddet i sin helhet</a:t>
            </a:r>
            <a:r>
              <a:rPr lang="nb-NO" sz="1800" b="0" i="1" dirty="0">
                <a:solidFill>
                  <a:srgbClr val="11180B"/>
                </a:solidFill>
                <a:effectLst/>
                <a:latin typeface="Inter"/>
              </a:rPr>
              <a:t>. Dette gjelder uavhengig av om det er kommunen eller helseforetak som bruker plasser i strid med forutsetningene. For tilskudd innvilget i årene 2008 til 2010 skal Husbanken på tilsvarende måte kreve slik tilbakebetaling de første 20 årene.</a:t>
            </a:r>
            <a:r>
              <a:rPr lang="nb-NO" sz="1800" i="1" dirty="0">
                <a:solidFill>
                  <a:srgbClr val="11180B"/>
                </a:solidFill>
                <a:latin typeface="Inter"/>
              </a:rPr>
              <a:t>			</a:t>
            </a:r>
            <a:endParaRPr lang="nb-NO" sz="1800" i="1" dirty="0"/>
          </a:p>
        </p:txBody>
      </p:sp>
      <p:pic>
        <p:nvPicPr>
          <p:cNvPr id="4" name="Bilde 3">
            <a:extLst>
              <a:ext uri="{FF2B5EF4-FFF2-40B4-BE49-F238E27FC236}">
                <a16:creationId xmlns:a16="http://schemas.microsoft.com/office/drawing/2014/main" id="{19C69408-EEAC-B6EB-919C-7D671CBC69DB}"/>
              </a:ext>
            </a:extLst>
          </p:cNvPr>
          <p:cNvPicPr>
            <a:picLocks noChangeAspect="1"/>
          </p:cNvPicPr>
          <p:nvPr/>
        </p:nvPicPr>
        <p:blipFill>
          <a:blip r:embed="rId3"/>
          <a:stretch>
            <a:fillRect/>
          </a:stretch>
        </p:blipFill>
        <p:spPr>
          <a:xfrm>
            <a:off x="8176436" y="5230461"/>
            <a:ext cx="4015564" cy="1627539"/>
          </a:xfrm>
          <a:prstGeom prst="rect">
            <a:avLst/>
          </a:prstGeom>
        </p:spPr>
      </p:pic>
      <p:sp>
        <p:nvSpPr>
          <p:cNvPr id="5" name="Ellipse 4">
            <a:extLst>
              <a:ext uri="{FF2B5EF4-FFF2-40B4-BE49-F238E27FC236}">
                <a16:creationId xmlns:a16="http://schemas.microsoft.com/office/drawing/2014/main" id="{37C04D8E-E44F-B11C-FB0A-29B4997A308D}"/>
              </a:ext>
            </a:extLst>
          </p:cNvPr>
          <p:cNvSpPr/>
          <p:nvPr/>
        </p:nvSpPr>
        <p:spPr>
          <a:xfrm>
            <a:off x="7944292" y="62053"/>
            <a:ext cx="3824177" cy="1711318"/>
          </a:xfrm>
          <a:prstGeom prst="ellipse">
            <a:avLst/>
          </a:prstGeom>
          <a:solidFill>
            <a:schemeClr val="accent2">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nb-NO" sz="2000" dirty="0"/>
              <a:t>VI SKAL HA NYTT MØTE MED HUSBANKEN 17.06.2025.</a:t>
            </a:r>
          </a:p>
        </p:txBody>
      </p:sp>
      <p:sp>
        <p:nvSpPr>
          <p:cNvPr id="6" name="Ellipse 5">
            <a:extLst>
              <a:ext uri="{FF2B5EF4-FFF2-40B4-BE49-F238E27FC236}">
                <a16:creationId xmlns:a16="http://schemas.microsoft.com/office/drawing/2014/main" id="{03C6A5E0-7A5E-82AF-0B46-714B716078C1}"/>
              </a:ext>
            </a:extLst>
          </p:cNvPr>
          <p:cNvSpPr/>
          <p:nvPr/>
        </p:nvSpPr>
        <p:spPr>
          <a:xfrm>
            <a:off x="2573079" y="5577668"/>
            <a:ext cx="3522921" cy="933123"/>
          </a:xfrm>
          <a:prstGeom prst="ellipse">
            <a:avLst/>
          </a:prstGeom>
          <a:solidFill>
            <a:srgbClr val="C0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nb-NO" sz="1600" dirty="0"/>
              <a:t>Husbanken advarer sterkt mot å bygge for mye.</a:t>
            </a:r>
          </a:p>
        </p:txBody>
      </p:sp>
    </p:spTree>
    <p:extLst>
      <p:ext uri="{BB962C8B-B14F-4D97-AF65-F5344CB8AC3E}">
        <p14:creationId xmlns:p14="http://schemas.microsoft.com/office/powerpoint/2010/main" val="144337638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1E3B8BE-92D1-44D6-0B66-31D3678C06BC}"/>
            </a:ext>
          </a:extLst>
        </p:cNvPr>
        <p:cNvGrpSpPr/>
        <p:nvPr/>
      </p:nvGrpSpPr>
      <p:grpSpPr>
        <a:xfrm>
          <a:off x="0" y="0"/>
          <a:ext cx="0" cy="0"/>
          <a:chOff x="0" y="0"/>
          <a:chExt cx="0" cy="0"/>
        </a:xfrm>
      </p:grpSpPr>
      <p:sp>
        <p:nvSpPr>
          <p:cNvPr id="2" name="Tittel 1">
            <a:extLst>
              <a:ext uri="{FF2B5EF4-FFF2-40B4-BE49-F238E27FC236}">
                <a16:creationId xmlns:a16="http://schemas.microsoft.com/office/drawing/2014/main" id="{8AAEC27F-A8FD-9907-F88E-0CB8CD35A57B}"/>
              </a:ext>
            </a:extLst>
          </p:cNvPr>
          <p:cNvSpPr>
            <a:spLocks noGrp="1"/>
          </p:cNvSpPr>
          <p:nvPr>
            <p:ph type="title"/>
          </p:nvPr>
        </p:nvSpPr>
        <p:spPr>
          <a:xfrm>
            <a:off x="288854" y="-192107"/>
            <a:ext cx="10515600" cy="1017769"/>
          </a:xfrm>
        </p:spPr>
        <p:txBody>
          <a:bodyPr>
            <a:normAutofit/>
          </a:bodyPr>
          <a:lstStyle/>
          <a:p>
            <a:r>
              <a:rPr lang="nb-NO" sz="3200" dirty="0">
                <a:solidFill>
                  <a:schemeClr val="accent6">
                    <a:lumMod val="50000"/>
                  </a:schemeClr>
                </a:solidFill>
              </a:rPr>
              <a:t>AVHENGIGHETER OG REKKEFØLGE</a:t>
            </a:r>
          </a:p>
        </p:txBody>
      </p:sp>
      <p:graphicFrame>
        <p:nvGraphicFramePr>
          <p:cNvPr id="3" name="Diagram 2">
            <a:extLst>
              <a:ext uri="{FF2B5EF4-FFF2-40B4-BE49-F238E27FC236}">
                <a16:creationId xmlns:a16="http://schemas.microsoft.com/office/drawing/2014/main" id="{5B72C468-F08E-2002-0D73-DD3FF59B02BC}"/>
              </a:ext>
            </a:extLst>
          </p:cNvPr>
          <p:cNvGraphicFramePr/>
          <p:nvPr>
            <p:extLst>
              <p:ext uri="{D42A27DB-BD31-4B8C-83A1-F6EECF244321}">
                <p14:modId xmlns:p14="http://schemas.microsoft.com/office/powerpoint/2010/main" val="551519865"/>
              </p:ext>
            </p:extLst>
          </p:nvPr>
        </p:nvGraphicFramePr>
        <p:xfrm>
          <a:off x="3332955" y="266773"/>
          <a:ext cx="8623300" cy="648176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cxnSp>
        <p:nvCxnSpPr>
          <p:cNvPr id="6" name="Rett pilkobling 5">
            <a:extLst>
              <a:ext uri="{FF2B5EF4-FFF2-40B4-BE49-F238E27FC236}">
                <a16:creationId xmlns:a16="http://schemas.microsoft.com/office/drawing/2014/main" id="{38AEFD72-E6ED-9EC8-1179-5EC3924FB389}"/>
              </a:ext>
            </a:extLst>
          </p:cNvPr>
          <p:cNvCxnSpPr/>
          <p:nvPr/>
        </p:nvCxnSpPr>
        <p:spPr>
          <a:xfrm flipV="1">
            <a:off x="5905500" y="1081015"/>
            <a:ext cx="990600" cy="687388"/>
          </a:xfrm>
          <a:prstGeom prst="straightConnector1">
            <a:avLst/>
          </a:prstGeom>
          <a:ln w="63500">
            <a:solidFill>
              <a:srgbClr val="FF6600"/>
            </a:solidFill>
            <a:headEnd type="triangle"/>
            <a:tailEnd type="triangle"/>
          </a:ln>
        </p:spPr>
        <p:style>
          <a:lnRef idx="2">
            <a:schemeClr val="accent1"/>
          </a:lnRef>
          <a:fillRef idx="0">
            <a:schemeClr val="accent1"/>
          </a:fillRef>
          <a:effectRef idx="1">
            <a:schemeClr val="accent1"/>
          </a:effectRef>
          <a:fontRef idx="minor">
            <a:schemeClr val="tx1"/>
          </a:fontRef>
        </p:style>
      </p:cxnSp>
      <p:cxnSp>
        <p:nvCxnSpPr>
          <p:cNvPr id="7" name="Rett pilkobling 6">
            <a:extLst>
              <a:ext uri="{FF2B5EF4-FFF2-40B4-BE49-F238E27FC236}">
                <a16:creationId xmlns:a16="http://schemas.microsoft.com/office/drawing/2014/main" id="{98FE49E6-D09C-3998-CE56-81D84295E21C}"/>
              </a:ext>
            </a:extLst>
          </p:cNvPr>
          <p:cNvCxnSpPr>
            <a:cxnSpLocks/>
          </p:cNvCxnSpPr>
          <p:nvPr/>
        </p:nvCxnSpPr>
        <p:spPr>
          <a:xfrm>
            <a:off x="8166100" y="1032560"/>
            <a:ext cx="1092200" cy="784297"/>
          </a:xfrm>
          <a:prstGeom prst="straightConnector1">
            <a:avLst/>
          </a:prstGeom>
          <a:ln w="63500">
            <a:solidFill>
              <a:srgbClr val="FF6600"/>
            </a:solidFill>
            <a:headEnd type="triangle"/>
            <a:tailEnd type="triangle"/>
          </a:ln>
        </p:spPr>
        <p:style>
          <a:lnRef idx="2">
            <a:schemeClr val="accent1"/>
          </a:lnRef>
          <a:fillRef idx="0">
            <a:schemeClr val="accent1"/>
          </a:fillRef>
          <a:effectRef idx="1">
            <a:schemeClr val="accent1"/>
          </a:effectRef>
          <a:fontRef idx="minor">
            <a:schemeClr val="tx1"/>
          </a:fontRef>
        </p:style>
      </p:cxnSp>
      <p:cxnSp>
        <p:nvCxnSpPr>
          <p:cNvPr id="9" name="Rett pilkobling 8">
            <a:extLst>
              <a:ext uri="{FF2B5EF4-FFF2-40B4-BE49-F238E27FC236}">
                <a16:creationId xmlns:a16="http://schemas.microsoft.com/office/drawing/2014/main" id="{A7F9ACC9-7224-343F-64AA-89EDD2B9EB1F}"/>
              </a:ext>
            </a:extLst>
          </p:cNvPr>
          <p:cNvCxnSpPr>
            <a:cxnSpLocks/>
          </p:cNvCxnSpPr>
          <p:nvPr/>
        </p:nvCxnSpPr>
        <p:spPr>
          <a:xfrm flipV="1">
            <a:off x="6417246" y="1999555"/>
            <a:ext cx="2600325" cy="87278"/>
          </a:xfrm>
          <a:prstGeom prst="straightConnector1">
            <a:avLst/>
          </a:prstGeom>
          <a:ln w="63500">
            <a:solidFill>
              <a:srgbClr val="FF6600"/>
            </a:solidFill>
            <a:headEnd type="triangle"/>
            <a:tailEnd type="triangle"/>
          </a:ln>
        </p:spPr>
        <p:style>
          <a:lnRef idx="2">
            <a:schemeClr val="accent1"/>
          </a:lnRef>
          <a:fillRef idx="0">
            <a:schemeClr val="accent1"/>
          </a:fillRef>
          <a:effectRef idx="1">
            <a:schemeClr val="accent1"/>
          </a:effectRef>
          <a:fontRef idx="minor">
            <a:schemeClr val="tx1"/>
          </a:fontRef>
        </p:style>
      </p:cxnSp>
      <p:cxnSp>
        <p:nvCxnSpPr>
          <p:cNvPr id="12" name="Rett pilkobling 11">
            <a:extLst>
              <a:ext uri="{FF2B5EF4-FFF2-40B4-BE49-F238E27FC236}">
                <a16:creationId xmlns:a16="http://schemas.microsoft.com/office/drawing/2014/main" id="{71B2ACD0-F3D2-7B34-BDE2-68E4C8EA0E2C}"/>
              </a:ext>
            </a:extLst>
          </p:cNvPr>
          <p:cNvCxnSpPr>
            <a:cxnSpLocks/>
          </p:cNvCxnSpPr>
          <p:nvPr/>
        </p:nvCxnSpPr>
        <p:spPr>
          <a:xfrm flipV="1">
            <a:off x="6205537" y="2191257"/>
            <a:ext cx="2695575" cy="2453589"/>
          </a:xfrm>
          <a:prstGeom prst="straightConnector1">
            <a:avLst/>
          </a:prstGeom>
          <a:ln w="63500">
            <a:solidFill>
              <a:srgbClr val="FF6600"/>
            </a:solidFill>
            <a:headEnd type="triangle"/>
            <a:tailEnd type="triangle"/>
          </a:ln>
        </p:spPr>
        <p:style>
          <a:lnRef idx="2">
            <a:schemeClr val="accent1"/>
          </a:lnRef>
          <a:fillRef idx="0">
            <a:schemeClr val="accent1"/>
          </a:fillRef>
          <a:effectRef idx="1">
            <a:schemeClr val="accent1"/>
          </a:effectRef>
          <a:fontRef idx="minor">
            <a:schemeClr val="tx1"/>
          </a:fontRef>
        </p:style>
      </p:cxnSp>
      <p:sp>
        <p:nvSpPr>
          <p:cNvPr id="14" name="Ellipse 13">
            <a:extLst>
              <a:ext uri="{FF2B5EF4-FFF2-40B4-BE49-F238E27FC236}">
                <a16:creationId xmlns:a16="http://schemas.microsoft.com/office/drawing/2014/main" id="{552453F6-D1C5-D74F-6BB4-8D0E1DB4A7AB}"/>
              </a:ext>
            </a:extLst>
          </p:cNvPr>
          <p:cNvSpPr/>
          <p:nvPr/>
        </p:nvSpPr>
        <p:spPr>
          <a:xfrm>
            <a:off x="9347200" y="109465"/>
            <a:ext cx="2413000" cy="1009650"/>
          </a:xfrm>
          <a:prstGeom prst="ellipse">
            <a:avLst/>
          </a:prstGeom>
          <a:solidFill>
            <a:schemeClr val="accent6">
              <a:lumMod val="5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nb-NO" sz="1600" dirty="0"/>
              <a:t>ANDRE KOMMUNALE BOLIGER</a:t>
            </a:r>
          </a:p>
        </p:txBody>
      </p:sp>
      <p:cxnSp>
        <p:nvCxnSpPr>
          <p:cNvPr id="15" name="Rett pilkobling 14">
            <a:extLst>
              <a:ext uri="{FF2B5EF4-FFF2-40B4-BE49-F238E27FC236}">
                <a16:creationId xmlns:a16="http://schemas.microsoft.com/office/drawing/2014/main" id="{93CC896E-964B-F84B-0C43-6949EADD4F7E}"/>
              </a:ext>
            </a:extLst>
          </p:cNvPr>
          <p:cNvCxnSpPr>
            <a:cxnSpLocks/>
          </p:cNvCxnSpPr>
          <p:nvPr/>
        </p:nvCxnSpPr>
        <p:spPr>
          <a:xfrm flipV="1">
            <a:off x="7628287" y="1625960"/>
            <a:ext cx="0" cy="3606079"/>
          </a:xfrm>
          <a:prstGeom prst="straightConnector1">
            <a:avLst/>
          </a:prstGeom>
          <a:ln w="63500">
            <a:solidFill>
              <a:srgbClr val="FF6600"/>
            </a:solidFill>
            <a:headEnd type="triangle"/>
            <a:tailEnd type="triangle"/>
          </a:ln>
        </p:spPr>
        <p:style>
          <a:lnRef idx="2">
            <a:schemeClr val="accent1"/>
          </a:lnRef>
          <a:fillRef idx="0">
            <a:schemeClr val="accent1"/>
          </a:fillRef>
          <a:effectRef idx="1">
            <a:schemeClr val="accent1"/>
          </a:effectRef>
          <a:fontRef idx="minor">
            <a:schemeClr val="tx1"/>
          </a:fontRef>
        </p:style>
      </p:cxnSp>
      <p:cxnSp>
        <p:nvCxnSpPr>
          <p:cNvPr id="17" name="Rett pilkobling 16">
            <a:extLst>
              <a:ext uri="{FF2B5EF4-FFF2-40B4-BE49-F238E27FC236}">
                <a16:creationId xmlns:a16="http://schemas.microsoft.com/office/drawing/2014/main" id="{67D39F7D-AAEB-821F-853E-0CE5789F3FE9}"/>
              </a:ext>
            </a:extLst>
          </p:cNvPr>
          <p:cNvCxnSpPr>
            <a:cxnSpLocks/>
          </p:cNvCxnSpPr>
          <p:nvPr/>
        </p:nvCxnSpPr>
        <p:spPr>
          <a:xfrm flipH="1" flipV="1">
            <a:off x="7797800" y="1601249"/>
            <a:ext cx="1549400" cy="2494501"/>
          </a:xfrm>
          <a:prstGeom prst="straightConnector1">
            <a:avLst/>
          </a:prstGeom>
          <a:ln w="63500">
            <a:solidFill>
              <a:srgbClr val="FF6600"/>
            </a:solidFill>
            <a:headEnd type="triangle"/>
            <a:tailEnd type="triangle"/>
          </a:ln>
        </p:spPr>
        <p:style>
          <a:lnRef idx="2">
            <a:schemeClr val="accent1"/>
          </a:lnRef>
          <a:fillRef idx="0">
            <a:schemeClr val="accent1"/>
          </a:fillRef>
          <a:effectRef idx="1">
            <a:schemeClr val="accent1"/>
          </a:effectRef>
          <a:fontRef idx="minor">
            <a:schemeClr val="tx1"/>
          </a:fontRef>
        </p:style>
      </p:cxnSp>
      <p:cxnSp>
        <p:nvCxnSpPr>
          <p:cNvPr id="20" name="Rett pilkobling 19">
            <a:extLst>
              <a:ext uri="{FF2B5EF4-FFF2-40B4-BE49-F238E27FC236}">
                <a16:creationId xmlns:a16="http://schemas.microsoft.com/office/drawing/2014/main" id="{DBEF834C-D1A9-1FDD-C561-FBC34A51AAC4}"/>
              </a:ext>
            </a:extLst>
          </p:cNvPr>
          <p:cNvCxnSpPr>
            <a:cxnSpLocks/>
          </p:cNvCxnSpPr>
          <p:nvPr/>
        </p:nvCxnSpPr>
        <p:spPr>
          <a:xfrm flipH="1" flipV="1">
            <a:off x="6205537" y="2364618"/>
            <a:ext cx="2878136" cy="2005680"/>
          </a:xfrm>
          <a:prstGeom prst="straightConnector1">
            <a:avLst/>
          </a:prstGeom>
          <a:ln w="63500">
            <a:solidFill>
              <a:srgbClr val="FF6600"/>
            </a:solidFill>
            <a:headEnd type="triangle"/>
            <a:tailEnd type="triangle"/>
          </a:ln>
        </p:spPr>
        <p:style>
          <a:lnRef idx="2">
            <a:schemeClr val="accent1"/>
          </a:lnRef>
          <a:fillRef idx="0">
            <a:schemeClr val="accent1"/>
          </a:fillRef>
          <a:effectRef idx="1">
            <a:schemeClr val="accent1"/>
          </a:effectRef>
          <a:fontRef idx="minor">
            <a:schemeClr val="tx1"/>
          </a:fontRef>
        </p:style>
      </p:cxnSp>
      <p:cxnSp>
        <p:nvCxnSpPr>
          <p:cNvPr id="22" name="Rett pilkobling 21">
            <a:extLst>
              <a:ext uri="{FF2B5EF4-FFF2-40B4-BE49-F238E27FC236}">
                <a16:creationId xmlns:a16="http://schemas.microsoft.com/office/drawing/2014/main" id="{BA1B1E71-06D8-25E6-AA5F-905D9DDD710B}"/>
              </a:ext>
            </a:extLst>
          </p:cNvPr>
          <p:cNvCxnSpPr>
            <a:cxnSpLocks/>
          </p:cNvCxnSpPr>
          <p:nvPr/>
        </p:nvCxnSpPr>
        <p:spPr>
          <a:xfrm flipH="1">
            <a:off x="9512300" y="822974"/>
            <a:ext cx="499052" cy="805801"/>
          </a:xfrm>
          <a:prstGeom prst="straightConnector1">
            <a:avLst/>
          </a:prstGeom>
          <a:ln w="63500">
            <a:solidFill>
              <a:srgbClr val="FF6600"/>
            </a:solidFill>
            <a:headEnd type="triangle"/>
            <a:tailEnd type="triangle"/>
          </a:ln>
        </p:spPr>
        <p:style>
          <a:lnRef idx="2">
            <a:schemeClr val="accent1"/>
          </a:lnRef>
          <a:fillRef idx="0">
            <a:schemeClr val="accent1"/>
          </a:fillRef>
          <a:effectRef idx="1">
            <a:schemeClr val="accent1"/>
          </a:effectRef>
          <a:fontRef idx="minor">
            <a:schemeClr val="tx1"/>
          </a:fontRef>
        </p:style>
      </p:cxnSp>
      <p:cxnSp>
        <p:nvCxnSpPr>
          <p:cNvPr id="25" name="Rett pilkobling 24">
            <a:extLst>
              <a:ext uri="{FF2B5EF4-FFF2-40B4-BE49-F238E27FC236}">
                <a16:creationId xmlns:a16="http://schemas.microsoft.com/office/drawing/2014/main" id="{DBF42BB0-ABC5-003E-55F0-352AF5311159}"/>
              </a:ext>
            </a:extLst>
          </p:cNvPr>
          <p:cNvCxnSpPr>
            <a:cxnSpLocks/>
          </p:cNvCxnSpPr>
          <p:nvPr/>
        </p:nvCxnSpPr>
        <p:spPr>
          <a:xfrm flipV="1">
            <a:off x="6205537" y="722059"/>
            <a:ext cx="3556289" cy="1178791"/>
          </a:xfrm>
          <a:prstGeom prst="straightConnector1">
            <a:avLst/>
          </a:prstGeom>
          <a:ln w="63500">
            <a:solidFill>
              <a:srgbClr val="FF6600"/>
            </a:solidFill>
            <a:headEnd type="triangle"/>
            <a:tailEnd type="triangle"/>
          </a:ln>
        </p:spPr>
        <p:style>
          <a:lnRef idx="2">
            <a:schemeClr val="accent1"/>
          </a:lnRef>
          <a:fillRef idx="0">
            <a:schemeClr val="accent1"/>
          </a:fillRef>
          <a:effectRef idx="1">
            <a:schemeClr val="accent1"/>
          </a:effectRef>
          <a:fontRef idx="minor">
            <a:schemeClr val="tx1"/>
          </a:fontRef>
        </p:style>
      </p:cxnSp>
      <p:pic>
        <p:nvPicPr>
          <p:cNvPr id="27" name="Bilde 26" descr="Stabler med gullmynter">
            <a:extLst>
              <a:ext uri="{FF2B5EF4-FFF2-40B4-BE49-F238E27FC236}">
                <a16:creationId xmlns:a16="http://schemas.microsoft.com/office/drawing/2014/main" id="{1BEC90C3-4468-C787-6BC9-C21D73413567}"/>
              </a:ext>
            </a:extLst>
          </p:cNvPr>
          <p:cNvPicPr>
            <a:picLocks noChangeAspect="1"/>
          </p:cNvPicPr>
          <p:nvPr/>
        </p:nvPicPr>
        <p:blipFill>
          <a:blip r:embed="rId7" cstate="print">
            <a:extLst>
              <a:ext uri="{28A0092B-C50C-407E-A947-70E740481C1C}">
                <a14:useLocalDpi xmlns:a14="http://schemas.microsoft.com/office/drawing/2010/main" val="0"/>
              </a:ext>
            </a:extLst>
          </a:blip>
          <a:srcRect l="13505" t="9107" r="9639"/>
          <a:stretch/>
        </p:blipFill>
        <p:spPr>
          <a:xfrm>
            <a:off x="10619975" y="2833856"/>
            <a:ext cx="1481933" cy="1168390"/>
          </a:xfrm>
          <a:prstGeom prst="rect">
            <a:avLst/>
          </a:prstGeom>
        </p:spPr>
      </p:pic>
      <p:sp>
        <p:nvSpPr>
          <p:cNvPr id="28" name="TekstSylinder 27">
            <a:extLst>
              <a:ext uri="{FF2B5EF4-FFF2-40B4-BE49-F238E27FC236}">
                <a16:creationId xmlns:a16="http://schemas.microsoft.com/office/drawing/2014/main" id="{93A415D8-962D-214F-4EAA-F22261E9F9FF}"/>
              </a:ext>
            </a:extLst>
          </p:cNvPr>
          <p:cNvSpPr txBox="1"/>
          <p:nvPr/>
        </p:nvSpPr>
        <p:spPr>
          <a:xfrm>
            <a:off x="131951" y="492818"/>
            <a:ext cx="4500724" cy="6124754"/>
          </a:xfrm>
          <a:prstGeom prst="rect">
            <a:avLst/>
          </a:prstGeom>
          <a:noFill/>
        </p:spPr>
        <p:txBody>
          <a:bodyPr wrap="square" rtlCol="0">
            <a:spAutoFit/>
          </a:bodyPr>
          <a:lstStyle/>
          <a:p>
            <a:r>
              <a:rPr lang="nb-NO" sz="1400" b="1" dirty="0"/>
              <a:t>Staup 2:</a:t>
            </a:r>
          </a:p>
          <a:p>
            <a:pPr marL="285750" indent="-285750">
              <a:buFontTx/>
              <a:buChar char="-"/>
            </a:pPr>
            <a:r>
              <a:rPr lang="nb-NO" sz="1400" dirty="0"/>
              <a:t>LBAS kan tømmes: tilbud etter behov til beboerne.</a:t>
            </a:r>
          </a:p>
          <a:p>
            <a:pPr marL="285750" indent="-285750">
              <a:buFontTx/>
              <a:buChar char="-"/>
            </a:pPr>
            <a:r>
              <a:rPr lang="nb-NO" sz="1400" dirty="0"/>
              <a:t>LBAS kan pusses opp til en lavere kostnad enn det som er planlagt. Sparte midler kan brukes til andre helseinvesteringer. </a:t>
            </a:r>
          </a:p>
          <a:p>
            <a:pPr marL="285750" indent="-285750">
              <a:buFontTx/>
              <a:buChar char="-"/>
            </a:pPr>
            <a:r>
              <a:rPr lang="nb-NO" sz="1400" dirty="0"/>
              <a:t>LBAS vil gi leieinntekter. Midler til annen bruk.  </a:t>
            </a:r>
          </a:p>
          <a:p>
            <a:pPr marL="285750" indent="-285750">
              <a:buFontTx/>
              <a:buChar char="-"/>
            </a:pPr>
            <a:r>
              <a:rPr lang="nb-NO" sz="1400" dirty="0"/>
              <a:t>LBAS kan brukes til boligformål slik at andre slitte kommunale bygg kan fases ut/pusses opp/selges.</a:t>
            </a:r>
          </a:p>
          <a:p>
            <a:pPr marL="285750" indent="-285750">
              <a:buFontTx/>
              <a:buChar char="-"/>
            </a:pPr>
            <a:r>
              <a:rPr lang="nb-NO" sz="1400" dirty="0"/>
              <a:t>Mulighet til å gå gjennom tjenesteporteføljen og eventuelt gi innbyggere bedre tilpassede tjenester.</a:t>
            </a:r>
          </a:p>
          <a:p>
            <a:pPr marL="285750" indent="-285750">
              <a:buFontTx/>
              <a:buChar char="-"/>
            </a:pPr>
            <a:r>
              <a:rPr lang="nb-NO" sz="1400" dirty="0"/>
              <a:t>Økt kapasitet for utskrivningsklare pasienter. </a:t>
            </a:r>
          </a:p>
          <a:p>
            <a:pPr marL="285750" indent="-285750">
              <a:buFontTx/>
              <a:buChar char="-"/>
            </a:pPr>
            <a:r>
              <a:rPr lang="nb-NO" sz="1400" dirty="0"/>
              <a:t>Mulighet for etablering av universitetssykehjem: rekruttere, utvikle og beholde kompetanse. Samt tjenestekvalitet. Nødvendige arealer på plass </a:t>
            </a:r>
          </a:p>
          <a:p>
            <a:r>
              <a:rPr lang="nb-NO" sz="1400" b="1" dirty="0"/>
              <a:t>Leira – boliger og personalbase:</a:t>
            </a:r>
          </a:p>
          <a:p>
            <a:pPr marL="285750" indent="-285750">
              <a:buFontTx/>
              <a:buChar char="-"/>
            </a:pPr>
            <a:r>
              <a:rPr lang="nb-NO" sz="1400" dirty="0"/>
              <a:t>Vil gjøre det mulig å samle tjenester: avvikle  Åsvegen 5 og Marknadsvegen. Mer effektiv drift.  </a:t>
            </a:r>
          </a:p>
          <a:p>
            <a:pPr marL="285750" indent="-285750">
              <a:buFontTx/>
              <a:buChar char="-"/>
            </a:pPr>
            <a:r>
              <a:rPr lang="nb-NO" sz="1400" dirty="0"/>
              <a:t>Mange brukere vil få gode boliger til leie eller eie.</a:t>
            </a:r>
          </a:p>
          <a:p>
            <a:pPr marL="285750" indent="-285750">
              <a:buFontTx/>
              <a:buChar char="-"/>
            </a:pPr>
            <a:r>
              <a:rPr lang="nb-NO" sz="1400" dirty="0"/>
              <a:t>Kommunen vil få leieinntekter. Midler til annen bruk.  </a:t>
            </a:r>
          </a:p>
          <a:p>
            <a:pPr marL="285750" indent="-285750">
              <a:buFontTx/>
              <a:buChar char="-"/>
            </a:pPr>
            <a:r>
              <a:rPr lang="nb-NO" sz="1400" dirty="0"/>
              <a:t>Akutt behov for flere boliger til målgruppa.</a:t>
            </a:r>
          </a:p>
          <a:p>
            <a:pPr marL="285750" indent="-285750">
              <a:buFontTx/>
              <a:buChar char="-"/>
            </a:pPr>
            <a:r>
              <a:rPr lang="nb-NO" sz="1400" dirty="0"/>
              <a:t>Åsvegen 5 og Marknadsvegen kan brukes til andre formål eller avhendes. </a:t>
            </a:r>
          </a:p>
          <a:p>
            <a:r>
              <a:rPr lang="nb-NO" sz="1400" b="1" dirty="0"/>
              <a:t>Dagaktivitetstilbud på Skogn helsetun</a:t>
            </a:r>
          </a:p>
          <a:p>
            <a:pPr marL="285750" indent="-285750">
              <a:buFontTx/>
              <a:buChar char="-"/>
            </a:pPr>
            <a:r>
              <a:rPr lang="nb-NO" sz="1400" dirty="0"/>
              <a:t>Må/bør være klart når LBAS skal tømmes.</a:t>
            </a:r>
          </a:p>
          <a:p>
            <a:pPr marL="285750" indent="-285750">
              <a:buFontTx/>
              <a:buChar char="-"/>
            </a:pPr>
            <a:r>
              <a:rPr lang="nb-NO" sz="1400" dirty="0"/>
              <a:t>Vil bidra til god livskvalitet for brukere og pårørende.</a:t>
            </a:r>
          </a:p>
          <a:p>
            <a:pPr marL="285750" indent="-285750">
              <a:buFontTx/>
              <a:buChar char="-"/>
            </a:pPr>
            <a:r>
              <a:rPr lang="nb-NO" sz="1400" dirty="0"/>
              <a:t>Kan utsette behovet for mer omfattende og inngripende tjenester.</a:t>
            </a:r>
          </a:p>
        </p:txBody>
      </p:sp>
      <p:pic>
        <p:nvPicPr>
          <p:cNvPr id="31" name="Bilde 30" descr="Selfie i skogen">
            <a:extLst>
              <a:ext uri="{FF2B5EF4-FFF2-40B4-BE49-F238E27FC236}">
                <a16:creationId xmlns:a16="http://schemas.microsoft.com/office/drawing/2014/main" id="{B292F5A2-4CBA-488D-BFA8-C875EEC1A98C}"/>
              </a:ext>
            </a:extLst>
          </p:cNvPr>
          <p:cNvPicPr>
            <a:picLocks noChangeAspect="1"/>
          </p:cNvPicPr>
          <p:nvPr/>
        </p:nvPicPr>
        <p:blipFill>
          <a:blip r:embed="rId8">
            <a:extLst>
              <a:ext uri="{28A0092B-C50C-407E-A947-70E740481C1C}">
                <a14:useLocalDpi xmlns:a14="http://schemas.microsoft.com/office/drawing/2010/main" val="0"/>
              </a:ext>
            </a:extLst>
          </a:blip>
          <a:srcRect l="11216" t="19512" r="23818"/>
          <a:stretch/>
        </p:blipFill>
        <p:spPr>
          <a:xfrm>
            <a:off x="10560258" y="5385627"/>
            <a:ext cx="1541651" cy="1273313"/>
          </a:xfrm>
          <a:prstGeom prst="rect">
            <a:avLst/>
          </a:prstGeom>
        </p:spPr>
      </p:pic>
      <p:sp>
        <p:nvSpPr>
          <p:cNvPr id="32" name="TekstSylinder 31">
            <a:extLst>
              <a:ext uri="{FF2B5EF4-FFF2-40B4-BE49-F238E27FC236}">
                <a16:creationId xmlns:a16="http://schemas.microsoft.com/office/drawing/2014/main" id="{6CFB0E52-ABAC-B25A-9BDD-FACECF114ADE}"/>
              </a:ext>
            </a:extLst>
          </p:cNvPr>
          <p:cNvSpPr txBox="1"/>
          <p:nvPr/>
        </p:nvSpPr>
        <p:spPr>
          <a:xfrm>
            <a:off x="10834621" y="4136455"/>
            <a:ext cx="1062103" cy="830997"/>
          </a:xfrm>
          <a:prstGeom prst="rect">
            <a:avLst/>
          </a:prstGeom>
          <a:noFill/>
          <a:ln>
            <a:solidFill>
              <a:srgbClr val="FF6600"/>
            </a:solidFill>
          </a:ln>
        </p:spPr>
        <p:txBody>
          <a:bodyPr wrap="square" rtlCol="0">
            <a:spAutoFit/>
          </a:bodyPr>
          <a:lstStyle/>
          <a:p>
            <a:pPr algn="ctr"/>
            <a:r>
              <a:rPr lang="nb-NO" sz="1200" b="1" dirty="0"/>
              <a:t>VERDIER:</a:t>
            </a:r>
          </a:p>
          <a:p>
            <a:pPr algn="ctr"/>
            <a:r>
              <a:rPr lang="nb-NO" sz="1200" dirty="0"/>
              <a:t>PENGER </a:t>
            </a:r>
          </a:p>
          <a:p>
            <a:pPr algn="ctr"/>
            <a:r>
              <a:rPr lang="nb-NO" sz="1200" dirty="0"/>
              <a:t>OG LIVSKALITET</a:t>
            </a:r>
          </a:p>
        </p:txBody>
      </p:sp>
    </p:spTree>
    <p:extLst>
      <p:ext uri="{BB962C8B-B14F-4D97-AF65-F5344CB8AC3E}">
        <p14:creationId xmlns:p14="http://schemas.microsoft.com/office/powerpoint/2010/main" val="32644863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CECAB32-5341-16FC-6AD0-B5725943218C}"/>
            </a:ext>
          </a:extLst>
        </p:cNvPr>
        <p:cNvGrpSpPr/>
        <p:nvPr/>
      </p:nvGrpSpPr>
      <p:grpSpPr>
        <a:xfrm>
          <a:off x="0" y="0"/>
          <a:ext cx="0" cy="0"/>
          <a:chOff x="0" y="0"/>
          <a:chExt cx="0" cy="0"/>
        </a:xfrm>
      </p:grpSpPr>
      <p:pic>
        <p:nvPicPr>
          <p:cNvPr id="4" name="Picture 3">
            <a:extLst>
              <a:ext uri="{FF2B5EF4-FFF2-40B4-BE49-F238E27FC236}">
                <a16:creationId xmlns:a16="http://schemas.microsoft.com/office/drawing/2014/main" id="{541161F7-47BE-2FC2-6E28-84D6E7CF9738}"/>
              </a:ext>
            </a:extLst>
          </p:cNvPr>
          <p:cNvPicPr>
            <a:picLocks noChangeAspect="1"/>
          </p:cNvPicPr>
          <p:nvPr/>
        </p:nvPicPr>
        <p:blipFill>
          <a:blip r:embed="rId3"/>
          <a:stretch>
            <a:fillRect/>
          </a:stretch>
        </p:blipFill>
        <p:spPr>
          <a:xfrm>
            <a:off x="10219626" y="6500095"/>
            <a:ext cx="1839685" cy="235368"/>
          </a:xfrm>
          <a:prstGeom prst="rect">
            <a:avLst/>
          </a:prstGeom>
        </p:spPr>
      </p:pic>
      <p:graphicFrame>
        <p:nvGraphicFramePr>
          <p:cNvPr id="2" name="Diagram 1">
            <a:extLst>
              <a:ext uri="{FF2B5EF4-FFF2-40B4-BE49-F238E27FC236}">
                <a16:creationId xmlns:a16="http://schemas.microsoft.com/office/drawing/2014/main" id="{CDEE2CAC-F74A-A070-2C0C-086E33263D07}"/>
              </a:ext>
            </a:extLst>
          </p:cNvPr>
          <p:cNvGraphicFramePr/>
          <p:nvPr>
            <p:extLst>
              <p:ext uri="{D42A27DB-BD31-4B8C-83A1-F6EECF244321}">
                <p14:modId xmlns:p14="http://schemas.microsoft.com/office/powerpoint/2010/main" val="1902810861"/>
              </p:ext>
            </p:extLst>
          </p:nvPr>
        </p:nvGraphicFramePr>
        <p:xfrm>
          <a:off x="521318" y="1404861"/>
          <a:ext cx="8813182" cy="380648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5" name="Tittel 1">
            <a:extLst>
              <a:ext uri="{FF2B5EF4-FFF2-40B4-BE49-F238E27FC236}">
                <a16:creationId xmlns:a16="http://schemas.microsoft.com/office/drawing/2014/main" id="{8B281FCF-A234-3CA7-0E96-8374E3E6C0ED}"/>
              </a:ext>
            </a:extLst>
          </p:cNvPr>
          <p:cNvSpPr txBox="1">
            <a:spLocks/>
          </p:cNvSpPr>
          <p:nvPr/>
        </p:nvSpPr>
        <p:spPr>
          <a:xfrm>
            <a:off x="13790" y="8509"/>
            <a:ext cx="12164418" cy="1325563"/>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nb-NO" sz="4000" dirty="0">
                <a:solidFill>
                  <a:srgbClr val="003874"/>
                </a:solidFill>
              </a:rPr>
              <a:t>INNBYGGERNE OG TJENESTENE FØRST – SÅ BYGG</a:t>
            </a:r>
          </a:p>
        </p:txBody>
      </p:sp>
      <p:pic>
        <p:nvPicPr>
          <p:cNvPr id="9" name="Grafikk 8" descr="Hus kontur">
            <a:extLst>
              <a:ext uri="{FF2B5EF4-FFF2-40B4-BE49-F238E27FC236}">
                <a16:creationId xmlns:a16="http://schemas.microsoft.com/office/drawing/2014/main" id="{EFF01702-0BBB-4019-F2B4-FD5D85FFD577}"/>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7516913" y="1590540"/>
            <a:ext cx="914400" cy="914400"/>
          </a:xfrm>
          <a:prstGeom prst="rect">
            <a:avLst/>
          </a:prstGeom>
        </p:spPr>
      </p:pic>
      <p:pic>
        <p:nvPicPr>
          <p:cNvPr id="11" name="Grafikk 10" descr="Universell tilgang kontur">
            <a:extLst>
              <a:ext uri="{FF2B5EF4-FFF2-40B4-BE49-F238E27FC236}">
                <a16:creationId xmlns:a16="http://schemas.microsoft.com/office/drawing/2014/main" id="{2DD01A0B-1C7A-688E-AD75-D02A865A9F6D}"/>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1682744" y="1662166"/>
            <a:ext cx="914400" cy="914400"/>
          </a:xfrm>
          <a:prstGeom prst="rect">
            <a:avLst/>
          </a:prstGeom>
        </p:spPr>
      </p:pic>
      <p:pic>
        <p:nvPicPr>
          <p:cNvPr id="13" name="Grafikk 12" descr="Ledelse kontur">
            <a:extLst>
              <a:ext uri="{FF2B5EF4-FFF2-40B4-BE49-F238E27FC236}">
                <a16:creationId xmlns:a16="http://schemas.microsoft.com/office/drawing/2014/main" id="{B6ADF862-81E7-6D3F-6453-2AD24C36BB6D}"/>
              </a:ext>
            </a:extLst>
          </p:cNvPr>
          <p:cNvPicPr>
            <a:picLocks noChangeAspect="1"/>
          </p:cNvPicPr>
          <p:nvPr/>
        </p:nvPicPr>
        <p:blipFill>
          <a:blip r:embed="rId13">
            <a:extLst>
              <a:ext uri="{96DAC541-7B7A-43D3-8B79-37D633B846F1}">
                <asvg:svgBlip xmlns:asvg="http://schemas.microsoft.com/office/drawing/2016/SVG/main" r:embed="rId14"/>
              </a:ext>
            </a:extLst>
          </a:blip>
          <a:stretch>
            <a:fillRect/>
          </a:stretch>
        </p:blipFill>
        <p:spPr>
          <a:xfrm>
            <a:off x="4470709" y="1595656"/>
            <a:ext cx="914400" cy="914400"/>
          </a:xfrm>
          <a:prstGeom prst="rect">
            <a:avLst/>
          </a:prstGeom>
        </p:spPr>
      </p:pic>
      <p:sp>
        <p:nvSpPr>
          <p:cNvPr id="3" name="Pil: høyre 2">
            <a:extLst>
              <a:ext uri="{FF2B5EF4-FFF2-40B4-BE49-F238E27FC236}">
                <a16:creationId xmlns:a16="http://schemas.microsoft.com/office/drawing/2014/main" id="{54E7ECEE-3D87-7E9D-5BFD-B0280A8BABE0}"/>
              </a:ext>
            </a:extLst>
          </p:cNvPr>
          <p:cNvSpPr/>
          <p:nvPr/>
        </p:nvSpPr>
        <p:spPr>
          <a:xfrm>
            <a:off x="521318" y="5539435"/>
            <a:ext cx="11149362" cy="806617"/>
          </a:xfrm>
          <a:prstGeom prst="rightArrow">
            <a:avLst/>
          </a:prstGeom>
          <a:solidFill>
            <a:schemeClr val="accent2">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nb-NO" dirty="0"/>
              <a:t>VEIEN TIL BYGG SOM SKAL TJENE TJENESTENE</a:t>
            </a:r>
          </a:p>
        </p:txBody>
      </p:sp>
      <p:sp>
        <p:nvSpPr>
          <p:cNvPr id="6" name="Ellipse 5">
            <a:extLst>
              <a:ext uri="{FF2B5EF4-FFF2-40B4-BE49-F238E27FC236}">
                <a16:creationId xmlns:a16="http://schemas.microsoft.com/office/drawing/2014/main" id="{E3B58E10-45FC-2339-E750-E63E0F7E043E}"/>
              </a:ext>
            </a:extLst>
          </p:cNvPr>
          <p:cNvSpPr>
            <a:spLocks noChangeAspect="1"/>
          </p:cNvSpPr>
          <p:nvPr/>
        </p:nvSpPr>
        <p:spPr>
          <a:xfrm rot="18753156">
            <a:off x="9625441" y="2113686"/>
            <a:ext cx="2388828" cy="2388828"/>
          </a:xfrm>
          <a:prstGeom prst="ellipse">
            <a:avLst/>
          </a:prstGeom>
          <a:gradFill flip="none" rotWithShape="1">
            <a:gsLst>
              <a:gs pos="0">
                <a:srgbClr val="AAB6C1"/>
              </a:gs>
              <a:gs pos="74000">
                <a:schemeClr val="accent4">
                  <a:lumMod val="45000"/>
                  <a:lumOff val="55000"/>
                </a:schemeClr>
              </a:gs>
              <a:gs pos="83000">
                <a:schemeClr val="accent4">
                  <a:lumMod val="45000"/>
                  <a:lumOff val="55000"/>
                </a:schemeClr>
              </a:gs>
              <a:gs pos="100000">
                <a:schemeClr val="accent4">
                  <a:lumMod val="30000"/>
                  <a:lumOff val="70000"/>
                </a:schemeClr>
              </a:gs>
            </a:gsLst>
            <a:lin ang="5400000" scaled="1"/>
            <a:tileRect/>
          </a:gradFill>
          <a:ln w="127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Tree>
    <p:extLst>
      <p:ext uri="{BB962C8B-B14F-4D97-AF65-F5344CB8AC3E}">
        <p14:creationId xmlns:p14="http://schemas.microsoft.com/office/powerpoint/2010/main" val="383435025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FCE37CA-0EDF-8F14-8F0A-4EE9EA50B147}"/>
            </a:ext>
          </a:extLst>
        </p:cNvPr>
        <p:cNvGrpSpPr/>
        <p:nvPr/>
      </p:nvGrpSpPr>
      <p:grpSpPr>
        <a:xfrm>
          <a:off x="0" y="0"/>
          <a:ext cx="0" cy="0"/>
          <a:chOff x="0" y="0"/>
          <a:chExt cx="0" cy="0"/>
        </a:xfrm>
      </p:grpSpPr>
      <p:sp>
        <p:nvSpPr>
          <p:cNvPr id="2" name="Tittel 1">
            <a:extLst>
              <a:ext uri="{FF2B5EF4-FFF2-40B4-BE49-F238E27FC236}">
                <a16:creationId xmlns:a16="http://schemas.microsoft.com/office/drawing/2014/main" id="{A1196F5D-E0A0-8323-39DF-CC1ECF4D69FD}"/>
              </a:ext>
            </a:extLst>
          </p:cNvPr>
          <p:cNvSpPr>
            <a:spLocks noGrp="1"/>
          </p:cNvSpPr>
          <p:nvPr>
            <p:ph type="title"/>
          </p:nvPr>
        </p:nvSpPr>
        <p:spPr>
          <a:xfrm>
            <a:off x="838199" y="477397"/>
            <a:ext cx="10515600" cy="2852737"/>
          </a:xfrm>
        </p:spPr>
        <p:txBody>
          <a:bodyPr/>
          <a:lstStyle/>
          <a:p>
            <a:pPr algn="ctr"/>
            <a:r>
              <a:rPr lang="nb-NO" dirty="0">
                <a:solidFill>
                  <a:schemeClr val="accent1">
                    <a:lumMod val="75000"/>
                  </a:schemeClr>
                </a:solidFill>
              </a:rPr>
              <a:t>KONSEPTVALGRAPPORTEN</a:t>
            </a:r>
          </a:p>
        </p:txBody>
      </p:sp>
      <p:sp>
        <p:nvSpPr>
          <p:cNvPr id="3" name="Plassholder for tekst 2">
            <a:extLst>
              <a:ext uri="{FF2B5EF4-FFF2-40B4-BE49-F238E27FC236}">
                <a16:creationId xmlns:a16="http://schemas.microsoft.com/office/drawing/2014/main" id="{E7F343B4-A890-4C81-D970-A42D264312CD}"/>
              </a:ext>
            </a:extLst>
          </p:cNvPr>
          <p:cNvSpPr>
            <a:spLocks noGrp="1"/>
          </p:cNvSpPr>
          <p:nvPr>
            <p:ph type="body" idx="1"/>
          </p:nvPr>
        </p:nvSpPr>
        <p:spPr>
          <a:xfrm>
            <a:off x="1736650" y="3429000"/>
            <a:ext cx="8718697" cy="3213538"/>
          </a:xfrm>
        </p:spPr>
        <p:txBody>
          <a:bodyPr>
            <a:normAutofit/>
          </a:bodyPr>
          <a:lstStyle/>
          <a:p>
            <a:pPr marL="342900" indent="-342900">
              <a:buFont typeface="Arial" panose="020B0604020202020204" pitchFamily="34" charset="0"/>
              <a:buChar char="•"/>
            </a:pPr>
            <a:r>
              <a:rPr lang="nb-NO" sz="2000" dirty="0">
                <a:solidFill>
                  <a:schemeClr val="accent1">
                    <a:lumMod val="75000"/>
                  </a:schemeClr>
                </a:solidFill>
              </a:rPr>
              <a:t>Konseptvalgrapporten var grunnlag for politisk vedtak om </a:t>
            </a:r>
            <a:r>
              <a:rPr lang="nb-NO" sz="2000" b="1" i="1" dirty="0">
                <a:solidFill>
                  <a:schemeClr val="accent1">
                    <a:lumMod val="75000"/>
                  </a:schemeClr>
                </a:solidFill>
              </a:rPr>
              <a:t>retning</a:t>
            </a:r>
            <a:r>
              <a:rPr lang="nb-NO" sz="2000" dirty="0">
                <a:solidFill>
                  <a:schemeClr val="accent1">
                    <a:lumMod val="75000"/>
                  </a:schemeClr>
                </a:solidFill>
              </a:rPr>
              <a:t> for det videre arbeidet.</a:t>
            </a:r>
          </a:p>
          <a:p>
            <a:pPr marL="342900" indent="-342900">
              <a:buFont typeface="Arial" panose="020B0604020202020204" pitchFamily="34" charset="0"/>
              <a:buChar char="•"/>
            </a:pPr>
            <a:r>
              <a:rPr lang="nb-NO" sz="2000" dirty="0">
                <a:solidFill>
                  <a:schemeClr val="accent1">
                    <a:lumMod val="75000"/>
                  </a:schemeClr>
                </a:solidFill>
              </a:rPr>
              <a:t>Det politiske vedtaket PS 19/2025 markerte avslutningen på konseptfasen.  </a:t>
            </a:r>
          </a:p>
          <a:p>
            <a:pPr marL="342900" indent="-342900">
              <a:buFont typeface="Arial" panose="020B0604020202020204" pitchFamily="34" charset="0"/>
              <a:buChar char="•"/>
            </a:pPr>
            <a:r>
              <a:rPr lang="nb-NO" sz="2000" dirty="0">
                <a:solidFill>
                  <a:schemeClr val="accent1">
                    <a:lumMod val="75000"/>
                  </a:schemeClr>
                </a:solidFill>
              </a:rPr>
              <a:t>Arbeidet fortsetter i </a:t>
            </a:r>
            <a:r>
              <a:rPr lang="nb-NO" sz="2000" i="1" dirty="0">
                <a:solidFill>
                  <a:schemeClr val="accent1">
                    <a:lumMod val="75000"/>
                  </a:schemeClr>
                </a:solidFill>
              </a:rPr>
              <a:t>forprosjektfasen. </a:t>
            </a:r>
          </a:p>
          <a:p>
            <a:pPr marL="342900" indent="-342900">
              <a:buFont typeface="Arial" panose="020B0604020202020204" pitchFamily="34" charset="0"/>
              <a:buChar char="•"/>
            </a:pPr>
            <a:endParaRPr lang="nb-NO" sz="2000" i="1" dirty="0">
              <a:solidFill>
                <a:schemeClr val="accent1">
                  <a:lumMod val="75000"/>
                </a:schemeClr>
              </a:solidFill>
            </a:endParaRPr>
          </a:p>
          <a:p>
            <a:pPr marL="342900" indent="-342900">
              <a:buFont typeface="Arial" panose="020B0604020202020204" pitchFamily="34" charset="0"/>
              <a:buChar char="•"/>
            </a:pPr>
            <a:r>
              <a:rPr lang="nb-NO" sz="2000" i="1" dirty="0">
                <a:solidFill>
                  <a:schemeClr val="accent1">
                    <a:lumMod val="75000"/>
                  </a:schemeClr>
                </a:solidFill>
                <a:hlinkClick r:id="rId2"/>
              </a:rPr>
              <a:t>Konseptvalgrapporten finnes her</a:t>
            </a:r>
            <a:r>
              <a:rPr lang="nb-NO" sz="2000" i="1" dirty="0">
                <a:solidFill>
                  <a:schemeClr val="accent1">
                    <a:lumMod val="75000"/>
                  </a:schemeClr>
                </a:solidFill>
              </a:rPr>
              <a:t>. </a:t>
            </a:r>
          </a:p>
          <a:p>
            <a:pPr marL="342900" indent="-342900">
              <a:buFont typeface="Arial" panose="020B0604020202020204" pitchFamily="34" charset="0"/>
              <a:buChar char="•"/>
            </a:pPr>
            <a:r>
              <a:rPr lang="nb-NO" sz="2000" i="1" dirty="0">
                <a:solidFill>
                  <a:schemeClr val="accent1">
                    <a:lumMod val="75000"/>
                  </a:schemeClr>
                </a:solidFill>
                <a:hlinkClick r:id="rId3"/>
              </a:rPr>
              <a:t>Protokoll fra kommunestyret 02.04.2025 PS 19/2025 finnes her. </a:t>
            </a:r>
            <a:endParaRPr lang="nb-NO" sz="2000" i="1" dirty="0">
              <a:solidFill>
                <a:schemeClr val="accent1">
                  <a:lumMod val="75000"/>
                </a:schemeClr>
              </a:solidFill>
            </a:endParaRPr>
          </a:p>
        </p:txBody>
      </p:sp>
      <p:pic>
        <p:nvPicPr>
          <p:cNvPr id="4" name="Picture 5">
            <a:extLst>
              <a:ext uri="{FF2B5EF4-FFF2-40B4-BE49-F238E27FC236}">
                <a16:creationId xmlns:a16="http://schemas.microsoft.com/office/drawing/2014/main" id="{DD237726-DA17-35C3-25B8-8369B35CA376}"/>
              </a:ext>
            </a:extLst>
          </p:cNvPr>
          <p:cNvPicPr>
            <a:picLocks noChangeAspect="1"/>
          </p:cNvPicPr>
          <p:nvPr/>
        </p:nvPicPr>
        <p:blipFill>
          <a:blip r:embed="rId4"/>
          <a:stretch>
            <a:fillRect/>
          </a:stretch>
        </p:blipFill>
        <p:spPr>
          <a:xfrm>
            <a:off x="9984187" y="4650715"/>
            <a:ext cx="2075124" cy="2207285"/>
          </a:xfrm>
          <a:prstGeom prst="rect">
            <a:avLst/>
          </a:prstGeom>
        </p:spPr>
      </p:pic>
      <p:pic>
        <p:nvPicPr>
          <p:cNvPr id="5" name="Picture 3">
            <a:extLst>
              <a:ext uri="{FF2B5EF4-FFF2-40B4-BE49-F238E27FC236}">
                <a16:creationId xmlns:a16="http://schemas.microsoft.com/office/drawing/2014/main" id="{7D41DB08-3062-A455-C589-7F02891B9603}"/>
              </a:ext>
            </a:extLst>
          </p:cNvPr>
          <p:cNvPicPr>
            <a:picLocks noChangeAspect="1"/>
          </p:cNvPicPr>
          <p:nvPr/>
        </p:nvPicPr>
        <p:blipFill>
          <a:blip r:embed="rId5"/>
          <a:stretch>
            <a:fillRect/>
          </a:stretch>
        </p:blipFill>
        <p:spPr>
          <a:xfrm>
            <a:off x="10219626" y="6500095"/>
            <a:ext cx="1839685" cy="235368"/>
          </a:xfrm>
          <a:prstGeom prst="rect">
            <a:avLst/>
          </a:prstGeom>
        </p:spPr>
      </p:pic>
      <p:sp>
        <p:nvSpPr>
          <p:cNvPr id="6" name="Pil: høyre 5">
            <a:extLst>
              <a:ext uri="{FF2B5EF4-FFF2-40B4-BE49-F238E27FC236}">
                <a16:creationId xmlns:a16="http://schemas.microsoft.com/office/drawing/2014/main" id="{139F9A92-F2BA-962B-8D36-F56F7CC0BBDA}"/>
              </a:ext>
            </a:extLst>
          </p:cNvPr>
          <p:cNvSpPr/>
          <p:nvPr/>
        </p:nvSpPr>
        <p:spPr>
          <a:xfrm>
            <a:off x="666846" y="911479"/>
            <a:ext cx="10858308" cy="1098074"/>
          </a:xfrm>
          <a:prstGeom prst="rightArrow">
            <a:avLst/>
          </a:prstGeom>
          <a:solidFill>
            <a:schemeClr val="accent2">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nb-NO" sz="2400" dirty="0"/>
              <a:t>EN RETNING FOR DET VIDERE ARBEID</a:t>
            </a:r>
          </a:p>
        </p:txBody>
      </p:sp>
    </p:spTree>
    <p:extLst>
      <p:ext uri="{BB962C8B-B14F-4D97-AF65-F5344CB8AC3E}">
        <p14:creationId xmlns:p14="http://schemas.microsoft.com/office/powerpoint/2010/main" val="187873530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ssholder for innhold 2">
            <a:extLst>
              <a:ext uri="{FF2B5EF4-FFF2-40B4-BE49-F238E27FC236}">
                <a16:creationId xmlns:a16="http://schemas.microsoft.com/office/drawing/2014/main" id="{8134F8FE-E01F-5119-411D-D30622873BE5}"/>
              </a:ext>
            </a:extLst>
          </p:cNvPr>
          <p:cNvSpPr>
            <a:spLocks noGrp="1"/>
          </p:cNvSpPr>
          <p:nvPr>
            <p:ph idx="1"/>
          </p:nvPr>
        </p:nvSpPr>
        <p:spPr>
          <a:xfrm>
            <a:off x="992973" y="1038823"/>
            <a:ext cx="8991214" cy="5963862"/>
          </a:xfrm>
        </p:spPr>
        <p:txBody>
          <a:bodyPr>
            <a:noAutofit/>
          </a:bodyPr>
          <a:lstStyle/>
          <a:p>
            <a:pPr>
              <a:spcAft>
                <a:spcPts val="600"/>
              </a:spcAft>
            </a:pPr>
            <a:r>
              <a:rPr lang="nb-NO" sz="1800" b="1" dirty="0">
                <a:solidFill>
                  <a:schemeClr val="accent1">
                    <a:lumMod val="75000"/>
                  </a:schemeClr>
                </a:solidFill>
              </a:rPr>
              <a:t>Vedtakene følger anbefalingene i konseptvalgrapporten. </a:t>
            </a:r>
          </a:p>
          <a:p>
            <a:pPr>
              <a:spcAft>
                <a:spcPts val="600"/>
              </a:spcAft>
            </a:pPr>
            <a:r>
              <a:rPr lang="nb-NO" sz="1800" dirty="0">
                <a:solidFill>
                  <a:schemeClr val="accent1">
                    <a:lumMod val="75000"/>
                  </a:schemeClr>
                </a:solidFill>
              </a:rPr>
              <a:t>Nye Staup helsehus og sammenhengen i heldøgns omsorgstjenester og bruk av helsebygg i Levanger kommune.</a:t>
            </a:r>
            <a:br>
              <a:rPr lang="nb-NO" sz="1800" dirty="0">
                <a:solidFill>
                  <a:schemeClr val="accent1">
                    <a:lumMod val="75000"/>
                  </a:schemeClr>
                </a:solidFill>
              </a:rPr>
            </a:br>
            <a:r>
              <a:rPr lang="nb-NO" sz="1800" dirty="0">
                <a:solidFill>
                  <a:schemeClr val="accent1">
                    <a:lumMod val="75000"/>
                  </a:schemeClr>
                </a:solidFill>
              </a:rPr>
              <a:t>- </a:t>
            </a:r>
            <a:r>
              <a:rPr lang="nb-NO" sz="1800" b="1" dirty="0">
                <a:solidFill>
                  <a:schemeClr val="accent1">
                    <a:lumMod val="75000"/>
                  </a:schemeClr>
                </a:solidFill>
              </a:rPr>
              <a:t>Vedtak</a:t>
            </a:r>
            <a:r>
              <a:rPr lang="nb-NO" sz="1800" dirty="0">
                <a:solidFill>
                  <a:schemeClr val="accent1">
                    <a:lumMod val="75000"/>
                  </a:schemeClr>
                </a:solidFill>
              </a:rPr>
              <a:t>: Planlegge videre med inntil 100 nye plasser. LBAS går ut av helsebyggporteføljen. Beboerne skal få tilbud etter sine behov innen den totale helsebygg- og boligporteføljen til kommunen. </a:t>
            </a:r>
            <a:r>
              <a:rPr lang="nb-NO" sz="1800" dirty="0">
                <a:solidFill>
                  <a:srgbClr val="C00000"/>
                </a:solidFill>
              </a:rPr>
              <a:t>Antall plasser, helhet, sammenhenger: hjemmebaserte tjenester, bolig med HDO. institusjon. </a:t>
            </a:r>
            <a:endParaRPr lang="nb-NO" sz="1800" dirty="0">
              <a:solidFill>
                <a:schemeClr val="accent1">
                  <a:lumMod val="75000"/>
                </a:schemeClr>
              </a:solidFill>
            </a:endParaRPr>
          </a:p>
          <a:p>
            <a:pPr>
              <a:spcAft>
                <a:spcPts val="600"/>
              </a:spcAft>
            </a:pPr>
            <a:r>
              <a:rPr lang="nb-NO" sz="1800" dirty="0">
                <a:solidFill>
                  <a:schemeClr val="accent1">
                    <a:lumMod val="75000"/>
                  </a:schemeClr>
                </a:solidFill>
              </a:rPr>
              <a:t>Ny omsorgsbase: boliger for personer med nedsatt funksjonsevne samt personalbase.</a:t>
            </a:r>
            <a:br>
              <a:rPr lang="nb-NO" sz="1800" dirty="0">
                <a:solidFill>
                  <a:schemeClr val="accent1">
                    <a:lumMod val="75000"/>
                  </a:schemeClr>
                </a:solidFill>
              </a:rPr>
            </a:br>
            <a:r>
              <a:rPr lang="nb-NO" sz="1800" dirty="0">
                <a:solidFill>
                  <a:schemeClr val="accent1">
                    <a:lumMod val="75000"/>
                  </a:schemeClr>
                </a:solidFill>
              </a:rPr>
              <a:t>- </a:t>
            </a:r>
            <a:r>
              <a:rPr lang="nb-NO" sz="1800" b="1" dirty="0">
                <a:solidFill>
                  <a:schemeClr val="accent1">
                    <a:lumMod val="75000"/>
                  </a:schemeClr>
                </a:solidFill>
              </a:rPr>
              <a:t>Vedtak</a:t>
            </a:r>
            <a:r>
              <a:rPr lang="nb-NO" sz="1800" dirty="0">
                <a:solidFill>
                  <a:schemeClr val="accent1">
                    <a:lumMod val="75000"/>
                  </a:schemeClr>
                </a:solidFill>
              </a:rPr>
              <a:t>: Fortsette arbeidet med å utvikle deler av Leiraområdet til formålet. Avvikle basene i Marknadsvegen og Åsvegen 5 når nye boliger er klare. Fortsette dialogen med framtidige beboere for å avklare behov og finne løsninger. </a:t>
            </a:r>
            <a:r>
              <a:rPr lang="nb-NO" sz="1800" dirty="0">
                <a:solidFill>
                  <a:srgbClr val="C00000"/>
                </a:solidFill>
              </a:rPr>
              <a:t>Grunnlag for regulering. Byggkonsept for området. Husbanken.  </a:t>
            </a:r>
          </a:p>
          <a:p>
            <a:pPr>
              <a:spcAft>
                <a:spcPts val="600"/>
              </a:spcAft>
            </a:pPr>
            <a:r>
              <a:rPr lang="nb-NO" sz="1800" dirty="0">
                <a:solidFill>
                  <a:schemeClr val="accent1">
                    <a:lumMod val="75000"/>
                  </a:schemeClr>
                </a:solidFill>
              </a:rPr>
              <a:t>Utvikling av dagaktivitetstilbudet til eldre og andre i Levanger kommune.</a:t>
            </a:r>
            <a:br>
              <a:rPr lang="nb-NO" sz="1800" dirty="0">
                <a:solidFill>
                  <a:schemeClr val="accent1">
                    <a:lumMod val="75000"/>
                  </a:schemeClr>
                </a:solidFill>
              </a:rPr>
            </a:br>
            <a:r>
              <a:rPr lang="nb-NO" sz="1800" dirty="0">
                <a:solidFill>
                  <a:schemeClr val="accent1">
                    <a:lumMod val="75000"/>
                  </a:schemeClr>
                </a:solidFill>
              </a:rPr>
              <a:t>- </a:t>
            </a:r>
            <a:r>
              <a:rPr lang="nb-NO" sz="1800" b="1" dirty="0">
                <a:solidFill>
                  <a:schemeClr val="accent1">
                    <a:lumMod val="75000"/>
                  </a:schemeClr>
                </a:solidFill>
              </a:rPr>
              <a:t>Vedtak </a:t>
            </a:r>
            <a:r>
              <a:rPr lang="nb-NO" sz="1800" dirty="0">
                <a:solidFill>
                  <a:schemeClr val="accent1">
                    <a:lumMod val="75000"/>
                  </a:schemeClr>
                </a:solidFill>
              </a:rPr>
              <a:t>: Fortsette arbeidet med nye lokaler for dagaktiviteter for flere brukere i Skogn helsetun. </a:t>
            </a:r>
            <a:r>
              <a:rPr lang="nb-NO" sz="1800" dirty="0">
                <a:solidFill>
                  <a:srgbClr val="C00000"/>
                </a:solidFill>
              </a:rPr>
              <a:t>Modell for tjenestedrift. Kostnader for investering og utvidet drift. Unngåtte kostnader. Andre kvaliteter og gevinster. </a:t>
            </a:r>
          </a:p>
          <a:p>
            <a:pPr>
              <a:spcAft>
                <a:spcPts val="600"/>
              </a:spcAft>
            </a:pPr>
            <a:r>
              <a:rPr lang="nb-NO" sz="1800" dirty="0">
                <a:solidFill>
                  <a:schemeClr val="accent1">
                    <a:lumMod val="75000"/>
                  </a:schemeClr>
                </a:solidFill>
              </a:rPr>
              <a:t>Nye Staup helsehus som mulig universitetssykehjem</a:t>
            </a:r>
            <a:br>
              <a:rPr lang="nb-NO" sz="1800" dirty="0">
                <a:solidFill>
                  <a:schemeClr val="accent1">
                    <a:lumMod val="75000"/>
                  </a:schemeClr>
                </a:solidFill>
              </a:rPr>
            </a:br>
            <a:r>
              <a:rPr lang="nb-NO" sz="1800" dirty="0">
                <a:solidFill>
                  <a:schemeClr val="accent1">
                    <a:lumMod val="75000"/>
                  </a:schemeClr>
                </a:solidFill>
              </a:rPr>
              <a:t>- </a:t>
            </a:r>
            <a:r>
              <a:rPr lang="nb-NO" sz="1800" b="1" dirty="0">
                <a:solidFill>
                  <a:schemeClr val="accent1">
                    <a:lumMod val="75000"/>
                  </a:schemeClr>
                </a:solidFill>
              </a:rPr>
              <a:t>Vedtak</a:t>
            </a:r>
            <a:r>
              <a:rPr lang="nb-NO" sz="1800" dirty="0">
                <a:solidFill>
                  <a:schemeClr val="accent1">
                    <a:lumMod val="75000"/>
                  </a:schemeClr>
                </a:solidFill>
              </a:rPr>
              <a:t>: Gå videre i tråd med konseptet i Agder. Kontakte aktuelle samarbeidspartnere. Arealbruk må avklares. </a:t>
            </a:r>
            <a:r>
              <a:rPr lang="nb-NO" sz="1800" dirty="0">
                <a:solidFill>
                  <a:srgbClr val="C00000"/>
                </a:solidFill>
              </a:rPr>
              <a:t>Første møte med samarbeidspartnere  11.01. Stor interesse. Avtale om samarbeid videre skal inngås. </a:t>
            </a:r>
            <a:br>
              <a:rPr lang="nb-NO" sz="1800" dirty="0">
                <a:solidFill>
                  <a:srgbClr val="C00000"/>
                </a:solidFill>
              </a:rPr>
            </a:br>
            <a:endParaRPr lang="nb-NO" sz="1800" dirty="0">
              <a:solidFill>
                <a:srgbClr val="C00000"/>
              </a:solidFill>
            </a:endParaRPr>
          </a:p>
        </p:txBody>
      </p:sp>
      <p:pic>
        <p:nvPicPr>
          <p:cNvPr id="4" name="Picture 5">
            <a:extLst>
              <a:ext uri="{FF2B5EF4-FFF2-40B4-BE49-F238E27FC236}">
                <a16:creationId xmlns:a16="http://schemas.microsoft.com/office/drawing/2014/main" id="{DE004694-3496-0269-C840-67A5A3F02602}"/>
              </a:ext>
            </a:extLst>
          </p:cNvPr>
          <p:cNvPicPr>
            <a:picLocks noChangeAspect="1"/>
          </p:cNvPicPr>
          <p:nvPr/>
        </p:nvPicPr>
        <p:blipFill>
          <a:blip r:embed="rId3"/>
          <a:stretch>
            <a:fillRect/>
          </a:stretch>
        </p:blipFill>
        <p:spPr>
          <a:xfrm>
            <a:off x="10103084" y="4690589"/>
            <a:ext cx="2075124" cy="2207285"/>
          </a:xfrm>
          <a:prstGeom prst="rect">
            <a:avLst/>
          </a:prstGeom>
        </p:spPr>
      </p:pic>
      <p:pic>
        <p:nvPicPr>
          <p:cNvPr id="5" name="Bilde 4" descr="Stenbro ved oppringing">
            <a:extLst>
              <a:ext uri="{FF2B5EF4-FFF2-40B4-BE49-F238E27FC236}">
                <a16:creationId xmlns:a16="http://schemas.microsoft.com/office/drawing/2014/main" id="{83B4A1BA-F729-F07A-D8D9-B4D8C298C52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103084" y="1773327"/>
            <a:ext cx="1810197" cy="2704121"/>
          </a:xfrm>
          <a:prstGeom prst="rect">
            <a:avLst/>
          </a:prstGeom>
        </p:spPr>
      </p:pic>
      <p:pic>
        <p:nvPicPr>
          <p:cNvPr id="6" name="Picture 3">
            <a:extLst>
              <a:ext uri="{FF2B5EF4-FFF2-40B4-BE49-F238E27FC236}">
                <a16:creationId xmlns:a16="http://schemas.microsoft.com/office/drawing/2014/main" id="{B9BB0494-FFBD-B731-1E60-170842B1D425}"/>
              </a:ext>
            </a:extLst>
          </p:cNvPr>
          <p:cNvPicPr>
            <a:picLocks noChangeAspect="1"/>
          </p:cNvPicPr>
          <p:nvPr/>
        </p:nvPicPr>
        <p:blipFill>
          <a:blip r:embed="rId5"/>
          <a:stretch>
            <a:fillRect/>
          </a:stretch>
        </p:blipFill>
        <p:spPr>
          <a:xfrm>
            <a:off x="10219626" y="6500095"/>
            <a:ext cx="1839685" cy="235368"/>
          </a:xfrm>
          <a:prstGeom prst="rect">
            <a:avLst/>
          </a:prstGeom>
        </p:spPr>
      </p:pic>
      <p:sp>
        <p:nvSpPr>
          <p:cNvPr id="7" name="Pil: høyre 6">
            <a:extLst>
              <a:ext uri="{FF2B5EF4-FFF2-40B4-BE49-F238E27FC236}">
                <a16:creationId xmlns:a16="http://schemas.microsoft.com/office/drawing/2014/main" id="{B0475DA2-DAF9-8B76-6A93-7AE3DAD1DA70}"/>
              </a:ext>
            </a:extLst>
          </p:cNvPr>
          <p:cNvSpPr/>
          <p:nvPr/>
        </p:nvSpPr>
        <p:spPr>
          <a:xfrm>
            <a:off x="0" y="0"/>
            <a:ext cx="12091711" cy="1315882"/>
          </a:xfrm>
          <a:prstGeom prst="rightArrow">
            <a:avLst/>
          </a:prstGeom>
          <a:solidFill>
            <a:schemeClr val="accent2">
              <a:lumMod val="75000"/>
              <a:alpha val="20000"/>
            </a:schemeClr>
          </a:solidFill>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nb-NO" sz="3600" dirty="0">
                <a:solidFill>
                  <a:schemeClr val="accent1">
                    <a:lumMod val="75000"/>
                  </a:schemeClr>
                </a:solidFill>
                <a:latin typeface="Aptos" panose="020B0004020202020204" pitchFamily="34" charset="0"/>
                <a:cs typeface="Calibri Light" panose="020F0302020204030204" pitchFamily="34" charset="0"/>
              </a:rPr>
              <a:t>HOVEDELEMENTER I RAPPORT OG VEDTAK - RETNING</a:t>
            </a:r>
            <a:endParaRPr lang="nb-NO" sz="3600" dirty="0"/>
          </a:p>
        </p:txBody>
      </p:sp>
    </p:spTree>
    <p:extLst>
      <p:ext uri="{BB962C8B-B14F-4D97-AF65-F5344CB8AC3E}">
        <p14:creationId xmlns:p14="http://schemas.microsoft.com/office/powerpoint/2010/main" val="325589029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C25E8084-16A7-91E5-0021-5C506BF60080}"/>
              </a:ext>
            </a:extLst>
          </p:cNvPr>
          <p:cNvSpPr>
            <a:spLocks noGrp="1"/>
          </p:cNvSpPr>
          <p:nvPr>
            <p:ph type="title"/>
          </p:nvPr>
        </p:nvSpPr>
        <p:spPr>
          <a:xfrm>
            <a:off x="187037" y="318943"/>
            <a:ext cx="4569047" cy="1879312"/>
          </a:xfrm>
        </p:spPr>
        <p:txBody>
          <a:bodyPr>
            <a:normAutofit fontScale="90000"/>
          </a:bodyPr>
          <a:lstStyle/>
          <a:p>
            <a:r>
              <a:rPr lang="nb-NO" sz="4000" dirty="0">
                <a:solidFill>
                  <a:schemeClr val="accent6">
                    <a:lumMod val="50000"/>
                  </a:schemeClr>
                </a:solidFill>
              </a:rPr>
              <a:t>ARBEIDSGRUPPER </a:t>
            </a:r>
            <a:br>
              <a:rPr lang="nb-NO" sz="4000" dirty="0">
                <a:solidFill>
                  <a:schemeClr val="accent6">
                    <a:lumMod val="50000"/>
                  </a:schemeClr>
                </a:solidFill>
              </a:rPr>
            </a:br>
            <a:r>
              <a:rPr lang="nb-NO" sz="4000" dirty="0">
                <a:solidFill>
                  <a:schemeClr val="accent6">
                    <a:lumMod val="50000"/>
                  </a:schemeClr>
                </a:solidFill>
              </a:rPr>
              <a:t>basert på PS 19/2025</a:t>
            </a:r>
            <a:br>
              <a:rPr lang="nb-NO" sz="4000" dirty="0">
                <a:solidFill>
                  <a:schemeClr val="accent6">
                    <a:lumMod val="50000"/>
                  </a:schemeClr>
                </a:solidFill>
              </a:rPr>
            </a:br>
            <a:r>
              <a:rPr lang="nb-NO" sz="4000" dirty="0">
                <a:solidFill>
                  <a:schemeClr val="accent6">
                    <a:lumMod val="50000"/>
                  </a:schemeClr>
                </a:solidFill>
              </a:rPr>
              <a:t>og helhetstenkning - forprosjektfasen</a:t>
            </a:r>
          </a:p>
        </p:txBody>
      </p:sp>
      <p:graphicFrame>
        <p:nvGraphicFramePr>
          <p:cNvPr id="3" name="Diagram 2">
            <a:extLst>
              <a:ext uri="{FF2B5EF4-FFF2-40B4-BE49-F238E27FC236}">
                <a16:creationId xmlns:a16="http://schemas.microsoft.com/office/drawing/2014/main" id="{9407543D-6D7E-6328-8255-B52B3BB78300}"/>
              </a:ext>
            </a:extLst>
          </p:cNvPr>
          <p:cNvGraphicFramePr/>
          <p:nvPr/>
        </p:nvGraphicFramePr>
        <p:xfrm>
          <a:off x="3289300" y="198438"/>
          <a:ext cx="8623300" cy="648176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Ellipse 3">
            <a:extLst>
              <a:ext uri="{FF2B5EF4-FFF2-40B4-BE49-F238E27FC236}">
                <a16:creationId xmlns:a16="http://schemas.microsoft.com/office/drawing/2014/main" id="{83D369D3-C704-8D87-B96B-A33B3F8CCDDA}"/>
              </a:ext>
            </a:extLst>
          </p:cNvPr>
          <p:cNvSpPr/>
          <p:nvPr/>
        </p:nvSpPr>
        <p:spPr>
          <a:xfrm>
            <a:off x="432284" y="2583512"/>
            <a:ext cx="3269672" cy="3089563"/>
          </a:xfrm>
          <a:prstGeom prst="ellipse">
            <a:avLst/>
          </a:prstGeom>
          <a:solidFill>
            <a:schemeClr val="accent2">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nb-NO" dirty="0"/>
              <a:t>Hva med innføringsleder/</a:t>
            </a:r>
            <a:br>
              <a:rPr lang="nb-NO" dirty="0"/>
            </a:br>
            <a:r>
              <a:rPr lang="nb-NO" dirty="0"/>
              <a:t>innføringsledere?</a:t>
            </a:r>
          </a:p>
        </p:txBody>
      </p:sp>
    </p:spTree>
    <p:extLst>
      <p:ext uri="{BB962C8B-B14F-4D97-AF65-F5344CB8AC3E}">
        <p14:creationId xmlns:p14="http://schemas.microsoft.com/office/powerpoint/2010/main" val="341441901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FF60844-8B8E-9007-9B6E-CD6A95A2F65A}"/>
            </a:ext>
          </a:extLst>
        </p:cNvPr>
        <p:cNvGrpSpPr/>
        <p:nvPr/>
      </p:nvGrpSpPr>
      <p:grpSpPr>
        <a:xfrm>
          <a:off x="0" y="0"/>
          <a:ext cx="0" cy="0"/>
          <a:chOff x="0" y="0"/>
          <a:chExt cx="0" cy="0"/>
        </a:xfrm>
      </p:grpSpPr>
      <p:sp>
        <p:nvSpPr>
          <p:cNvPr id="2" name="Tittel 1">
            <a:extLst>
              <a:ext uri="{FF2B5EF4-FFF2-40B4-BE49-F238E27FC236}">
                <a16:creationId xmlns:a16="http://schemas.microsoft.com/office/drawing/2014/main" id="{0609D83A-8E66-15C3-63EF-0AB5DBB2BB70}"/>
              </a:ext>
            </a:extLst>
          </p:cNvPr>
          <p:cNvSpPr>
            <a:spLocks noGrp="1"/>
          </p:cNvSpPr>
          <p:nvPr>
            <p:ph type="title"/>
          </p:nvPr>
        </p:nvSpPr>
        <p:spPr>
          <a:xfrm>
            <a:off x="838200" y="0"/>
            <a:ext cx="10515600" cy="1325563"/>
          </a:xfrm>
        </p:spPr>
        <p:txBody>
          <a:bodyPr>
            <a:normAutofit/>
          </a:bodyPr>
          <a:lstStyle/>
          <a:p>
            <a:r>
              <a:rPr lang="nb-NO" sz="4000" dirty="0">
                <a:solidFill>
                  <a:schemeClr val="accent6">
                    <a:lumMod val="50000"/>
                  </a:schemeClr>
                </a:solidFill>
              </a:rPr>
              <a:t>ARBEIDSGRUPPER BASERT PÅ PS 19/2025</a:t>
            </a:r>
          </a:p>
        </p:txBody>
      </p:sp>
      <p:sp>
        <p:nvSpPr>
          <p:cNvPr id="3" name="Plassholder for innhold 2">
            <a:extLst>
              <a:ext uri="{FF2B5EF4-FFF2-40B4-BE49-F238E27FC236}">
                <a16:creationId xmlns:a16="http://schemas.microsoft.com/office/drawing/2014/main" id="{D8FA5451-B551-49AE-33A6-6E97872C68DE}"/>
              </a:ext>
            </a:extLst>
          </p:cNvPr>
          <p:cNvSpPr>
            <a:spLocks noGrp="1"/>
          </p:cNvSpPr>
          <p:nvPr>
            <p:ph idx="1"/>
          </p:nvPr>
        </p:nvSpPr>
        <p:spPr>
          <a:xfrm>
            <a:off x="838200" y="1325563"/>
            <a:ext cx="9230833" cy="5696980"/>
          </a:xfrm>
        </p:spPr>
        <p:txBody>
          <a:bodyPr>
            <a:noAutofit/>
          </a:bodyPr>
          <a:lstStyle/>
          <a:p>
            <a:pPr marL="0" lvl="0" indent="0">
              <a:lnSpc>
                <a:spcPct val="115000"/>
              </a:lnSpc>
              <a:spcBef>
                <a:spcPts val="0"/>
              </a:spcBef>
              <a:spcAft>
                <a:spcPts val="600"/>
              </a:spcAft>
              <a:buFont typeface="+mj-lt"/>
              <a:buAutoNum type="arabicPeriod"/>
              <a:tabLst>
                <a:tab pos="457200" algn="l"/>
              </a:tabLst>
            </a:pPr>
            <a:r>
              <a:rPr lang="nb-NO" sz="2000" b="1" kern="100" dirty="0">
                <a:effectLst/>
                <a:latin typeface="Aptos" panose="020B0004020202020204" pitchFamily="34" charset="0"/>
                <a:ea typeface="Aptos" panose="020B0004020202020204" pitchFamily="34" charset="0"/>
                <a:cs typeface="Times New Roman" panose="02020603050405020304" pitchFamily="18" charset="0"/>
              </a:rPr>
              <a:t>Nye Staup helsehus</a:t>
            </a:r>
            <a:r>
              <a:rPr lang="nb-NO" sz="2000" kern="100" dirty="0">
                <a:effectLst/>
                <a:latin typeface="Aptos" panose="020B0004020202020204" pitchFamily="34" charset="0"/>
                <a:ea typeface="Aptos" panose="020B0004020202020204" pitchFamily="34" charset="0"/>
                <a:cs typeface="Times New Roman" panose="02020603050405020304" pitchFamily="18" charset="0"/>
              </a:rPr>
              <a:t>: Staup 2, med Staup 3 som mulighet. </a:t>
            </a:r>
            <a:br>
              <a:rPr lang="nb-NO" sz="2000" kern="100" dirty="0">
                <a:effectLst/>
                <a:latin typeface="Aptos" panose="020B0004020202020204" pitchFamily="34" charset="0"/>
                <a:ea typeface="Aptos" panose="020B0004020202020204" pitchFamily="34" charset="0"/>
                <a:cs typeface="Times New Roman" panose="02020603050405020304" pitchFamily="18" charset="0"/>
              </a:rPr>
            </a:br>
            <a:r>
              <a:rPr lang="nb-NO" sz="2000" kern="100" dirty="0">
                <a:effectLst/>
                <a:latin typeface="Aptos" panose="020B0004020202020204" pitchFamily="34" charset="0"/>
                <a:ea typeface="Aptos" panose="020B0004020202020204" pitchFamily="34" charset="0"/>
                <a:cs typeface="Times New Roman" panose="02020603050405020304" pitchFamily="18" charset="0"/>
              </a:rPr>
              <a:t>Arbeidegruppeleder: Anne</a:t>
            </a:r>
            <a:r>
              <a:rPr lang="nb-NO" sz="2000" kern="100" dirty="0">
                <a:latin typeface="Aptos" panose="020B0004020202020204" pitchFamily="34" charset="0"/>
                <a:ea typeface="Aptos" panose="020B0004020202020204" pitchFamily="34" charset="0"/>
                <a:cs typeface="Times New Roman" panose="02020603050405020304" pitchFamily="18" charset="0"/>
              </a:rPr>
              <a:t>-Ruth Jangaard</a:t>
            </a:r>
            <a:endParaRPr lang="nb-NO" sz="2000" kern="100" dirty="0">
              <a:effectLst/>
              <a:latin typeface="Aptos" panose="020B0004020202020204" pitchFamily="34" charset="0"/>
              <a:ea typeface="Aptos" panose="020B0004020202020204" pitchFamily="34" charset="0"/>
              <a:cs typeface="Times New Roman" panose="02020603050405020304" pitchFamily="18" charset="0"/>
            </a:endParaRPr>
          </a:p>
          <a:p>
            <a:pPr marL="0" indent="0">
              <a:lnSpc>
                <a:spcPct val="115000"/>
              </a:lnSpc>
              <a:spcBef>
                <a:spcPts val="0"/>
              </a:spcBef>
              <a:spcAft>
                <a:spcPts val="600"/>
              </a:spcAft>
              <a:buFont typeface="+mj-lt"/>
              <a:buAutoNum type="arabicPeriod"/>
              <a:tabLst>
                <a:tab pos="457200" algn="l"/>
              </a:tabLst>
            </a:pPr>
            <a:r>
              <a:rPr lang="nb-NO" sz="2000" b="1" kern="100" dirty="0">
                <a:effectLst/>
                <a:latin typeface="Aptos" panose="020B0004020202020204" pitchFamily="34" charset="0"/>
                <a:ea typeface="Aptos" panose="020B0004020202020204" pitchFamily="34" charset="0"/>
                <a:cs typeface="Times New Roman" panose="02020603050405020304" pitchFamily="18" charset="0"/>
              </a:rPr>
              <a:t>Leira – boliger og personalbase: </a:t>
            </a:r>
            <a:r>
              <a:rPr lang="nb-NO" sz="2000" kern="100" dirty="0">
                <a:effectLst/>
                <a:latin typeface="Aptos" panose="020B0004020202020204" pitchFamily="34" charset="0"/>
                <a:ea typeface="Aptos" panose="020B0004020202020204" pitchFamily="34" charset="0"/>
                <a:cs typeface="Times New Roman" panose="02020603050405020304" pitchFamily="18" charset="0"/>
              </a:rPr>
              <a:t>ordinær boligbygging samt boliger og personalbase for yngre personer med funksjonsnedsettelse.</a:t>
            </a:r>
            <a:br>
              <a:rPr lang="nb-NO" sz="2000" kern="100" dirty="0">
                <a:effectLst/>
                <a:latin typeface="Aptos" panose="020B0004020202020204" pitchFamily="34" charset="0"/>
                <a:ea typeface="Aptos" panose="020B0004020202020204" pitchFamily="34" charset="0"/>
                <a:cs typeface="Times New Roman" panose="02020603050405020304" pitchFamily="18" charset="0"/>
              </a:rPr>
            </a:br>
            <a:r>
              <a:rPr lang="nb-NO" sz="2000" kern="100" dirty="0">
                <a:effectLst/>
                <a:latin typeface="Aptos" panose="020B0004020202020204" pitchFamily="34" charset="0"/>
                <a:ea typeface="Aptos" panose="020B0004020202020204" pitchFamily="34" charset="0"/>
                <a:cs typeface="Times New Roman" panose="02020603050405020304" pitchFamily="18" charset="0"/>
              </a:rPr>
              <a:t>Arbeidegruppeleder: Anne</a:t>
            </a:r>
            <a:r>
              <a:rPr lang="nb-NO" sz="2000" kern="100" dirty="0">
                <a:latin typeface="Aptos" panose="020B0004020202020204" pitchFamily="34" charset="0"/>
                <a:ea typeface="Aptos" panose="020B0004020202020204" pitchFamily="34" charset="0"/>
                <a:cs typeface="Times New Roman" panose="02020603050405020304" pitchFamily="18" charset="0"/>
              </a:rPr>
              <a:t>-Ruth Jangaard</a:t>
            </a:r>
            <a:endParaRPr lang="nb-NO" sz="2000" kern="100" dirty="0">
              <a:effectLst/>
              <a:latin typeface="Aptos" panose="020B0004020202020204" pitchFamily="34" charset="0"/>
              <a:ea typeface="Aptos" panose="020B0004020202020204" pitchFamily="34" charset="0"/>
              <a:cs typeface="Times New Roman" panose="02020603050405020304" pitchFamily="18" charset="0"/>
            </a:endParaRPr>
          </a:p>
          <a:p>
            <a:pPr marL="0" indent="0">
              <a:lnSpc>
                <a:spcPct val="115000"/>
              </a:lnSpc>
              <a:spcBef>
                <a:spcPts val="0"/>
              </a:spcBef>
              <a:spcAft>
                <a:spcPts val="600"/>
              </a:spcAft>
              <a:buFont typeface="+mj-lt"/>
              <a:buAutoNum type="arabicPeriod"/>
              <a:tabLst>
                <a:tab pos="457200" algn="l"/>
              </a:tabLst>
            </a:pPr>
            <a:r>
              <a:rPr lang="nb-NO" sz="2000" b="1" kern="100" dirty="0">
                <a:effectLst/>
                <a:latin typeface="Aptos" panose="020B0004020202020204" pitchFamily="34" charset="0"/>
                <a:ea typeface="Aptos" panose="020B0004020202020204" pitchFamily="34" charset="0"/>
                <a:cs typeface="Times New Roman" panose="02020603050405020304" pitchFamily="18" charset="0"/>
              </a:rPr>
              <a:t>Dagaktivitetssenter: </a:t>
            </a:r>
            <a:r>
              <a:rPr lang="nb-NO" sz="2000" kern="100" dirty="0">
                <a:effectLst/>
                <a:latin typeface="Aptos" panose="020B0004020202020204" pitchFamily="34" charset="0"/>
                <a:ea typeface="Aptos" panose="020B0004020202020204" pitchFamily="34" charset="0"/>
                <a:cs typeface="Times New Roman" panose="02020603050405020304" pitchFamily="18" charset="0"/>
              </a:rPr>
              <a:t>nye lokaler for dagaktiviteter i Skogn helsetun og ny tjenestedrift for flere brukere.</a:t>
            </a:r>
            <a:br>
              <a:rPr lang="nb-NO" sz="2000" kern="100" dirty="0">
                <a:effectLst/>
                <a:latin typeface="Aptos" panose="020B0004020202020204" pitchFamily="34" charset="0"/>
                <a:ea typeface="Aptos" panose="020B0004020202020204" pitchFamily="34" charset="0"/>
                <a:cs typeface="Times New Roman" panose="02020603050405020304" pitchFamily="18" charset="0"/>
              </a:rPr>
            </a:br>
            <a:r>
              <a:rPr lang="nb-NO" sz="2000" kern="100" dirty="0">
                <a:effectLst/>
                <a:latin typeface="Aptos" panose="020B0004020202020204" pitchFamily="34" charset="0"/>
                <a:ea typeface="Aptos" panose="020B0004020202020204" pitchFamily="34" charset="0"/>
                <a:cs typeface="Times New Roman" panose="02020603050405020304" pitchFamily="18" charset="0"/>
              </a:rPr>
              <a:t>Arbeidegruppeleder: Anne</a:t>
            </a:r>
            <a:r>
              <a:rPr lang="nb-NO" sz="2000" kern="100" dirty="0">
                <a:latin typeface="Aptos" panose="020B0004020202020204" pitchFamily="34" charset="0"/>
                <a:ea typeface="Aptos" panose="020B0004020202020204" pitchFamily="34" charset="0"/>
                <a:cs typeface="Times New Roman" panose="02020603050405020304" pitchFamily="18" charset="0"/>
              </a:rPr>
              <a:t>-Ruth Jangaard</a:t>
            </a:r>
            <a:endParaRPr lang="nb-NO" sz="2000" kern="100" dirty="0">
              <a:effectLst/>
              <a:latin typeface="Aptos" panose="020B0004020202020204" pitchFamily="34" charset="0"/>
              <a:ea typeface="Aptos" panose="020B0004020202020204" pitchFamily="34" charset="0"/>
              <a:cs typeface="Times New Roman" panose="02020603050405020304" pitchFamily="18" charset="0"/>
            </a:endParaRPr>
          </a:p>
          <a:p>
            <a:pPr marL="0" indent="0">
              <a:lnSpc>
                <a:spcPct val="115000"/>
              </a:lnSpc>
              <a:spcBef>
                <a:spcPts val="0"/>
              </a:spcBef>
              <a:spcAft>
                <a:spcPts val="600"/>
              </a:spcAft>
              <a:buFont typeface="+mj-lt"/>
              <a:buAutoNum type="arabicPeriod"/>
              <a:tabLst>
                <a:tab pos="457200" algn="l"/>
              </a:tabLst>
            </a:pPr>
            <a:r>
              <a:rPr lang="nb-NO" sz="2000" b="1" kern="100" dirty="0">
                <a:effectLst/>
                <a:latin typeface="Aptos" panose="020B0004020202020204" pitchFamily="34" charset="0"/>
                <a:ea typeface="Aptos" panose="020B0004020202020204" pitchFamily="34" charset="0"/>
                <a:cs typeface="Times New Roman" panose="02020603050405020304" pitchFamily="18" charset="0"/>
              </a:rPr>
              <a:t>Framtidig bruk av bygg: </a:t>
            </a:r>
            <a:r>
              <a:rPr lang="nb-NO" sz="2000" kern="100" dirty="0">
                <a:effectLst/>
                <a:latin typeface="Aptos" panose="020B0004020202020204" pitchFamily="34" charset="0"/>
                <a:ea typeface="Aptos" panose="020B0004020202020204" pitchFamily="34" charset="0"/>
                <a:cs typeface="Times New Roman" panose="02020603050405020304" pitchFamily="18" charset="0"/>
              </a:rPr>
              <a:t>LBAS, Marknadsvegen og Åsvegen 5.</a:t>
            </a:r>
            <a:br>
              <a:rPr lang="nb-NO" sz="2000" kern="100" dirty="0">
                <a:effectLst/>
                <a:latin typeface="Aptos" panose="020B0004020202020204" pitchFamily="34" charset="0"/>
                <a:ea typeface="Aptos" panose="020B0004020202020204" pitchFamily="34" charset="0"/>
                <a:cs typeface="Times New Roman" panose="02020603050405020304" pitchFamily="18" charset="0"/>
              </a:rPr>
            </a:br>
            <a:r>
              <a:rPr lang="nb-NO" sz="2000" kern="100" dirty="0">
                <a:effectLst/>
                <a:latin typeface="Aptos" panose="020B0004020202020204" pitchFamily="34" charset="0"/>
                <a:ea typeface="Aptos" panose="020B0004020202020204" pitchFamily="34" charset="0"/>
                <a:cs typeface="Times New Roman" panose="02020603050405020304" pitchFamily="18" charset="0"/>
              </a:rPr>
              <a:t>Arbeidegruppeleder: Håvard Heistad</a:t>
            </a:r>
          </a:p>
          <a:p>
            <a:pPr marL="0" indent="0">
              <a:lnSpc>
                <a:spcPct val="115000"/>
              </a:lnSpc>
              <a:spcBef>
                <a:spcPts val="0"/>
              </a:spcBef>
              <a:spcAft>
                <a:spcPts val="600"/>
              </a:spcAft>
              <a:buFont typeface="+mj-lt"/>
              <a:buAutoNum type="arabicPeriod"/>
              <a:tabLst>
                <a:tab pos="457200" algn="l"/>
              </a:tabLst>
            </a:pPr>
            <a:r>
              <a:rPr lang="nb-NO" sz="2000" b="1" kern="100" dirty="0">
                <a:effectLst/>
                <a:latin typeface="Aptos" panose="020B0004020202020204" pitchFamily="34" charset="0"/>
                <a:ea typeface="Aptos" panose="020B0004020202020204" pitchFamily="34" charset="0"/>
                <a:cs typeface="Times New Roman" panose="02020603050405020304" pitchFamily="18" charset="0"/>
              </a:rPr>
              <a:t>Staup helsehus som universitetssykehjem. </a:t>
            </a:r>
            <a:br>
              <a:rPr lang="nb-NO" sz="2000" kern="100" dirty="0">
                <a:effectLst/>
                <a:latin typeface="Aptos" panose="020B0004020202020204" pitchFamily="34" charset="0"/>
                <a:ea typeface="Aptos" panose="020B0004020202020204" pitchFamily="34" charset="0"/>
                <a:cs typeface="Times New Roman" panose="02020603050405020304" pitchFamily="18" charset="0"/>
              </a:rPr>
            </a:br>
            <a:r>
              <a:rPr lang="nb-NO" sz="2000" kern="100" dirty="0">
                <a:effectLst/>
                <a:latin typeface="Aptos" panose="020B0004020202020204" pitchFamily="34" charset="0"/>
                <a:ea typeface="Aptos" panose="020B0004020202020204" pitchFamily="34" charset="0"/>
                <a:cs typeface="Times New Roman" panose="02020603050405020304" pitchFamily="18" charset="0"/>
              </a:rPr>
              <a:t>Arbeidegruppeleder: Tommy Aune Rehn</a:t>
            </a:r>
          </a:p>
          <a:p>
            <a:pPr marL="0" indent="0">
              <a:lnSpc>
                <a:spcPct val="115000"/>
              </a:lnSpc>
              <a:spcBef>
                <a:spcPts val="0"/>
              </a:spcBef>
              <a:spcAft>
                <a:spcPts val="600"/>
              </a:spcAft>
              <a:buNone/>
              <a:tabLst>
                <a:tab pos="457200" algn="l"/>
              </a:tabLst>
            </a:pPr>
            <a:endParaRPr lang="nb-NO" sz="2000" kern="100" dirty="0">
              <a:effectLst/>
              <a:latin typeface="Aptos" panose="020B0004020202020204" pitchFamily="34" charset="0"/>
              <a:ea typeface="Aptos" panose="020B0004020202020204" pitchFamily="34" charset="0"/>
              <a:cs typeface="Times New Roman" panose="02020603050405020304" pitchFamily="18" charset="0"/>
            </a:endParaRPr>
          </a:p>
        </p:txBody>
      </p:sp>
      <p:pic>
        <p:nvPicPr>
          <p:cNvPr id="4" name="Picture 5">
            <a:extLst>
              <a:ext uri="{FF2B5EF4-FFF2-40B4-BE49-F238E27FC236}">
                <a16:creationId xmlns:a16="http://schemas.microsoft.com/office/drawing/2014/main" id="{4E41052B-DF5C-5354-CB28-A49E1F3891F5}"/>
              </a:ext>
            </a:extLst>
          </p:cNvPr>
          <p:cNvPicPr>
            <a:picLocks noChangeAspect="1"/>
          </p:cNvPicPr>
          <p:nvPr/>
        </p:nvPicPr>
        <p:blipFill>
          <a:blip r:embed="rId2"/>
          <a:stretch>
            <a:fillRect/>
          </a:stretch>
        </p:blipFill>
        <p:spPr>
          <a:xfrm>
            <a:off x="10103084" y="4690589"/>
            <a:ext cx="2075124" cy="2207285"/>
          </a:xfrm>
          <a:prstGeom prst="rect">
            <a:avLst/>
          </a:prstGeom>
        </p:spPr>
      </p:pic>
      <p:pic>
        <p:nvPicPr>
          <p:cNvPr id="5" name="Picture 3">
            <a:extLst>
              <a:ext uri="{FF2B5EF4-FFF2-40B4-BE49-F238E27FC236}">
                <a16:creationId xmlns:a16="http://schemas.microsoft.com/office/drawing/2014/main" id="{CC433969-CA17-A8D3-4098-C6506263E6CA}"/>
              </a:ext>
            </a:extLst>
          </p:cNvPr>
          <p:cNvPicPr>
            <a:picLocks noChangeAspect="1"/>
          </p:cNvPicPr>
          <p:nvPr/>
        </p:nvPicPr>
        <p:blipFill>
          <a:blip r:embed="rId3"/>
          <a:stretch>
            <a:fillRect/>
          </a:stretch>
        </p:blipFill>
        <p:spPr>
          <a:xfrm>
            <a:off x="10219626" y="6500095"/>
            <a:ext cx="1839685" cy="235368"/>
          </a:xfrm>
          <a:prstGeom prst="rect">
            <a:avLst/>
          </a:prstGeom>
        </p:spPr>
      </p:pic>
      <p:sp>
        <p:nvSpPr>
          <p:cNvPr id="6" name="Ellipse 5">
            <a:extLst>
              <a:ext uri="{FF2B5EF4-FFF2-40B4-BE49-F238E27FC236}">
                <a16:creationId xmlns:a16="http://schemas.microsoft.com/office/drawing/2014/main" id="{4AA30641-DF24-D4A0-1B28-38887DFB8063}"/>
              </a:ext>
            </a:extLst>
          </p:cNvPr>
          <p:cNvSpPr/>
          <p:nvPr/>
        </p:nvSpPr>
        <p:spPr>
          <a:xfrm>
            <a:off x="9415561" y="1325563"/>
            <a:ext cx="2224216" cy="1087395"/>
          </a:xfrm>
          <a:prstGeom prst="ellipse">
            <a:avLst/>
          </a:prstGeom>
          <a:solidFill>
            <a:schemeClr val="accent6">
              <a:lumMod val="5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nb-NO" dirty="0"/>
              <a:t>GRUPPENE ER I GANG</a:t>
            </a:r>
          </a:p>
        </p:txBody>
      </p:sp>
    </p:spTree>
    <p:extLst>
      <p:ext uri="{BB962C8B-B14F-4D97-AF65-F5344CB8AC3E}">
        <p14:creationId xmlns:p14="http://schemas.microsoft.com/office/powerpoint/2010/main" val="54326250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897856B-BF85-9B3D-12B9-E47647332123}"/>
            </a:ext>
          </a:extLst>
        </p:cNvPr>
        <p:cNvGrpSpPr/>
        <p:nvPr/>
      </p:nvGrpSpPr>
      <p:grpSpPr>
        <a:xfrm>
          <a:off x="0" y="0"/>
          <a:ext cx="0" cy="0"/>
          <a:chOff x="0" y="0"/>
          <a:chExt cx="0" cy="0"/>
        </a:xfrm>
      </p:grpSpPr>
      <p:sp>
        <p:nvSpPr>
          <p:cNvPr id="2" name="Tittel 1">
            <a:extLst>
              <a:ext uri="{FF2B5EF4-FFF2-40B4-BE49-F238E27FC236}">
                <a16:creationId xmlns:a16="http://schemas.microsoft.com/office/drawing/2014/main" id="{66D37D8C-DB9F-0436-91C4-2514E1009EC6}"/>
              </a:ext>
            </a:extLst>
          </p:cNvPr>
          <p:cNvSpPr>
            <a:spLocks noGrp="1"/>
          </p:cNvSpPr>
          <p:nvPr>
            <p:ph type="title"/>
          </p:nvPr>
        </p:nvSpPr>
        <p:spPr>
          <a:xfrm>
            <a:off x="1018954" y="98943"/>
            <a:ext cx="10515600" cy="1325563"/>
          </a:xfrm>
        </p:spPr>
        <p:txBody>
          <a:bodyPr>
            <a:normAutofit/>
          </a:bodyPr>
          <a:lstStyle/>
          <a:p>
            <a:r>
              <a:rPr lang="nb-NO" sz="4000" dirty="0">
                <a:solidFill>
                  <a:schemeClr val="accent6">
                    <a:lumMod val="50000"/>
                  </a:schemeClr>
                </a:solidFill>
              </a:rPr>
              <a:t>TEKNOLOGISKE LØSNINGER</a:t>
            </a:r>
          </a:p>
        </p:txBody>
      </p:sp>
      <p:pic>
        <p:nvPicPr>
          <p:cNvPr id="4" name="Picture 5">
            <a:extLst>
              <a:ext uri="{FF2B5EF4-FFF2-40B4-BE49-F238E27FC236}">
                <a16:creationId xmlns:a16="http://schemas.microsoft.com/office/drawing/2014/main" id="{817890ED-C41F-14CC-0834-6662DF19C490}"/>
              </a:ext>
            </a:extLst>
          </p:cNvPr>
          <p:cNvPicPr>
            <a:picLocks noChangeAspect="1"/>
          </p:cNvPicPr>
          <p:nvPr/>
        </p:nvPicPr>
        <p:blipFill>
          <a:blip r:embed="rId2"/>
          <a:stretch>
            <a:fillRect/>
          </a:stretch>
        </p:blipFill>
        <p:spPr>
          <a:xfrm>
            <a:off x="10103084" y="4690589"/>
            <a:ext cx="2075124" cy="2207285"/>
          </a:xfrm>
          <a:prstGeom prst="rect">
            <a:avLst/>
          </a:prstGeom>
        </p:spPr>
      </p:pic>
      <p:pic>
        <p:nvPicPr>
          <p:cNvPr id="5" name="Picture 3">
            <a:extLst>
              <a:ext uri="{FF2B5EF4-FFF2-40B4-BE49-F238E27FC236}">
                <a16:creationId xmlns:a16="http://schemas.microsoft.com/office/drawing/2014/main" id="{7F25C538-A9F1-716A-8C05-F23B467ECE6B}"/>
              </a:ext>
            </a:extLst>
          </p:cNvPr>
          <p:cNvPicPr>
            <a:picLocks noChangeAspect="1"/>
          </p:cNvPicPr>
          <p:nvPr/>
        </p:nvPicPr>
        <p:blipFill>
          <a:blip r:embed="rId3"/>
          <a:stretch>
            <a:fillRect/>
          </a:stretch>
        </p:blipFill>
        <p:spPr>
          <a:xfrm>
            <a:off x="10219626" y="6500095"/>
            <a:ext cx="1839685" cy="235368"/>
          </a:xfrm>
          <a:prstGeom prst="rect">
            <a:avLst/>
          </a:prstGeom>
        </p:spPr>
      </p:pic>
      <p:sp>
        <p:nvSpPr>
          <p:cNvPr id="9" name="Plassholder for innhold 2">
            <a:extLst>
              <a:ext uri="{FF2B5EF4-FFF2-40B4-BE49-F238E27FC236}">
                <a16:creationId xmlns:a16="http://schemas.microsoft.com/office/drawing/2014/main" id="{AAEFE0CC-CA6C-46AA-523D-F80BCB33A18A}"/>
              </a:ext>
            </a:extLst>
          </p:cNvPr>
          <p:cNvSpPr>
            <a:spLocks noGrp="1"/>
          </p:cNvSpPr>
          <p:nvPr>
            <p:ph idx="1"/>
          </p:nvPr>
        </p:nvSpPr>
        <p:spPr>
          <a:xfrm>
            <a:off x="1018954" y="1424506"/>
            <a:ext cx="8904594" cy="5696980"/>
          </a:xfrm>
        </p:spPr>
        <p:txBody>
          <a:bodyPr>
            <a:noAutofit/>
          </a:bodyPr>
          <a:lstStyle/>
          <a:p>
            <a:pPr marL="0" indent="0">
              <a:lnSpc>
                <a:spcPct val="115000"/>
              </a:lnSpc>
              <a:spcBef>
                <a:spcPts val="0"/>
              </a:spcBef>
              <a:spcAft>
                <a:spcPts val="600"/>
              </a:spcAft>
              <a:buNone/>
              <a:tabLst>
                <a:tab pos="457200" algn="l"/>
              </a:tabLst>
            </a:pPr>
            <a:r>
              <a:rPr lang="nb-NO" sz="2000" kern="100" dirty="0">
                <a:effectLst/>
                <a:latin typeface="Aptos" panose="020B0004020202020204" pitchFamily="34" charset="0"/>
                <a:ea typeface="Aptos" panose="020B0004020202020204" pitchFamily="34" charset="0"/>
                <a:cs typeface="Times New Roman" panose="02020603050405020304" pitchFamily="18" charset="0"/>
              </a:rPr>
              <a:t>I vedtakets punkt 6 står det : </a:t>
            </a:r>
          </a:p>
          <a:p>
            <a:pPr marL="457200" lvl="1" indent="0">
              <a:lnSpc>
                <a:spcPct val="115000"/>
              </a:lnSpc>
              <a:spcBef>
                <a:spcPts val="0"/>
              </a:spcBef>
              <a:spcAft>
                <a:spcPts val="600"/>
              </a:spcAft>
              <a:buNone/>
              <a:tabLst>
                <a:tab pos="457200" algn="l"/>
              </a:tabLst>
            </a:pPr>
            <a:r>
              <a:rPr lang="nb-NO" sz="2000" i="1" dirty="0"/>
              <a:t>Kommunedirektøren bes i det videre arbeidet ha tydelig fokus på teknologiske løsninger og undersøke og beregne kost-nytte av slike løsninger. Investeringer i helseteknologi må skje i tett samarbeid med DIKO og ses i en regional sammenheng, jf. konseptvalgrapportens kap. 7. </a:t>
            </a:r>
            <a:endParaRPr lang="nb-NO" sz="2000" i="1" kern="100" dirty="0">
              <a:latin typeface="Aptos" panose="020B0004020202020204" pitchFamily="34" charset="0"/>
              <a:cs typeface="Times New Roman" panose="02020603050405020304" pitchFamily="18" charset="0"/>
            </a:endParaRPr>
          </a:p>
          <a:p>
            <a:pPr marL="457200" lvl="1" indent="0">
              <a:lnSpc>
                <a:spcPct val="115000"/>
              </a:lnSpc>
              <a:spcBef>
                <a:spcPts val="0"/>
              </a:spcBef>
              <a:spcAft>
                <a:spcPts val="600"/>
              </a:spcAft>
              <a:buNone/>
              <a:tabLst>
                <a:tab pos="457200" algn="l"/>
              </a:tabLst>
            </a:pPr>
            <a:endParaRPr lang="nb-NO" sz="2000" i="1" kern="100" dirty="0">
              <a:latin typeface="Aptos" panose="020B0004020202020204" pitchFamily="34" charset="0"/>
              <a:cs typeface="Times New Roman" panose="02020603050405020304" pitchFamily="18" charset="0"/>
            </a:endParaRPr>
          </a:p>
          <a:p>
            <a:pPr>
              <a:lnSpc>
                <a:spcPct val="115000"/>
              </a:lnSpc>
              <a:spcBef>
                <a:spcPts val="0"/>
              </a:spcBef>
              <a:spcAft>
                <a:spcPts val="600"/>
              </a:spcAft>
              <a:tabLst>
                <a:tab pos="457200" algn="l"/>
              </a:tabLst>
            </a:pPr>
            <a:r>
              <a:rPr lang="nb-NO" sz="2000" kern="100" dirty="0">
                <a:effectLst/>
                <a:latin typeface="Aptos" panose="020B0004020202020204" pitchFamily="34" charset="0"/>
                <a:ea typeface="Aptos" panose="020B0004020202020204" pitchFamily="34" charset="0"/>
                <a:cs typeface="Times New Roman" panose="02020603050405020304" pitchFamily="18" charset="0"/>
              </a:rPr>
              <a:t>Ingen egen arbeidsgruppe. </a:t>
            </a:r>
            <a:br>
              <a:rPr lang="nb-NO" sz="2000" kern="100" dirty="0">
                <a:effectLst/>
                <a:latin typeface="Aptos" panose="020B0004020202020204" pitchFamily="34" charset="0"/>
                <a:ea typeface="Aptos" panose="020B0004020202020204" pitchFamily="34" charset="0"/>
                <a:cs typeface="Times New Roman" panose="02020603050405020304" pitchFamily="18" charset="0"/>
              </a:rPr>
            </a:br>
            <a:r>
              <a:rPr lang="nb-NO" sz="2000" kern="100" dirty="0">
                <a:effectLst/>
                <a:latin typeface="Aptos" panose="020B0004020202020204" pitchFamily="34" charset="0"/>
                <a:ea typeface="Aptos" panose="020B0004020202020204" pitchFamily="34" charset="0"/>
                <a:cs typeface="Times New Roman" panose="02020603050405020304" pitchFamily="18" charset="0"/>
              </a:rPr>
              <a:t>Overordnet arbeid med enhetlig tjenestemodell pågår i egen gruppe, tilknyttet et nasjonalt opplegg med KS. </a:t>
            </a:r>
            <a:br>
              <a:rPr lang="nb-NO" sz="2000" kern="100" dirty="0">
                <a:effectLst/>
                <a:latin typeface="Aptos" panose="020B0004020202020204" pitchFamily="34" charset="0"/>
                <a:ea typeface="Aptos" panose="020B0004020202020204" pitchFamily="34" charset="0"/>
                <a:cs typeface="Times New Roman" panose="02020603050405020304" pitchFamily="18" charset="0"/>
              </a:rPr>
            </a:br>
            <a:r>
              <a:rPr lang="nb-NO" sz="2000" kern="100" dirty="0">
                <a:latin typeface="Aptos" panose="020B0004020202020204" pitchFamily="34" charset="0"/>
                <a:ea typeface="Aptos" panose="020B0004020202020204" pitchFamily="34" charset="0"/>
                <a:cs typeface="Times New Roman" panose="02020603050405020304" pitchFamily="18" charset="0"/>
              </a:rPr>
              <a:t>Svein Roger Troset er nå med i denne gruppa og ivaretar  kontakten mot nye byggeprosjekter. </a:t>
            </a:r>
            <a:br>
              <a:rPr lang="nb-NO" sz="2000" kern="100" dirty="0">
                <a:latin typeface="Aptos" panose="020B0004020202020204" pitchFamily="34" charset="0"/>
                <a:ea typeface="Aptos" panose="020B0004020202020204" pitchFamily="34" charset="0"/>
                <a:cs typeface="Times New Roman" panose="02020603050405020304" pitchFamily="18" charset="0"/>
              </a:rPr>
            </a:br>
            <a:r>
              <a:rPr lang="nb-NO" sz="2000" kern="100" dirty="0">
                <a:latin typeface="Aptos" panose="020B0004020202020204" pitchFamily="34" charset="0"/>
                <a:ea typeface="Aptos" panose="020B0004020202020204" pitchFamily="34" charset="0"/>
                <a:cs typeface="Times New Roman" panose="02020603050405020304" pitchFamily="18" charset="0"/>
              </a:rPr>
              <a:t>Viggo </a:t>
            </a:r>
            <a:r>
              <a:rPr lang="nb-NO" sz="2000" kern="100" dirty="0" err="1">
                <a:latin typeface="Aptos" panose="020B0004020202020204" pitchFamily="34" charset="0"/>
                <a:ea typeface="Aptos" panose="020B0004020202020204" pitchFamily="34" charset="0"/>
                <a:cs typeface="Times New Roman" panose="02020603050405020304" pitchFamily="18" charset="0"/>
              </a:rPr>
              <a:t>Murvold</a:t>
            </a:r>
            <a:r>
              <a:rPr lang="nb-NO" sz="2000" kern="100" dirty="0">
                <a:latin typeface="Aptos" panose="020B0004020202020204" pitchFamily="34" charset="0"/>
                <a:ea typeface="Aptos" panose="020B0004020202020204" pitchFamily="34" charset="0"/>
                <a:cs typeface="Times New Roman" panose="02020603050405020304" pitchFamily="18" charset="0"/>
              </a:rPr>
              <a:t> og andre ressurser koples på når det blir behov for det. </a:t>
            </a:r>
            <a:r>
              <a:rPr lang="nb-NO" sz="2000" b="1" kern="100" dirty="0">
                <a:effectLst/>
                <a:latin typeface="Aptos" panose="020B0004020202020204" pitchFamily="34" charset="0"/>
                <a:ea typeface="Aptos" panose="020B0004020202020204" pitchFamily="34" charset="0"/>
                <a:cs typeface="Times New Roman" panose="02020603050405020304" pitchFamily="18" charset="0"/>
              </a:rPr>
              <a:t> </a:t>
            </a:r>
            <a:endParaRPr lang="nb-NO" sz="2000" i="1" kern="100" dirty="0">
              <a:latin typeface="Aptos" panose="020B0004020202020204" pitchFamily="34" charset="0"/>
              <a:cs typeface="Times New Roman" panose="02020603050405020304" pitchFamily="18" charset="0"/>
            </a:endParaRPr>
          </a:p>
        </p:txBody>
      </p:sp>
    </p:spTree>
    <p:extLst>
      <p:ext uri="{BB962C8B-B14F-4D97-AF65-F5344CB8AC3E}">
        <p14:creationId xmlns:p14="http://schemas.microsoft.com/office/powerpoint/2010/main" val="409737771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Bilde 3">
            <a:extLst>
              <a:ext uri="{FF2B5EF4-FFF2-40B4-BE49-F238E27FC236}">
                <a16:creationId xmlns:a16="http://schemas.microsoft.com/office/drawing/2014/main" id="{694F9157-CF80-3971-2AB8-2ADD1D6871BE}"/>
              </a:ext>
            </a:extLst>
          </p:cNvPr>
          <p:cNvPicPr>
            <a:picLocks noChangeAspect="1"/>
          </p:cNvPicPr>
          <p:nvPr/>
        </p:nvPicPr>
        <p:blipFill>
          <a:blip r:embed="rId2"/>
          <a:srcRect b="4504"/>
          <a:stretch/>
        </p:blipFill>
        <p:spPr>
          <a:xfrm>
            <a:off x="2536825" y="0"/>
            <a:ext cx="7118350" cy="6549081"/>
          </a:xfrm>
          <a:prstGeom prst="rect">
            <a:avLst/>
          </a:prstGeom>
        </p:spPr>
      </p:pic>
      <p:sp>
        <p:nvSpPr>
          <p:cNvPr id="7" name="TekstSylinder 6">
            <a:extLst>
              <a:ext uri="{FF2B5EF4-FFF2-40B4-BE49-F238E27FC236}">
                <a16:creationId xmlns:a16="http://schemas.microsoft.com/office/drawing/2014/main" id="{43F5F0FD-C310-9E01-9BC3-35D73CC27A41}"/>
              </a:ext>
            </a:extLst>
          </p:cNvPr>
          <p:cNvSpPr txBox="1"/>
          <p:nvPr/>
        </p:nvSpPr>
        <p:spPr>
          <a:xfrm>
            <a:off x="1913861" y="6537874"/>
            <a:ext cx="9165265" cy="369332"/>
          </a:xfrm>
          <a:prstGeom prst="rect">
            <a:avLst/>
          </a:prstGeom>
          <a:noFill/>
        </p:spPr>
        <p:txBody>
          <a:bodyPr wrap="square" rtlCol="0">
            <a:spAutoFit/>
          </a:bodyPr>
          <a:lstStyle/>
          <a:p>
            <a:r>
              <a:rPr lang="nb-NO" dirty="0">
                <a:hlinkClick r:id="rId3"/>
              </a:rPr>
              <a:t>Leverandørkonferanse: </a:t>
            </a:r>
            <a:r>
              <a:rPr lang="nb-NO" dirty="0" err="1">
                <a:hlinkClick r:id="rId3"/>
              </a:rPr>
              <a:t>Roboter</a:t>
            </a:r>
            <a:r>
              <a:rPr lang="nb-NO" dirty="0">
                <a:hlinkClick r:id="rId3"/>
              </a:rPr>
              <a:t> og automatisering i helse - Innovative anskaffelser</a:t>
            </a:r>
            <a:endParaRPr lang="nb-NO" dirty="0"/>
          </a:p>
        </p:txBody>
      </p:sp>
    </p:spTree>
    <p:extLst>
      <p:ext uri="{BB962C8B-B14F-4D97-AF65-F5344CB8AC3E}">
        <p14:creationId xmlns:p14="http://schemas.microsoft.com/office/powerpoint/2010/main" val="153779931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265F60B-E158-5E29-33D7-117E2B7A96FF}"/>
            </a:ext>
          </a:extLst>
        </p:cNvPr>
        <p:cNvGrpSpPr/>
        <p:nvPr/>
      </p:nvGrpSpPr>
      <p:grpSpPr>
        <a:xfrm>
          <a:off x="0" y="0"/>
          <a:ext cx="0" cy="0"/>
          <a:chOff x="0" y="0"/>
          <a:chExt cx="0" cy="0"/>
        </a:xfrm>
      </p:grpSpPr>
      <p:sp>
        <p:nvSpPr>
          <p:cNvPr id="2" name="Tittel 1">
            <a:extLst>
              <a:ext uri="{FF2B5EF4-FFF2-40B4-BE49-F238E27FC236}">
                <a16:creationId xmlns:a16="http://schemas.microsoft.com/office/drawing/2014/main" id="{045F2344-B622-E42F-EB59-F6A6F68A8718}"/>
              </a:ext>
            </a:extLst>
          </p:cNvPr>
          <p:cNvSpPr>
            <a:spLocks noGrp="1"/>
          </p:cNvSpPr>
          <p:nvPr>
            <p:ph type="title"/>
          </p:nvPr>
        </p:nvSpPr>
        <p:spPr>
          <a:xfrm>
            <a:off x="838200" y="516536"/>
            <a:ext cx="10515600" cy="1325563"/>
          </a:xfrm>
        </p:spPr>
        <p:txBody>
          <a:bodyPr>
            <a:normAutofit/>
          </a:bodyPr>
          <a:lstStyle/>
          <a:p>
            <a:r>
              <a:rPr lang="nb-NO" sz="4000" dirty="0">
                <a:solidFill>
                  <a:schemeClr val="accent6">
                    <a:lumMod val="50000"/>
                  </a:schemeClr>
                </a:solidFill>
              </a:rPr>
              <a:t>OPPDRAG TIL ARBEIDSGRUPPE:</a:t>
            </a:r>
            <a:br>
              <a:rPr lang="nb-NO" sz="4000" dirty="0">
                <a:solidFill>
                  <a:schemeClr val="accent6">
                    <a:lumMod val="50000"/>
                  </a:schemeClr>
                </a:solidFill>
              </a:rPr>
            </a:br>
            <a:r>
              <a:rPr lang="nb-NO" sz="4000" dirty="0">
                <a:solidFill>
                  <a:schemeClr val="accent6">
                    <a:lumMod val="50000"/>
                  </a:schemeClr>
                </a:solidFill>
              </a:rPr>
              <a:t>MANDATER BASERT PÅ VEDTAKET I PS 19/2025</a:t>
            </a:r>
          </a:p>
        </p:txBody>
      </p:sp>
      <p:pic>
        <p:nvPicPr>
          <p:cNvPr id="4" name="Picture 5">
            <a:extLst>
              <a:ext uri="{FF2B5EF4-FFF2-40B4-BE49-F238E27FC236}">
                <a16:creationId xmlns:a16="http://schemas.microsoft.com/office/drawing/2014/main" id="{06D6E630-FFB7-30CE-6D8E-72A8BF246360}"/>
              </a:ext>
            </a:extLst>
          </p:cNvPr>
          <p:cNvPicPr>
            <a:picLocks noChangeAspect="1"/>
          </p:cNvPicPr>
          <p:nvPr/>
        </p:nvPicPr>
        <p:blipFill>
          <a:blip r:embed="rId2"/>
          <a:stretch>
            <a:fillRect/>
          </a:stretch>
        </p:blipFill>
        <p:spPr>
          <a:xfrm>
            <a:off x="10103084" y="4690589"/>
            <a:ext cx="2075124" cy="2207285"/>
          </a:xfrm>
          <a:prstGeom prst="rect">
            <a:avLst/>
          </a:prstGeom>
        </p:spPr>
      </p:pic>
      <p:pic>
        <p:nvPicPr>
          <p:cNvPr id="5" name="Picture 3">
            <a:extLst>
              <a:ext uri="{FF2B5EF4-FFF2-40B4-BE49-F238E27FC236}">
                <a16:creationId xmlns:a16="http://schemas.microsoft.com/office/drawing/2014/main" id="{E35431EB-1053-17BD-5015-1A62A7FC358D}"/>
              </a:ext>
            </a:extLst>
          </p:cNvPr>
          <p:cNvPicPr>
            <a:picLocks noChangeAspect="1"/>
          </p:cNvPicPr>
          <p:nvPr/>
        </p:nvPicPr>
        <p:blipFill>
          <a:blip r:embed="rId3"/>
          <a:stretch>
            <a:fillRect/>
          </a:stretch>
        </p:blipFill>
        <p:spPr>
          <a:xfrm>
            <a:off x="10219626" y="6500095"/>
            <a:ext cx="1839685" cy="235368"/>
          </a:xfrm>
          <a:prstGeom prst="rect">
            <a:avLst/>
          </a:prstGeom>
        </p:spPr>
      </p:pic>
      <p:sp>
        <p:nvSpPr>
          <p:cNvPr id="9" name="Plassholder for innhold 2">
            <a:extLst>
              <a:ext uri="{FF2B5EF4-FFF2-40B4-BE49-F238E27FC236}">
                <a16:creationId xmlns:a16="http://schemas.microsoft.com/office/drawing/2014/main" id="{8AD2E2C1-7318-800F-119E-BC54C19C6C23}"/>
              </a:ext>
            </a:extLst>
          </p:cNvPr>
          <p:cNvSpPr>
            <a:spLocks noGrp="1"/>
          </p:cNvSpPr>
          <p:nvPr>
            <p:ph idx="1"/>
          </p:nvPr>
        </p:nvSpPr>
        <p:spPr>
          <a:xfrm>
            <a:off x="930523" y="1980322"/>
            <a:ext cx="8904594" cy="5696980"/>
          </a:xfrm>
        </p:spPr>
        <p:txBody>
          <a:bodyPr>
            <a:noAutofit/>
          </a:bodyPr>
          <a:lstStyle/>
          <a:p>
            <a:pPr>
              <a:lnSpc>
                <a:spcPct val="115000"/>
              </a:lnSpc>
              <a:spcBef>
                <a:spcPts val="0"/>
              </a:spcBef>
              <a:spcAft>
                <a:spcPts val="600"/>
              </a:spcAft>
              <a:tabLst>
                <a:tab pos="457200" algn="l"/>
              </a:tabLst>
            </a:pPr>
            <a:r>
              <a:rPr lang="nb-NO" sz="1800" kern="100" dirty="0">
                <a:latin typeface="Aptos" panose="020B0004020202020204" pitchFamily="34" charset="0"/>
                <a:ea typeface="Aptos" panose="020B0004020202020204" pitchFamily="34" charset="0"/>
                <a:cs typeface="Times New Roman" panose="02020603050405020304" pitchFamily="18" charset="0"/>
              </a:rPr>
              <a:t>De ulike delene av vedtaket er gjort om til oppdrag for hver av arbeidsgruppene med mål og leveranser. Dette er beskrevet i arbeidsgruppenes mandat. </a:t>
            </a:r>
            <a:br>
              <a:rPr lang="nb-NO" sz="1800" kern="100" dirty="0">
                <a:latin typeface="Aptos" panose="020B0004020202020204" pitchFamily="34" charset="0"/>
                <a:ea typeface="Aptos" panose="020B0004020202020204" pitchFamily="34" charset="0"/>
                <a:cs typeface="Times New Roman" panose="02020603050405020304" pitchFamily="18" charset="0"/>
              </a:rPr>
            </a:br>
            <a:r>
              <a:rPr lang="nb-NO" sz="1800" kern="100" dirty="0">
                <a:latin typeface="Aptos" panose="020B0004020202020204" pitchFamily="34" charset="0"/>
                <a:ea typeface="Aptos" panose="020B0004020202020204" pitchFamily="34" charset="0"/>
                <a:cs typeface="Times New Roman" panose="02020603050405020304" pitchFamily="18" charset="0"/>
              </a:rPr>
              <a:t>Mandatene er godkjent i strategisk lederteam. </a:t>
            </a:r>
          </a:p>
          <a:p>
            <a:pPr>
              <a:lnSpc>
                <a:spcPct val="115000"/>
              </a:lnSpc>
              <a:spcBef>
                <a:spcPts val="0"/>
              </a:spcBef>
              <a:spcAft>
                <a:spcPts val="600"/>
              </a:spcAft>
              <a:tabLst>
                <a:tab pos="457200" algn="l"/>
              </a:tabLst>
            </a:pPr>
            <a:r>
              <a:rPr lang="nb-NO" sz="1800" kern="100" dirty="0">
                <a:effectLst/>
                <a:latin typeface="Aptos" panose="020B0004020202020204" pitchFamily="34" charset="0"/>
                <a:ea typeface="Aptos" panose="020B0004020202020204" pitchFamily="34" charset="0"/>
                <a:cs typeface="Times New Roman" panose="02020603050405020304" pitchFamily="18" charset="0"/>
              </a:rPr>
              <a:t>Rapportering om gruppenes arbeid vil skje kontinuerlig i helseledermøtet. </a:t>
            </a:r>
          </a:p>
          <a:p>
            <a:pPr>
              <a:lnSpc>
                <a:spcPct val="115000"/>
              </a:lnSpc>
              <a:spcBef>
                <a:spcPts val="0"/>
              </a:spcBef>
              <a:spcAft>
                <a:spcPts val="600"/>
              </a:spcAft>
              <a:tabLst>
                <a:tab pos="457200" algn="l"/>
              </a:tabLst>
            </a:pPr>
            <a:r>
              <a:rPr lang="nb-NO" sz="1800" kern="100" dirty="0">
                <a:latin typeface="Aptos" panose="020B0004020202020204" pitchFamily="34" charset="0"/>
                <a:ea typeface="Aptos" panose="020B0004020202020204" pitchFamily="34" charset="0"/>
                <a:cs typeface="Times New Roman" panose="02020603050405020304" pitchFamily="18" charset="0"/>
              </a:rPr>
              <a:t>Strategisk lederteam vil bli holdt orientert.</a:t>
            </a:r>
          </a:p>
          <a:p>
            <a:pPr>
              <a:lnSpc>
                <a:spcPct val="115000"/>
              </a:lnSpc>
              <a:spcBef>
                <a:spcPts val="0"/>
              </a:spcBef>
              <a:spcAft>
                <a:spcPts val="600"/>
              </a:spcAft>
              <a:tabLst>
                <a:tab pos="457200" algn="l"/>
              </a:tabLst>
            </a:pPr>
            <a:r>
              <a:rPr lang="nb-NO" sz="1800" kern="100" dirty="0">
                <a:effectLst/>
                <a:latin typeface="Aptos" panose="020B0004020202020204" pitchFamily="34" charset="0"/>
                <a:ea typeface="Aptos" panose="020B0004020202020204" pitchFamily="34" charset="0"/>
                <a:cs typeface="Times New Roman" panose="02020603050405020304" pitchFamily="18" charset="0"/>
              </a:rPr>
              <a:t>Det ønskes fortsatt mulighet for jevnlig informasjon om arbeidet i politiske fora. </a:t>
            </a:r>
          </a:p>
          <a:p>
            <a:pPr>
              <a:lnSpc>
                <a:spcPct val="115000"/>
              </a:lnSpc>
              <a:spcBef>
                <a:spcPts val="0"/>
              </a:spcBef>
              <a:spcAft>
                <a:spcPts val="600"/>
              </a:spcAft>
              <a:tabLst>
                <a:tab pos="457200" algn="l"/>
              </a:tabLst>
            </a:pPr>
            <a:endParaRPr lang="nb-NO" sz="1800" kern="100" dirty="0">
              <a:latin typeface="Aptos" panose="020B0004020202020204" pitchFamily="34" charset="0"/>
              <a:ea typeface="Aptos" panose="020B0004020202020204" pitchFamily="34" charset="0"/>
              <a:cs typeface="Times New Roman" panose="02020603050405020304" pitchFamily="18" charset="0"/>
            </a:endParaRPr>
          </a:p>
          <a:p>
            <a:pPr marL="0" indent="0">
              <a:lnSpc>
                <a:spcPct val="115000"/>
              </a:lnSpc>
              <a:spcBef>
                <a:spcPts val="0"/>
              </a:spcBef>
              <a:spcAft>
                <a:spcPts val="600"/>
              </a:spcAft>
              <a:buNone/>
              <a:tabLst>
                <a:tab pos="457200" algn="l"/>
              </a:tabLst>
            </a:pPr>
            <a:r>
              <a:rPr lang="nb-NO" sz="1800" kern="100" dirty="0">
                <a:effectLst/>
                <a:latin typeface="Aptos" panose="020B0004020202020204" pitchFamily="34" charset="0"/>
                <a:ea typeface="Aptos" panose="020B0004020202020204" pitchFamily="34" charset="0"/>
                <a:cs typeface="Times New Roman" panose="02020603050405020304" pitchFamily="18" charset="0"/>
              </a:rPr>
              <a:t>I vedtakets punkt 7 står det også: </a:t>
            </a:r>
          </a:p>
          <a:p>
            <a:pPr marL="457200" lvl="1" indent="0">
              <a:lnSpc>
                <a:spcPct val="115000"/>
              </a:lnSpc>
              <a:spcBef>
                <a:spcPts val="0"/>
              </a:spcBef>
              <a:spcAft>
                <a:spcPts val="600"/>
              </a:spcAft>
              <a:buNone/>
              <a:tabLst>
                <a:tab pos="457200" algn="l"/>
              </a:tabLst>
            </a:pPr>
            <a:r>
              <a:rPr lang="nb-NO" sz="1800" i="1" dirty="0"/>
              <a:t>I arbeidet med Fremtidas helse skal politikerne holdes jevnlig oppdatert om økonomiske konsekvenser. Kommunedirektøren skal sikre kostnadseffektive løsninger som bidrar til å nå målene for gevinst 24/7.</a:t>
            </a:r>
            <a:endParaRPr lang="nb-NO" sz="1800" i="1" kern="100" dirty="0">
              <a:effectLst/>
              <a:latin typeface="Aptos" panose="020B0004020202020204" pitchFamily="34" charset="0"/>
              <a:ea typeface="Aptos" panose="020B0004020202020204" pitchFamily="34" charset="0"/>
              <a:cs typeface="Times New Roman" panose="02020603050405020304" pitchFamily="18" charset="0"/>
            </a:endParaRPr>
          </a:p>
        </p:txBody>
      </p:sp>
    </p:spTree>
    <p:extLst>
      <p:ext uri="{BB962C8B-B14F-4D97-AF65-F5344CB8AC3E}">
        <p14:creationId xmlns:p14="http://schemas.microsoft.com/office/powerpoint/2010/main" val="3503811678"/>
      </p:ext>
    </p:extLst>
  </p:cSld>
  <p:clrMapOvr>
    <a:masterClrMapping/>
  </p:clrMapOvr>
</p:sld>
</file>

<file path=ppt/theme/theme1.xml><?xml version="1.0" encoding="utf-8"?>
<a:theme xmlns:a="http://schemas.openxmlformats.org/drawingml/2006/main" name="Office-tema">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39A3BF10C565B748A5AE2DA2C38C5AF7" ma:contentTypeVersion="13" ma:contentTypeDescription="Create a new document." ma:contentTypeScope="" ma:versionID="8099c17da8c6dd9abd541ea1117944a3">
  <xsd:schema xmlns:xsd="http://www.w3.org/2001/XMLSchema" xmlns:xs="http://www.w3.org/2001/XMLSchema" xmlns:p="http://schemas.microsoft.com/office/2006/metadata/properties" xmlns:ns2="1ac09866-d2e5-4941-83cd-51def7e1ffa9" xmlns:ns3="8fa46294-3c2e-48fa-97e6-95e9d462339e" targetNamespace="http://schemas.microsoft.com/office/2006/metadata/properties" ma:root="true" ma:fieldsID="f877763d73ed4b2dff813818f1eebf32" ns2:_="" ns3:_="">
    <xsd:import namespace="1ac09866-d2e5-4941-83cd-51def7e1ffa9"/>
    <xsd:import namespace="8fa46294-3c2e-48fa-97e6-95e9d462339e"/>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3:SharedWithUsers" minOccurs="0"/>
                <xsd:element ref="ns3:SharedWithDetails" minOccurs="0"/>
                <xsd:element ref="ns2:lcf76f155ced4ddcb4097134ff3c332f" minOccurs="0"/>
                <xsd:element ref="ns3:TaxCatchAll" minOccurs="0"/>
                <xsd:element ref="ns2:MediaServiceDateTaken" minOccurs="0"/>
                <xsd:element ref="ns2:MediaServiceOCR" minOccurs="0"/>
                <xsd:element ref="ns2:MediaServiceGenerationTime" minOccurs="0"/>
                <xsd:element ref="ns2: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ac09866-d2e5-4941-83cd-51def7e1ffa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lcf76f155ced4ddcb4097134ff3c332f" ma:index="15" nillable="true" ma:taxonomy="true" ma:internalName="lcf76f155ced4ddcb4097134ff3c332f" ma:taxonomyFieldName="MediaServiceImageTags" ma:displayName="Image Tags" ma:readOnly="false" ma:fieldId="{5cf76f15-5ced-4ddc-b409-7134ff3c332f}" ma:taxonomyMulti="true" ma:sspId="42be921f-51d9-42b5-8d52-354dfdee1ce6" ma:termSetId="09814cd3-568e-fe90-9814-8d621ff8fb84" ma:anchorId="fba54fb3-c3e1-fe81-a776-ca4b69148c4d" ma:open="true" ma:isKeyword="false">
      <xsd:complexType>
        <xsd:sequence>
          <xsd:element ref="pc:Terms" minOccurs="0" maxOccurs="1"/>
        </xsd:sequence>
      </xsd:complexType>
    </xsd:element>
    <xsd:element name="MediaServiceDateTaken" ma:index="17" nillable="true" ma:displayName="MediaServiceDateTaken" ma:hidden="true" ma:indexed="true" ma:internalName="MediaServiceDateTaken"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element name="MediaServiceGenerationTime" ma:index="19" nillable="true" ma:displayName="MediaServiceGenerationTime" ma:hidden="true" ma:internalName="MediaServiceGenerationTime" ma:readOnly="true">
      <xsd:simpleType>
        <xsd:restriction base="dms:Text"/>
      </xsd:simpleType>
    </xsd:element>
    <xsd:element name="MediaServiceEventHashCode" ma:index="20"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8fa46294-3c2e-48fa-97e6-95e9d462339e"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TaxCatchAll" ma:index="16" nillable="true" ma:displayName="Taxonomy Catch All Column" ma:hidden="true" ma:list="{63fe8b5f-eab6-4483-8149-84b54c95f79e}" ma:internalName="TaxCatchAll" ma:showField="CatchAllData" ma:web="8fa46294-3c2e-48fa-97e6-95e9d462339e">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1ac09866-d2e5-4941-83cd-51def7e1ffa9">
      <Terms xmlns="http://schemas.microsoft.com/office/infopath/2007/PartnerControls"/>
    </lcf76f155ced4ddcb4097134ff3c332f>
    <TaxCatchAll xmlns="8fa46294-3c2e-48fa-97e6-95e9d462339e"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2ABB7B42-D497-45AE-97F4-2E88ACD9BD9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1ac09866-d2e5-4941-83cd-51def7e1ffa9"/>
    <ds:schemaRef ds:uri="8fa46294-3c2e-48fa-97e6-95e9d462339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A0FAA44C-070E-4D0D-9338-43EBD0301894}">
  <ds:schemaRefs>
    <ds:schemaRef ds:uri="http://schemas.microsoft.com/office/2006/metadata/properties"/>
    <ds:schemaRef ds:uri="http://purl.org/dc/terms/"/>
    <ds:schemaRef ds:uri="http://schemas.microsoft.com/office/2006/documentManagement/types"/>
    <ds:schemaRef ds:uri="http://purl.org/dc/dcmitype/"/>
    <ds:schemaRef ds:uri="http://schemas.openxmlformats.org/package/2006/metadata/core-properties"/>
    <ds:schemaRef ds:uri="http://purl.org/dc/elements/1.1/"/>
    <ds:schemaRef ds:uri="http://schemas.microsoft.com/office/infopath/2007/PartnerControls"/>
    <ds:schemaRef ds:uri="8fa46294-3c2e-48fa-97e6-95e9d462339e"/>
    <ds:schemaRef ds:uri="1ac09866-d2e5-4941-83cd-51def7e1ffa9"/>
    <ds:schemaRef ds:uri="http://www.w3.org/XML/1998/namespace"/>
  </ds:schemaRefs>
</ds:datastoreItem>
</file>

<file path=customXml/itemProps3.xml><?xml version="1.0" encoding="utf-8"?>
<ds:datastoreItem xmlns:ds="http://schemas.openxmlformats.org/officeDocument/2006/customXml" ds:itemID="{ED36EA3E-92B5-4F1C-AA77-6098367BEFF8}">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2429</TotalTime>
  <Words>2544</Words>
  <Application>Microsoft Office PowerPoint</Application>
  <PresentationFormat>Widescreen</PresentationFormat>
  <Paragraphs>272</Paragraphs>
  <Slides>25</Slides>
  <Notes>5</Notes>
  <HiddenSlides>0</HiddenSlides>
  <MMClips>0</MMClips>
  <ScaleCrop>false</ScaleCrop>
  <HeadingPairs>
    <vt:vector size="6" baseType="variant">
      <vt:variant>
        <vt:lpstr>Brukte skrifter</vt:lpstr>
      </vt:variant>
      <vt:variant>
        <vt:i4>6</vt:i4>
      </vt:variant>
      <vt:variant>
        <vt:lpstr>Tema</vt:lpstr>
      </vt:variant>
      <vt:variant>
        <vt:i4>1</vt:i4>
      </vt:variant>
      <vt:variant>
        <vt:lpstr>Lysbildetitler</vt:lpstr>
      </vt:variant>
      <vt:variant>
        <vt:i4>25</vt:i4>
      </vt:variant>
    </vt:vector>
  </HeadingPairs>
  <TitlesOfParts>
    <vt:vector size="32" baseType="lpstr">
      <vt:lpstr>Aptos</vt:lpstr>
      <vt:lpstr>Aptos Display</vt:lpstr>
      <vt:lpstr>Arial</vt:lpstr>
      <vt:lpstr>Calibri</vt:lpstr>
      <vt:lpstr>Calibri Light</vt:lpstr>
      <vt:lpstr>Inter</vt:lpstr>
      <vt:lpstr>Office-tema</vt:lpstr>
      <vt:lpstr>FRAMTIDAS HELSE I LEVANGER KOMMUNE</vt:lpstr>
      <vt:lpstr>PowerPoint-presentasjon</vt:lpstr>
      <vt:lpstr>KONSEPTVALGRAPPORTEN</vt:lpstr>
      <vt:lpstr>PowerPoint-presentasjon</vt:lpstr>
      <vt:lpstr>ARBEIDSGRUPPER  basert på PS 19/2025 og helhetstenkning - forprosjektfasen</vt:lpstr>
      <vt:lpstr>ARBEIDSGRUPPER BASERT PÅ PS 19/2025</vt:lpstr>
      <vt:lpstr>TEKNOLOGISKE LØSNINGER</vt:lpstr>
      <vt:lpstr>PowerPoint-presentasjon</vt:lpstr>
      <vt:lpstr>OPPDRAG TIL ARBEIDSGRUPPE: MANDATER BASERT PÅ VEDTAKET I PS 19/2025</vt:lpstr>
      <vt:lpstr>NYE STAUP HELSEHUS MM. </vt:lpstr>
      <vt:lpstr>FRAMTIDSBILDE HELDØGNS OMSORGSOLIGER OG OMSORGSBYGG I LEVANGER</vt:lpstr>
      <vt:lpstr>Brukerne blir yngre og psykiske lidelser øker</vt:lpstr>
      <vt:lpstr>PowerPoint-presentasjon</vt:lpstr>
      <vt:lpstr>FRAMSKRIVNINGER VED BRUK AV KS-VERKTØY institusjon og omsorgsboliger med HDO</vt:lpstr>
      <vt:lpstr>HVORDAN BRUKE KS-BEREGNINGEN?</vt:lpstr>
      <vt:lpstr>PowerPoint-presentasjon</vt:lpstr>
      <vt:lpstr>OMSORGSBOLIGER OG OMSORGSBASE</vt:lpstr>
      <vt:lpstr>PowerPoint-presentasjon</vt:lpstr>
      <vt:lpstr>PowerPoint-presentasjon</vt:lpstr>
      <vt:lpstr>DAGAKTIVITETSTILBUD</vt:lpstr>
      <vt:lpstr>SENTRAL OPPGAVE I MANDATET:</vt:lpstr>
      <vt:lpstr>STAUP SOM MULIG UNIVERSITETSSYKEHJEM</vt:lpstr>
      <vt:lpstr>HUSBANKEN</vt:lpstr>
      <vt:lpstr>AVHENGIGHETER OG REKKEFØLGE</vt:lpstr>
      <vt:lpstr>PowerPoint-presentasjon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FRAMTIDAS HELSE I LEVANGER KOMMUNE</dc:title>
  <dc:creator>Jangaard, Anne-Ruth</dc:creator>
  <cp:lastModifiedBy>Slåtsve, Heidi</cp:lastModifiedBy>
  <cp:revision>13</cp:revision>
  <cp:lastPrinted>2025-02-19T14:24:55Z</cp:lastPrinted>
  <dcterms:created xsi:type="dcterms:W3CDTF">2024-06-26T11:35:17Z</dcterms:created>
  <dcterms:modified xsi:type="dcterms:W3CDTF">2025-06-17T10:04:54Z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0x01010039A3BF10C565B748A5AE2DA2C38C5AF7</vt:lpwstr>
  </property>
  <property fmtid="{D5CDD505-2E9C-101B-9397-08002B2CF9AE}" pid="3" name="MediaServiceImageTags">
    <vt:lpwstr/>
  </property>
</Properties>
</file>