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12"/>
  </p:notesMasterIdLst>
  <p:sldIdLst>
    <p:sldId id="256" r:id="rId2"/>
    <p:sldId id="273" r:id="rId3"/>
    <p:sldId id="268" r:id="rId4"/>
    <p:sldId id="274" r:id="rId5"/>
    <p:sldId id="275" r:id="rId6"/>
    <p:sldId id="279" r:id="rId7"/>
    <p:sldId id="259" r:id="rId8"/>
    <p:sldId id="276" r:id="rId9"/>
    <p:sldId id="277" r:id="rId10"/>
    <p:sldId id="278" r:id="rId11"/>
  </p:sldIdLst>
  <p:sldSz cx="12192000" cy="6858000"/>
  <p:notesSz cx="6794500" cy="9906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DE4241-CEE9-4667-AAC3-735A1AA70649}" v="78" dt="2025-12-08T10:07:24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6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43514-18A8-4E84-AAD0-3FCB7CD2D72D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B18C0-429F-4612-B963-14872513B6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583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B18C0-429F-4612-B963-14872513B64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0493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B18C0-429F-4612-B963-14872513B644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2002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F35B87-35AE-7201-C099-63E2DD5E4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98E6707-9BAC-2BDF-5477-C0334253A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5106A1C-B768-BBDF-5F9A-360F6AC0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AC12362-B8F6-D5EF-AEF2-A11C6B563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E5881F2-1D20-94FC-6569-26EA3AB87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111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ADE583-06F6-E531-3659-587C17D9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07A9D97-40A4-6F86-01B5-BEFDB9D1A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B7B6871-4AAA-C4C6-7336-3F9E6595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CAAEE9-DCD8-2567-17E2-F0326B6E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B9EB376-3507-CD39-D07A-F5229F788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744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9352D71-EE0E-BF2C-E1DE-006D81A2E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6CAD39D-299E-0D77-57FC-01006DBD1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07A9A7D-E40B-ED24-DAA2-BB1FC48CD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9BC54D1-815B-E4D4-2CE4-47FC0056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77941BD-8B5C-3FBF-3365-166DC981E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781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0C62BAA-519A-88D5-6B7A-698564451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AE2FA1-8001-D540-0B50-B6EDE2194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0F693-9FEA-4541-D59B-41C7396E8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7D0D3FD-7723-CC76-A1FD-30177921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376B4A-BDF7-362B-9F0F-386FF4118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122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56A30D-D8A2-29DC-3B4C-15682788D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B6084B3-FF7B-1AB4-ECEC-1D3F7BC2E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600D498-6B28-642C-555A-5D265653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B30579C-6312-9C13-E840-4A809B003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DFC6BB4-6B6A-9225-123A-362838272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1511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873FFC-B12F-3E0E-E2AE-EFEEF68BD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DB4DFC-D294-B866-C6DF-A4CF2B00F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9B74F2F-64AE-55B3-9649-E4BDAB24E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16FA2FE-097F-8AAE-B8BE-4B4C1A33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4494AB-84CF-39F8-2AAD-19D4BC553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D5F81DB-D58F-0661-5E13-DF69A5DEB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47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33A0E7-C3B2-D39E-7F47-642CC6B28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1A8E033-FD88-3BA6-A577-A50751BA5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0D99DE-7A01-6B4D-73D9-BB75397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B51E13F-E7E4-12BA-8EFE-F0B64DFAC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B7A1898-8D09-E99C-97FA-A49FD5C8A3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5ADDCFC-F4EB-64AF-8366-F350828A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DA2ADC5-9D6F-1057-C7D7-D01E563B4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6B95F37-2721-C59C-DABF-22AAF1A22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02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4D96F4-6D81-362B-D768-1EA538C6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379DEAD-ED27-BF2B-C7EC-64462318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1EF5661-5882-502D-9B6D-AD7C24B2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EBE3C8C-3A13-1C96-8B42-315C7B96B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497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18F4D3E-57AB-0637-5A43-E149A8760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C08B2DC-B8A4-F77C-84D5-60B92BE6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D342A8B-BE4E-CC04-6A26-1B5B9AA31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964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21A786-345E-C91A-AACB-815DEC1D5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3D9C534-5023-B846-3DFA-E29C940E7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479800C-82B1-74CC-6AE9-DD19CEEA5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2AE9C9A-3AA7-B02C-9B03-46432474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5D76662-6D88-BE88-7B24-5F59EA0A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AA0CFB8-C7A1-CF49-F4C8-EDD089C1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0734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C8EAD2-9B0E-352A-D333-167B9524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9DBB953-6D4D-E83D-9712-D5E88F9FC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3DC5D85-1318-C290-7F0B-F5087F7E7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E63736E-7CC4-F1E4-7557-50CE62E8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D9A8D0B-816B-9369-BC31-923415B1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51E0188-4683-9454-058D-5CD7DEBA5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695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8D2CF3CF-3EA7-401F-BA72-53C17FD6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54E5774-2AAA-FF23-CB71-65EFD7B9E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0FA33F-1B7E-0A51-9E6D-55166CD2D5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419E19-BC51-425A-90E2-3EEFB6BD9C60}" type="datetimeFigureOut">
              <a:rPr lang="nb-NO" smtClean="0"/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628B910-3AD4-C159-DA32-1CED396B1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427DDED-B460-CB86-6488-DAD92EE62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5A3B4-20DB-400B-9D50-150F777E07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3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levanger.kommune.no/planer-og-styringsdokumenter/kommunens-planer/temaplane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8D3E87-7BD1-CCB2-64A7-E5A2A2D16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799" y="1943644"/>
            <a:ext cx="9144000" cy="840854"/>
          </a:xfrm>
        </p:spPr>
        <p:txBody>
          <a:bodyPr>
            <a:normAutofit/>
          </a:bodyPr>
          <a:lstStyle/>
          <a:p>
            <a:r>
              <a:rPr lang="nb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Rullering av temaplaner i 2025-2026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D492855-9470-E2F3-5F77-016D33DD4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2521"/>
            <a:ext cx="9144000" cy="1012958"/>
          </a:xfrm>
        </p:spPr>
        <p:txBody>
          <a:bodyPr>
            <a:noAutofit/>
          </a:bodyPr>
          <a:lstStyle/>
          <a:p>
            <a:r>
              <a:rPr lang="nb-NO" sz="3200" spc="12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Samordnede temaplanprosesser</a:t>
            </a:r>
          </a:p>
          <a:p>
            <a:r>
              <a:rPr lang="nb-NO" sz="3200" spc="12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 samordnede temaplaner</a:t>
            </a:r>
          </a:p>
          <a:p>
            <a:endParaRPr lang="nb-NO" sz="3200" spc="12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3200" spc="12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Bilde 3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C554ED40-3EC2-47FB-BCA9-5DBB1195F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00" y="5175982"/>
            <a:ext cx="9840686" cy="1241569"/>
          </a:xfrm>
          <a:prstGeom prst="rect">
            <a:avLst/>
          </a:prstGeom>
        </p:spPr>
      </p:pic>
      <p:pic>
        <p:nvPicPr>
          <p:cNvPr id="5" name="Bilde 4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3F3E23FE-2E65-7E93-7CD7-65349A7DF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89" y="167328"/>
            <a:ext cx="3454286" cy="688976"/>
          </a:xfrm>
          <a:prstGeom prst="rect">
            <a:avLst/>
          </a:prstGeom>
        </p:spPr>
      </p:pic>
      <p:sp>
        <p:nvSpPr>
          <p:cNvPr id="6" name="Undertittel 2">
            <a:extLst>
              <a:ext uri="{FF2B5EF4-FFF2-40B4-BE49-F238E27FC236}">
                <a16:creationId xmlns:a16="http://schemas.microsoft.com/office/drawing/2014/main" id="{3F0A1A44-A60A-B67E-F778-685CBEDD2F12}"/>
              </a:ext>
            </a:extLst>
          </p:cNvPr>
          <p:cNvSpPr txBox="1">
            <a:spLocks/>
          </p:cNvSpPr>
          <p:nvPr/>
        </p:nvSpPr>
        <p:spPr>
          <a:xfrm>
            <a:off x="1524000" y="4357525"/>
            <a:ext cx="9144000" cy="396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Berit Hakkebo, fagansvarlig samfunnsplanlegging</a:t>
            </a:r>
          </a:p>
        </p:txBody>
      </p:sp>
    </p:spTree>
    <p:extLst>
      <p:ext uri="{BB962C8B-B14F-4D97-AF65-F5344CB8AC3E}">
        <p14:creationId xmlns:p14="http://schemas.microsoft.com/office/powerpoint/2010/main" val="125941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9B06B-8F36-61FD-187A-851274D8C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C0A07B97-7D5E-9AE3-413D-038DD0C998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8" y="304825"/>
            <a:ext cx="2132559" cy="425350"/>
          </a:xfrm>
          <a:prstGeom prst="rect">
            <a:avLst/>
          </a:prstGeom>
        </p:spPr>
      </p:pic>
      <p:pic>
        <p:nvPicPr>
          <p:cNvPr id="5" name="Bilde 4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F4F7B9D9-AF13-15FE-9877-D6738C3BAF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830" y="5871030"/>
            <a:ext cx="6526129" cy="823382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0F92ACB3-2E55-D959-E52F-C68EEBD2C92D}"/>
              </a:ext>
            </a:extLst>
          </p:cNvPr>
          <p:cNvSpPr/>
          <p:nvPr/>
        </p:nvSpPr>
        <p:spPr>
          <a:xfrm>
            <a:off x="1218519" y="1532392"/>
            <a:ext cx="9972675" cy="3275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Arbeidsprosessene i rådene </a:t>
            </a:r>
          </a:p>
          <a:p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Skal planlegges av prosesslederne i fellesskap i Prosessledergruppe temaplan sine møter 15.12.25 og 09.01.2026.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sz="2400" dirty="0">
              <a:solidFill>
                <a:prstClr val="black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nb-N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Lengde på arbeidsprosessen er derfor ikke avklart, men maks 2,5 timer inkl. innledning.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9061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C5C0F-BED0-36FE-802A-8CC04442F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8C37185-9727-6FC6-F92A-96A972E62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5" y="411548"/>
            <a:ext cx="9579429" cy="940129"/>
          </a:xfrm>
          <a:ln>
            <a:noFill/>
          </a:ln>
        </p:spPr>
        <p:txBody>
          <a:bodyPr>
            <a:noAutofit/>
          </a:bodyPr>
          <a:lstStyle/>
          <a:p>
            <a:r>
              <a:rPr lang="nb-NO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Hvorfor samordnede temaplanprosesser </a:t>
            </a:r>
            <a:br>
              <a:rPr lang="nb-NO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og mer samordnede temaplaner?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08FB9F8-B66E-78A7-C18C-6469DB054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255" y="1664421"/>
            <a:ext cx="9579429" cy="4467865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20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Krav i Plan- og bygningsloven, Kommuneloven og Folkehelseloven</a:t>
            </a:r>
          </a:p>
          <a:p>
            <a:pPr marL="1074738" marR="0" lvl="0" indent="-4508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nb-NO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Samordnet og helhetlig planlegging for bærekraftig utvikling </a:t>
            </a:r>
          </a:p>
          <a:p>
            <a:pPr marL="1074738" indent="-45085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  <a:defRPr/>
            </a:pPr>
            <a:r>
              <a:rPr kumimoji="0" lang="nb-NO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Sikre økonomisk handleevne over tid </a:t>
            </a:r>
          </a:p>
          <a:p>
            <a:pPr marL="449263" algn="l">
              <a:lnSpc>
                <a:spcPct val="100000"/>
              </a:lnSpc>
              <a:spcBef>
                <a:spcPts val="0"/>
              </a:spcBef>
              <a:defRPr/>
            </a:pPr>
            <a:endParaRPr kumimoji="0" lang="nb-NO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55600" marR="0" lvl="0" indent="-355600" algn="l" fontAlgn="auto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>
                <a:tab pos="1255713" algn="l"/>
              </a:tabLst>
              <a:defRPr/>
            </a:pPr>
            <a:r>
              <a:rPr lang="nb-NO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Mål og strategier i Kommuneplanens samfunnsdel</a:t>
            </a:r>
          </a:p>
          <a:p>
            <a:pPr marL="966788" marR="0" lvl="0" indent="-342900" algn="l" fontAlgn="auto">
              <a:lnSpc>
                <a:spcPct val="100000"/>
              </a:lnSpc>
              <a:spcBef>
                <a:spcPts val="0"/>
              </a:spcBef>
              <a:buClrTx/>
              <a:buSzTx/>
              <a:buFont typeface="Calibri" panose="020F0502020204030204" pitchFamily="34" charset="0"/>
              <a:buChar char="-"/>
              <a:tabLst>
                <a:tab pos="1255713" algn="l"/>
                <a:tab pos="2060575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Mål: 	Vi legger til rette for og utvikler gode samskapingsarenaer</a:t>
            </a:r>
          </a:p>
          <a:p>
            <a:pPr marL="987425" marR="0" lvl="0" algn="l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>
                <a:tab pos="1255713" algn="l"/>
                <a:tab pos="2060575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Strategi: 	Utvikle og ta i bruk verktøy for økt samarbeid og samskaping</a:t>
            </a:r>
          </a:p>
          <a:p>
            <a:pPr marL="987425" indent="-363538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  <a:tabLst>
                <a:tab pos="2060575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Mål: 	Vi har bærekraftig kommuneøkonomi</a:t>
            </a:r>
          </a:p>
          <a:p>
            <a:pPr marL="987425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1255713" algn="l"/>
                <a:tab pos="2060575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Strategi:	Utvikle helhetlig ressursforvaltning ut fra lokalsamfunnets basisbehov</a:t>
            </a:r>
          </a:p>
          <a:p>
            <a:pPr marL="355600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>
                <a:tab pos="1255713" algn="l"/>
              </a:tabLst>
              <a:defRPr/>
            </a:pPr>
            <a:endParaRPr kumimoji="0" lang="nb-NO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55600" indent="-3556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nb-NO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Oppdrag i Handlings- og økonomiplanen/Budsjettet</a:t>
            </a:r>
          </a:p>
          <a:p>
            <a:pPr marL="1074738" indent="-45085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  <a:tabLst>
                <a:tab pos="1255713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Samordnede temaplanprosesser</a:t>
            </a:r>
          </a:p>
          <a:p>
            <a:pPr marL="1074738" indent="-45085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  <a:tabLst>
                <a:tab pos="1255713" algn="l"/>
              </a:tabLst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Prosjekt helhetlig ressursforvaltning</a:t>
            </a:r>
            <a:endParaRPr kumimoji="0" lang="nb-NO" sz="2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nb-NO" sz="32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e 4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2A92E503-8092-CA74-E3F0-36A4A2CD3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Bilde 6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267E5112-417C-D8E7-E2DE-4F178C68C8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0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26A445-FE8D-FDDF-7580-6653368E2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4762" y="280242"/>
            <a:ext cx="2617835" cy="711175"/>
          </a:xfrm>
        </p:spPr>
        <p:txBody>
          <a:bodyPr>
            <a:normAutofit/>
          </a:bodyPr>
          <a:lstStyle/>
          <a:p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OPPDRAGET</a:t>
            </a:r>
            <a:r>
              <a:rPr lang="nb-NO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9" name="Plassholder for innhold 8">
            <a:extLst>
              <a:ext uri="{FF2B5EF4-FFF2-40B4-BE49-F238E27FC236}">
                <a16:creationId xmlns:a16="http://schemas.microsoft.com/office/drawing/2014/main" id="{B81DCE45-CA1B-4AA7-9858-23A86A05C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74759" y="1604689"/>
            <a:ext cx="3017845" cy="417361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1506065D-98AB-5100-7E5D-1241FEA815C3}"/>
              </a:ext>
            </a:extLst>
          </p:cNvPr>
          <p:cNvSpPr/>
          <p:nvPr/>
        </p:nvSpPr>
        <p:spPr>
          <a:xfrm>
            <a:off x="8473394" y="1540450"/>
            <a:ext cx="3118400" cy="18789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Utvikle Årshjul med prosedyrer for samordnet rullering av temaplaner</a:t>
            </a:r>
          </a:p>
          <a:p>
            <a:pPr algn="ctr">
              <a:spcBef>
                <a:spcPts val="600"/>
              </a:spcBef>
            </a:pPr>
            <a:r>
              <a:rPr lang="nb-NO" sz="20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 effektiv planlegging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3D71542-5497-9422-4D9A-9A396670F195}"/>
              </a:ext>
            </a:extLst>
          </p:cNvPr>
          <p:cNvSpPr/>
          <p:nvPr/>
        </p:nvSpPr>
        <p:spPr>
          <a:xfrm>
            <a:off x="479992" y="2625569"/>
            <a:ext cx="3471563" cy="16507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PROSESSLEDERGRUPPE TEMAPLANER</a:t>
            </a:r>
          </a:p>
          <a:p>
            <a:pPr algn="ctr"/>
            <a:r>
              <a:rPr lang="nb-NO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Prosessledere for alle temaplanområder</a:t>
            </a:r>
          </a:p>
        </p:txBody>
      </p:sp>
      <p:sp>
        <p:nvSpPr>
          <p:cNvPr id="10" name="Pil: høyre 9">
            <a:extLst>
              <a:ext uri="{FF2B5EF4-FFF2-40B4-BE49-F238E27FC236}">
                <a16:creationId xmlns:a16="http://schemas.microsoft.com/office/drawing/2014/main" id="{A985EFB6-78DF-B08A-871E-21D6ABF2C1D6}"/>
              </a:ext>
            </a:extLst>
          </p:cNvPr>
          <p:cNvSpPr/>
          <p:nvPr/>
        </p:nvSpPr>
        <p:spPr>
          <a:xfrm>
            <a:off x="7689298" y="3166971"/>
            <a:ext cx="726510" cy="74216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4" name="Pil: høyre 13">
            <a:extLst>
              <a:ext uri="{FF2B5EF4-FFF2-40B4-BE49-F238E27FC236}">
                <a16:creationId xmlns:a16="http://schemas.microsoft.com/office/drawing/2014/main" id="{2574BB74-C8BB-CAC6-A154-4727DFF3EEED}"/>
              </a:ext>
            </a:extLst>
          </p:cNvPr>
          <p:cNvSpPr/>
          <p:nvPr/>
        </p:nvSpPr>
        <p:spPr>
          <a:xfrm>
            <a:off x="3962610" y="3166971"/>
            <a:ext cx="667997" cy="74216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1506065D-98AB-5100-7E5D-1241FEA815C3}"/>
              </a:ext>
            </a:extLst>
          </p:cNvPr>
          <p:cNvSpPr/>
          <p:nvPr/>
        </p:nvSpPr>
        <p:spPr>
          <a:xfrm>
            <a:off x="8473394" y="3656608"/>
            <a:ext cx="3118400" cy="214194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Utvikle Temaplaner med samordnet innsats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i="1" u="none" strike="noStrike" kern="1200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Mer helhetlig disponering av kommunens kroner, kapasiteter og kompetanser</a:t>
            </a:r>
            <a:endParaRPr lang="nb-NO" sz="2000" b="1" i="1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Bilde 16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99293C2D-9590-B205-DD47-5EA03E10EB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sp>
        <p:nvSpPr>
          <p:cNvPr id="3" name="Pil: ned 2">
            <a:extLst>
              <a:ext uri="{FF2B5EF4-FFF2-40B4-BE49-F238E27FC236}">
                <a16:creationId xmlns:a16="http://schemas.microsoft.com/office/drawing/2014/main" id="{D25F9051-87FE-7C9C-AB21-9F99073B29A3}"/>
              </a:ext>
            </a:extLst>
          </p:cNvPr>
          <p:cNvSpPr/>
          <p:nvPr/>
        </p:nvSpPr>
        <p:spPr>
          <a:xfrm>
            <a:off x="5858639" y="976903"/>
            <a:ext cx="650082" cy="485775"/>
          </a:xfrm>
          <a:prstGeom prst="down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811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A30AD-BDC8-FF0E-D65E-C03EC2698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30A13F85-E572-55D6-0DDC-6436FCB37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8691" y="1461980"/>
            <a:ext cx="9659257" cy="4709916"/>
          </a:xfrm>
        </p:spPr>
        <p:txBody>
          <a:bodyPr>
            <a:no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b-NO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nb-NO" sz="32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Bilde 4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32EEE64C-F91A-AC6B-BCF7-B11FCF2A1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7" name="Bilde 6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7A287874-B2CB-FD5E-BAC0-80EB6C5FB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2D77F855-B832-138D-8900-99F17BCB8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071740"/>
              </p:ext>
            </p:extLst>
          </p:nvPr>
        </p:nvGraphicFramePr>
        <p:xfrm>
          <a:off x="823424" y="1682624"/>
          <a:ext cx="1069029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9719">
                  <a:extLst>
                    <a:ext uri="{9D8B030D-6E8A-4147-A177-3AD203B41FA5}">
                      <a16:colId xmlns:a16="http://schemas.microsoft.com/office/drawing/2014/main" val="1708321434"/>
                    </a:ext>
                  </a:extLst>
                </a:gridCol>
                <a:gridCol w="4510572">
                  <a:extLst>
                    <a:ext uri="{9D8B030D-6E8A-4147-A177-3AD203B41FA5}">
                      <a16:colId xmlns:a16="http://schemas.microsoft.com/office/drawing/2014/main" val="3333146109"/>
                    </a:ext>
                  </a:extLst>
                </a:gridCol>
              </a:tblGrid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Temaplaner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Prosessledere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495601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Ruspolitikk og psykisk helse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Lars Kverkild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29745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Vold i nære relasjoner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Rita Johnsen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27476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Forebygging av omsorgssvikt og atferdsproblemer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Rita Johnsen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42936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Kommunale barnehager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Trine Berntsen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169931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Kulturskolen som ressurssenter for oppvekst og helse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Tone Adde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062127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Arbeid og aktivitet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Elin Lersveen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625566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Lesing, litteratur og demokrati (tid. Bibliotek)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Vidar Lund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008143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Rekruttering og kompetanse i helse og velferd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Einar Hindenes, Lars Kverkild, Elin Lersveen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951405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b-NO" sz="18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Kompetanse, rekruttering og integrering for Levanger kommune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Ingrid Soknes Aunet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23401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Idrett, leik og fysisk aktivitet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Håvard Graffer Bye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918279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Trafikksikkerhet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Tor Albert Kverkild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761069"/>
                  </a:ext>
                </a:extLst>
              </a:tr>
            </a:tbl>
          </a:graphicData>
        </a:graphic>
      </p:graphicFrame>
      <p:sp>
        <p:nvSpPr>
          <p:cNvPr id="6" name="Tittel 1">
            <a:extLst>
              <a:ext uri="{FF2B5EF4-FFF2-40B4-BE49-F238E27FC236}">
                <a16:creationId xmlns:a16="http://schemas.microsoft.com/office/drawing/2014/main" id="{DEC70121-7525-BB2D-87F6-A894B908CCE0}"/>
              </a:ext>
            </a:extLst>
          </p:cNvPr>
          <p:cNvSpPr txBox="1">
            <a:spLocks/>
          </p:cNvSpPr>
          <p:nvPr/>
        </p:nvSpPr>
        <p:spPr>
          <a:xfrm>
            <a:off x="1378857" y="628573"/>
            <a:ext cx="9144000" cy="76455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Temaplaner som rulleres i 2025/2026</a:t>
            </a:r>
            <a:br>
              <a:rPr lang="nb-NO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Jfr. Planstrategien, Årsberetningen og Handlings- og økonomiplanen/Budsjettet</a:t>
            </a:r>
            <a:endParaRPr lang="nb-NO" sz="3200" b="1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30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2F2E4-6E78-A9BE-16CF-BB620E7E1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45CD31-FDA1-8609-8BDD-5E68CB305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1428" y="638223"/>
            <a:ext cx="9144000" cy="764558"/>
          </a:xfrm>
        </p:spPr>
        <p:txBody>
          <a:bodyPr>
            <a:normAutofit fontScale="90000"/>
          </a:bodyPr>
          <a:lstStyle/>
          <a:p>
            <a:r>
              <a:rPr lang="nb-NO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Temaplaner som skal rulleres senere</a:t>
            </a:r>
            <a:br>
              <a:rPr lang="nb-NO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Jfr. Planstrategien, Årsberetningen og Handlings- og økonomiplanen/Budsjettet</a:t>
            </a:r>
            <a:endParaRPr lang="nb-NO" sz="3200" b="1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Bilde 4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A9C73B95-A351-9AFB-1B25-4A4DA2CBF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7" name="Bilde 6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323DE0AB-AA36-2EA3-C7FD-44B0BF9178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8D44184D-36DA-6531-3808-D2EB6B657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657727"/>
              </p:ext>
            </p:extLst>
          </p:nvPr>
        </p:nvGraphicFramePr>
        <p:xfrm>
          <a:off x="2615060" y="1748734"/>
          <a:ext cx="710702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866">
                  <a:extLst>
                    <a:ext uri="{9D8B030D-6E8A-4147-A177-3AD203B41FA5}">
                      <a16:colId xmlns:a16="http://schemas.microsoft.com/office/drawing/2014/main" val="1708321434"/>
                    </a:ext>
                  </a:extLst>
                </a:gridCol>
                <a:gridCol w="3288154">
                  <a:extLst>
                    <a:ext uri="{9D8B030D-6E8A-4147-A177-3AD203B41FA5}">
                      <a16:colId xmlns:a16="http://schemas.microsoft.com/office/drawing/2014/main" val="3333146109"/>
                    </a:ext>
                  </a:extLst>
                </a:gridCol>
              </a:tblGrid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Temaplaner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Prosessledere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495601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Velferdsteknologi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Lars Kverkild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29745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Vannforsyning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Sandvik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27476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Avløp og vannmiljø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Sandvik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42936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Legetjenester helse og velferd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Lars Kverkild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169931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Helhetlig 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Anette T. Skjervø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062127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Kommunal kriseberedskap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Anette T. Skjervø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625566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By- og arkitekturstrategi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Hanne Horghagen Kvam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008143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Boligsosial temaplan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Elin Lersveen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951405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b-NO" sz="1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Gatebruksplan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Svein Johan Kolstad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234012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Kommunal tomteutvikling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Marit Glæstad Sølvberg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918279"/>
                  </a:ext>
                </a:extLst>
              </a:tr>
              <a:tr h="363273"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Svein Johan Kolstad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76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738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B1BDC-2DBF-2EA4-320C-7DAAFF954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FAB385-DD58-99C0-D71E-B34E596F4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6811" y="777341"/>
            <a:ext cx="9144000" cy="1748971"/>
          </a:xfrm>
        </p:spPr>
        <p:txBody>
          <a:bodyPr>
            <a:normAutofit/>
          </a:bodyPr>
          <a:lstStyle/>
          <a:p>
            <a:br>
              <a:rPr lang="nb-NO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4400" dirty="0">
                <a:hlinkClick r:id="rId2"/>
              </a:rPr>
              <a:t>Temaplaner - Levanger kommune</a:t>
            </a:r>
            <a:br>
              <a:rPr lang="nb-NO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nb-NO" sz="3200" b="1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Bilde 4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2FE09FED-D7BA-97A0-8E77-C93631859F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7" name="Bilde 6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9F00C4E4-DE14-025E-6696-26F2876835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sp>
        <p:nvSpPr>
          <p:cNvPr id="14" name="TekstSylinder 13">
            <a:extLst>
              <a:ext uri="{FF2B5EF4-FFF2-40B4-BE49-F238E27FC236}">
                <a16:creationId xmlns:a16="http://schemas.microsoft.com/office/drawing/2014/main" id="{9B615FF6-5517-3F54-EA12-C9F92E3E8419}"/>
              </a:ext>
            </a:extLst>
          </p:cNvPr>
          <p:cNvSpPr txBox="1"/>
          <p:nvPr/>
        </p:nvSpPr>
        <p:spPr>
          <a:xfrm>
            <a:off x="876822" y="2526312"/>
            <a:ext cx="10809962" cy="1156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nb-NO" sz="2800" u="sng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Levanger kommunes hjemmeside: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nb-NO" sz="28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Meny - Planer og styringsdokumenter - Kommunens planer - Temaplaner</a:t>
            </a:r>
          </a:p>
        </p:txBody>
      </p:sp>
    </p:spTree>
    <p:extLst>
      <p:ext uri="{BB962C8B-B14F-4D97-AF65-F5344CB8AC3E}">
        <p14:creationId xmlns:p14="http://schemas.microsoft.com/office/powerpoint/2010/main" val="98986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B2BCB74-EAD9-FBCB-0D74-1A3A91B7D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758" y="676572"/>
            <a:ext cx="8632471" cy="900004"/>
          </a:xfrm>
        </p:spPr>
        <p:txBody>
          <a:bodyPr>
            <a:normAutofit fontScale="90000"/>
          </a:bodyPr>
          <a:lstStyle/>
          <a:p>
            <a:r>
              <a:rPr kumimoji="0" lang="nb-NO" sz="36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Felles dynamisk prosessplan for alle temaplanene </a:t>
            </a:r>
            <a:endParaRPr lang="nb-NO" sz="36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D3761BA-AE23-0ABC-73AF-1ABF48086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872" y="1718915"/>
            <a:ext cx="9713785" cy="4304514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pPr marL="355600" indent="-355600">
              <a:lnSpc>
                <a:spcPct val="120000"/>
              </a:lnSpc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Føringer gitt i </a:t>
            </a:r>
            <a:r>
              <a:rPr lang="nb-NO" sz="2200" i="1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Planprogram for revidering av Kommuneplanens samfunnsdel i 2024</a:t>
            </a: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:</a:t>
            </a:r>
          </a:p>
          <a:p>
            <a:pPr marL="804863" indent="-355600">
              <a:lnSpc>
                <a:spcPct val="120000"/>
              </a:lnSpc>
              <a:buFont typeface="Calibri" panose="020F0502020204030204" pitchFamily="34" charset="0"/>
              <a:buChar char="-"/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Alle mål og strategier ligger i Kommuneplanens Samfunnsdel</a:t>
            </a:r>
          </a:p>
          <a:p>
            <a:pPr marL="804863" indent="-355600">
              <a:lnSpc>
                <a:spcPct val="120000"/>
              </a:lnSpc>
              <a:buFont typeface="Calibri" panose="020F0502020204030204" pitchFamily="34" charset="0"/>
              <a:buChar char="-"/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Temaplaner blir </a:t>
            </a:r>
            <a:r>
              <a:rPr lang="nb-NO" sz="2200" b="1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handlingsplaner med tiltak, investeringer og oppdrag </a:t>
            </a: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(omstillings-, endrings- og utviklingsprosesser) som rulleres årlig</a:t>
            </a:r>
          </a:p>
          <a:p>
            <a:pPr marL="714375" indent="0">
              <a:lnSpc>
                <a:spcPct val="100000"/>
              </a:lnSpc>
              <a:buNone/>
            </a:pPr>
            <a:endParaRPr lang="nb-NO" sz="2200" dirty="0">
              <a:solidFill>
                <a:prstClr val="black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355600" indent="-355600">
              <a:lnSpc>
                <a:spcPct val="120000"/>
              </a:lnSpc>
              <a:spcBef>
                <a:spcPts val="1200"/>
              </a:spcBef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2025/2026: Utvikle nye løsninger og teste disse gjennom temaplanprosessene</a:t>
            </a:r>
          </a:p>
          <a:p>
            <a:pPr marL="804863" indent="-355600">
              <a:lnSpc>
                <a:spcPct val="120000"/>
              </a:lnSpc>
              <a:buFont typeface="Calibri" panose="020F0502020204030204" pitchFamily="34" charset="0"/>
              <a:buChar char="-"/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Gå fra fragmenterte til samordnede temaplanprosesser</a:t>
            </a:r>
          </a:p>
          <a:p>
            <a:pPr marL="804863" indent="-355600">
              <a:lnSpc>
                <a:spcPct val="120000"/>
              </a:lnSpc>
              <a:buFont typeface="Calibri" panose="020F0502020204030204" pitchFamily="34" charset="0"/>
              <a:buChar char="-"/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Finne veien inn i en felles og systematisk arbeidsform </a:t>
            </a:r>
          </a:p>
          <a:p>
            <a:pPr marL="804863" indent="-355600">
              <a:lnSpc>
                <a:spcPct val="120000"/>
              </a:lnSpc>
              <a:buFont typeface="Calibri" panose="020F0502020204030204" pitchFamily="34" charset="0"/>
              <a:buChar char="-"/>
            </a:pPr>
            <a:r>
              <a:rPr lang="nb-NO" sz="2200" dirty="0">
                <a:solidFill>
                  <a:prstClr val="black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Utvikle et Årshjul med faste prosedyrer for samordnet rullering av temaplaner</a:t>
            </a:r>
          </a:p>
          <a:p>
            <a:pPr marL="804863" indent="-3556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ð"/>
            </a:pPr>
            <a:r>
              <a:rPr lang="nb-NO" sz="2200" i="1" spc="11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Samordnet dialog med nøkkelaktørene er en viktig del av dette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Bilde 3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8778F69A-34A2-2EC4-80B5-A16773B904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5" name="Bilde 4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DC2AC9D6-7527-D28C-D167-C36C1F572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pic>
        <p:nvPicPr>
          <p:cNvPr id="6" name="Plassholder for innhold 8">
            <a:extLst>
              <a:ext uri="{FF2B5EF4-FFF2-40B4-BE49-F238E27FC236}">
                <a16:creationId xmlns:a16="http://schemas.microsoft.com/office/drawing/2014/main" id="{FC8F1CB5-016D-4F38-7515-D01E9D8283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4241" y="181231"/>
            <a:ext cx="1522959" cy="210622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58656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F4DCB-577B-0A69-79D1-123E13AFB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19F856-F66A-0E27-FB38-3B311F948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943" y="509871"/>
            <a:ext cx="10249372" cy="9000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0" lang="nb-NO" sz="24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Prosessen innebærer derfor bla. å utvikle og teste løsninger for </a:t>
            </a:r>
            <a:r>
              <a:rPr kumimoji="0" lang="nb-NO" sz="2400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samordnet </a:t>
            </a:r>
            <a:br>
              <a:rPr kumimoji="0" lang="nb-NO" sz="2400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nb-NO" sz="2400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dialog med nøkkelaktører beskrevet i </a:t>
            </a:r>
            <a:r>
              <a:rPr kumimoji="0" lang="nb-NO" sz="24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Håndbok for Temaplanprosesser</a:t>
            </a:r>
            <a:endParaRPr lang="nb-NO" sz="24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Bilde 3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2F998BC9-5497-B1ED-6248-3D76B4561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5" name="Bilde 4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D40DEA8E-AC0A-E7C8-4512-662E54C892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F262CAE6-DEE0-FAB2-EEE9-BC0DE1C43EE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94" t="1855" r="2966" b="2200"/>
          <a:stretch>
            <a:fillRect/>
          </a:stretch>
        </p:blipFill>
        <p:spPr>
          <a:xfrm>
            <a:off x="2457189" y="1602305"/>
            <a:ext cx="7277622" cy="45396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Pil: venstre 12">
            <a:extLst>
              <a:ext uri="{FF2B5EF4-FFF2-40B4-BE49-F238E27FC236}">
                <a16:creationId xmlns:a16="http://schemas.microsoft.com/office/drawing/2014/main" id="{6C705FFF-1C0A-A752-DD66-43384EDA9EE6}"/>
              </a:ext>
            </a:extLst>
          </p:cNvPr>
          <p:cNvSpPr/>
          <p:nvPr/>
        </p:nvSpPr>
        <p:spPr>
          <a:xfrm>
            <a:off x="9018770" y="2515167"/>
            <a:ext cx="1221904" cy="7891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E2468D0-01C8-0980-CB37-910894CA8EF9}"/>
              </a:ext>
            </a:extLst>
          </p:cNvPr>
          <p:cNvSpPr/>
          <p:nvPr/>
        </p:nvSpPr>
        <p:spPr>
          <a:xfrm>
            <a:off x="6330061" y="2515167"/>
            <a:ext cx="2393025" cy="975519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8818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12D70-CBAE-FE35-1DBF-4F08BCB15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Et bilde som inneholder tekst, logo, symbol, Font&#10;&#10;Automatisk generert beskrivelse">
            <a:extLst>
              <a:ext uri="{FF2B5EF4-FFF2-40B4-BE49-F238E27FC236}">
                <a16:creationId xmlns:a16="http://schemas.microsoft.com/office/drawing/2014/main" id="{336210EF-9DC2-E5A1-0317-C2EB31665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41" y="108882"/>
            <a:ext cx="2132559" cy="425350"/>
          </a:xfrm>
          <a:prstGeom prst="rect">
            <a:avLst/>
          </a:prstGeom>
        </p:spPr>
      </p:pic>
      <p:pic>
        <p:nvPicPr>
          <p:cNvPr id="5" name="Bilde 4" descr="Et bilde som inneholder sort, skjermbilde, natur&#10;&#10;Automatisk generert beskrivelse">
            <a:extLst>
              <a:ext uri="{FF2B5EF4-FFF2-40B4-BE49-F238E27FC236}">
                <a16:creationId xmlns:a16="http://schemas.microsoft.com/office/drawing/2014/main" id="{7638E6D9-028A-516E-6E50-9BDDB933A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772" y="6241845"/>
            <a:ext cx="3759597" cy="474337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9471B6B7-3C59-98A5-9C0A-2A5AB40D75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92" y="1747642"/>
            <a:ext cx="10121030" cy="4335126"/>
          </a:xfrm>
          <a:prstGeom prst="rect">
            <a:avLst/>
          </a:prstGeom>
        </p:spPr>
      </p:pic>
      <p:sp>
        <p:nvSpPr>
          <p:cNvPr id="3" name="Tittel 1">
            <a:extLst>
              <a:ext uri="{FF2B5EF4-FFF2-40B4-BE49-F238E27FC236}">
                <a16:creationId xmlns:a16="http://schemas.microsoft.com/office/drawing/2014/main" id="{096865F3-AC1A-3CC7-8C5F-3AF47BE41FD4}"/>
              </a:ext>
            </a:extLst>
          </p:cNvPr>
          <p:cNvSpPr txBox="1">
            <a:spLocks/>
          </p:cNvSpPr>
          <p:nvPr/>
        </p:nvSpPr>
        <p:spPr>
          <a:xfrm>
            <a:off x="1988458" y="690935"/>
            <a:ext cx="8962572" cy="9000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nb-NO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Samordnet dialog med nøkkelaktørene inngår i prosessledergruppas arbeid med felles kommunikasjonsplan som er under utarbeidelse</a:t>
            </a:r>
          </a:p>
        </p:txBody>
      </p:sp>
    </p:spTree>
    <p:extLst>
      <p:ext uri="{BB962C8B-B14F-4D97-AF65-F5344CB8AC3E}">
        <p14:creationId xmlns:p14="http://schemas.microsoft.com/office/powerpoint/2010/main" val="2088151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1919</TotalTime>
  <Words>501</Words>
  <Application>Microsoft Office PowerPoint</Application>
  <PresentationFormat>Widescreen</PresentationFormat>
  <Paragraphs>97</Paragraphs>
  <Slides>10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Wingdings</vt:lpstr>
      <vt:lpstr>Office-tema</vt:lpstr>
      <vt:lpstr>Rullering av temaplaner i 2025-2026</vt:lpstr>
      <vt:lpstr>Hvorfor samordnede temaplanprosesser  og mer samordnede temaplaner?</vt:lpstr>
      <vt:lpstr>OPPDRAGET </vt:lpstr>
      <vt:lpstr>PowerPoint-presentasjon</vt:lpstr>
      <vt:lpstr>Temaplaner som skal rulleres senere Jfr. Planstrategien, Årsberetningen og Handlings- og økonomiplanen/Budsjettet</vt:lpstr>
      <vt:lpstr> Temaplaner - Levanger kommune </vt:lpstr>
      <vt:lpstr>Felles dynamisk prosessplan for alle temaplanene </vt:lpstr>
      <vt:lpstr>Prosessen innebærer derfor bla. å utvikle og teste løsninger for samordnet  dialog med nøkkelaktører beskrevet i Håndbok for Temaplanprosesser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Rullering av temaplaner i 2025-2026</dc:title>
  <dc:creator>Hakkebo, Berit</dc:creator>
  <cp:lastModifiedBy>Slåtsve, Heidi</cp:lastModifiedBy>
  <cp:revision>2</cp:revision>
  <cp:lastPrinted>2025-12-08T08:39:13Z</cp:lastPrinted>
  <dcterms:created xsi:type="dcterms:W3CDTF">2025-12-02T12:52:02Z</dcterms:created>
  <dcterms:modified xsi:type="dcterms:W3CDTF">2025-12-09T09:48:02Z</dcterms:modified>
</cp:coreProperties>
</file>