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72" r:id="rId5"/>
  </p:sldMasterIdLst>
  <p:notesMasterIdLst>
    <p:notesMasterId r:id="rId15"/>
  </p:notesMasterIdLst>
  <p:sldIdLst>
    <p:sldId id="577" r:id="rId6"/>
    <p:sldId id="580" r:id="rId7"/>
    <p:sldId id="581" r:id="rId8"/>
    <p:sldId id="582" r:id="rId9"/>
    <p:sldId id="573" r:id="rId10"/>
    <p:sldId id="524" r:id="rId11"/>
    <p:sldId id="562" r:id="rId12"/>
    <p:sldId id="583" r:id="rId13"/>
    <p:sldId id="579" r:id="rId14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AA436A-ED29-F669-712A-7D7D313B3013}" name="Hakkebo, Berit" initials="" userId="S::beha@levanger.kommune.no::c2fc7a63-d19c-4754-920f-d9d4c6ea1773" providerId="AD"/>
  <p188:author id="{D617FBC2-A7BC-4F6B-B8EF-CCE84A2932C9}" name="Nøst, Trude Marian" initials="TN" userId="S::tns@levanger.kommune.no::840890f6-c6ec-473b-838c-8b8ae7d696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ebo, Berit" initials="HB" lastIdx="1" clrIdx="0">
    <p:extLst>
      <p:ext uri="{19B8F6BF-5375-455C-9EA6-DF929625EA0E}">
        <p15:presenceInfo xmlns:p15="http://schemas.microsoft.com/office/powerpoint/2012/main" userId="S::beha@levanger.kommune.no::c2fc7a63-d19c-4754-920f-d9d4c6ea1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7CA"/>
    <a:srgbClr val="4C9E85"/>
    <a:srgbClr val="75BDA7"/>
    <a:srgbClr val="700000"/>
    <a:srgbClr val="FFE5E5"/>
    <a:srgbClr val="EAEAEA"/>
    <a:srgbClr val="006666"/>
    <a:srgbClr val="FFFFFF"/>
    <a:srgbClr val="EEDCCA"/>
    <a:srgbClr val="D3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7243A-0BA2-47A8-98BD-EC06602DC15F}" v="1" dt="2024-06-10T14:16:05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702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5B026A4-8AA5-47B9-A8D7-21B3949F2345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7019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C604921A-CF62-4F39-A4DF-845ECBDB95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72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Bruker hjemmesida til å orientere oss i de ulike plandokumentene</a:t>
            </a:r>
          </a:p>
          <a:p>
            <a:r>
              <a:rPr lang="nb-NO"/>
              <a:t>Planstrategi</a:t>
            </a:r>
          </a:p>
          <a:p>
            <a:r>
              <a:rPr lang="nb-NO"/>
              <a:t>Kommuneplanens samfunnsdel og arealdel – temaplaner</a:t>
            </a:r>
          </a:p>
          <a:p>
            <a:r>
              <a:rPr lang="nb-NO"/>
              <a:t>Handlings- og økonomiplan og budsjett – oppdrag – hva er det? Planoppfølging – Tilleggsoppdrag – Endrings og utviklingsprosesser</a:t>
            </a:r>
          </a:p>
          <a:p>
            <a:r>
              <a:rPr lang="nb-NO"/>
              <a:t>Rapporter – der viser vi status for oppdragene (endrings- og utviklingsprosesser og tjenesteproduksjonen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921A-CF62-4F39-A4DF-845ECBDB953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95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Men: Samskapingen foregår hver dag i møte mellom ansatte og enkeltinnbyggere der tjenesten justeres og tilpasses ulike behov.</a:t>
            </a:r>
          </a:p>
          <a:p>
            <a:r>
              <a:rPr lang="nb-NO" dirty="0"/>
              <a:t>Samskapingen skjer i alle treff mellom mennesker. Kunnskapsinnhenting skjer også i disse møtene, ikke bare i formelle fora og i workshops.</a:t>
            </a:r>
          </a:p>
          <a:p>
            <a:r>
              <a:rPr lang="nb-NO" dirty="0"/>
              <a:t>I planprosesser har vi et særlig ansvar for å få innspill fra grupper som </a:t>
            </a:r>
            <a:r>
              <a:rPr lang="nb-NO" dirty="0" err="1"/>
              <a:t>ikkenormaltvis</a:t>
            </a:r>
            <a:r>
              <a:rPr lang="nb-NO" dirty="0"/>
              <a:t> lar sin stemme høre og få innspill fra grupper som trenger særlig tilrettelegging.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970">
              <a:defRPr/>
            </a:pPr>
            <a:fld id="{C604921A-CF62-4F39-A4DF-845ECBDB9533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02970">
                <a:defRPr/>
              </a:pPr>
              <a:t>7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723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Men: Samskapingen foregår hver dag i møte mellom ansatte og enkeltinnbyggere der tjenesten justeres og tilpasses ulike behov.</a:t>
            </a:r>
          </a:p>
          <a:p>
            <a:r>
              <a:rPr lang="nb-NO" dirty="0"/>
              <a:t>Samskapingen skjer i alle treff mellom mennesker. Kunnskapsinnhenting skjer også i disse møtene, ikke bare i formelle fora og i workshops.</a:t>
            </a:r>
          </a:p>
          <a:p>
            <a:r>
              <a:rPr lang="nb-NO" dirty="0"/>
              <a:t>I planprosesser har vi et særlig ansvar for å få innspill fra grupper som </a:t>
            </a:r>
            <a:r>
              <a:rPr lang="nb-NO" dirty="0" err="1"/>
              <a:t>ikkenormaltvis</a:t>
            </a:r>
            <a:r>
              <a:rPr lang="nb-NO" dirty="0"/>
              <a:t> lar sin stemme høre og få innspill fra grupper som trenger særlig tilrettelegging.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2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4921A-CF62-4F39-A4DF-845ECBDB9533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23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921A-CF62-4F39-A4DF-845ECBDB953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40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FB264A-CC69-4365-AE99-96DCB3F7F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6B6D73-AAEE-4B84-A6AC-6D98EE118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DC9E79-791C-4A72-BF57-89793020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D6324F-23EA-4FA9-8C56-C6D52BD4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B6A824-E1E6-4D5F-88BD-76C9D7D4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19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240E4F-1C2D-47F3-8357-14244A3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8008C31-D432-4C5D-9D52-A3D2A6AAA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A6D8C4-3E49-485F-A2A5-785A00BD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EB7B57-1C51-4FFD-8805-BA91F13E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74231E-67CD-46A0-9197-46983A5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2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F3E8363-7513-4791-B8DC-232156402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589F238-F6E5-473E-9C18-33247C2FE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677134-B5E6-4986-BE58-435A8AB1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156EF6-43AB-4693-9BB3-B421FC60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BD4437-49FB-4EBD-B507-DFF84EB0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17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F6C009-5AFA-544E-7B4F-B7C37A184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9A7DF9F-2DAE-3C4D-F24A-63E57A0CB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D0C78E-BE89-8049-A87B-FC6560E9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DB8573-2295-088A-C86B-6CC07567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F9813C-CE35-96E7-7028-3D31E1E4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02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5A7B90-79F3-BBF0-A57F-4E7AF04E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16F9D2-C9A6-4125-3FF4-08B99DD2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2FD0C2-D97E-D65E-FE41-F20FB09D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C1FB4A-744F-13BF-6592-3C047EEB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2ADB7C-0EB6-2083-33ED-4465636A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12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46CCDE-7EBF-8DAF-D62C-EBE27DE9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9B41D7-A9CA-4F77-656A-944C458F8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BD61B2-C5D8-9193-6CD6-F05C0556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C31A62-596C-CF5F-87C3-0207FA33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170BE-FD4B-8661-FD12-396C6FF2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55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1161EE-B5C0-3EBA-10C3-284505E6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7DC6C4-F672-5A58-743A-53577CB32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EF0E39-EFFF-3344-9EED-0F6DF2278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6230F7-06B2-33F7-B3CB-4F8EBF9D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9F44A2A-204A-4307-AAE7-3632CCCB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5CD880-ABC1-042F-F602-F8F801E7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678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DABA0-4C4F-89B9-568F-23BB1FA3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AC6BA3-D71C-D95F-B68F-2038F4D0B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13FDC51-045F-33C7-500A-5EF3810F8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F98355-7B91-C296-AF5F-52B2FFAB3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6097A83-7956-20CF-30EA-C8EB0D2E8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BAC86C-1087-D733-DC3B-3951B700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E9D386B-B6A2-98A4-48D1-D045FED5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62C0E9B-0DF5-A03A-07F5-2F8DD1F0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2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D7D424-68CA-082A-0CBC-09B1B407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A1BB6AD-F868-F6C1-DAE3-2D108AD3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F2D4E0-2228-614F-694C-602B66CB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2E704D-0741-7A7E-69D4-FE725073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40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5F92F40-1AF9-FF13-2B04-22B2F981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A605D6-80A4-1FCA-0265-87B167AF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08C1ED-E205-326A-7CEE-842A9E53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31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FF3662-E700-BE0C-1417-48370D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7351BB-9449-99D8-DCE9-0BF49F8E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8351B1-8BCE-30CA-9898-4002AF0B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326AC1-EFE8-0EC2-F506-5A652437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FCBE38-671D-BA29-BD9D-9B1BF316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A6ED20-7593-A24C-9DC0-613A47E9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69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F53595-6F23-4662-B6B0-B1DA31AB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04216D-100E-4C98-A030-648EC9911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9B59DF-5E79-4B99-AD3C-3B1E4EBA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ABF802-84B2-4FB4-8A48-0EEE49FD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F24FC0-8D35-4063-80CD-7604835F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40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49CD8C-1813-809A-892A-163F833D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BF70174-6521-93C1-167F-3363140B5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AA637-B42B-BD16-5B03-CB67CB893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6EE6A4-2951-AFD5-4FC9-F33BED23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0C8619-E5AF-BA3A-C4F7-FF37BA5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DF52FD-BB82-728C-91FA-285E2045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674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74BBA-8D7A-2545-EE34-2B6F74CB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206A6FC-0B71-8753-76A4-3E2FA7EFE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39A388-5018-783F-15BA-7D2443BF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4BE89-72A9-B9DA-7CC8-98D00D6C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EF432E-C7B1-53B7-2EED-8B6A487D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3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ECA4C30-4A38-5E54-7D65-7A2AB6708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1EA0BF2-5FD3-B87E-888A-D05A86F1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98EB6A-93C5-0B68-285B-F2789553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CDD74B-77CB-552E-AEF5-646E497B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4DF19-85D0-01A3-DB89-593F8A7E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99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A2B7A8-EFF2-46AB-8F26-5D5D3AA3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431B16-DCBD-46E4-9292-A2C562B8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FED646-90CA-4181-8051-56CB9F99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582884-BBE2-4DAF-B82D-F596797D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359EE1-4B74-40FC-912E-F90639FB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6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54DAB-3651-4640-9E88-A5CA3610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A2216A-BD9D-4C7D-8B49-244D0CA78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39638F-E2A5-4F1C-B53D-C07A84CBE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0F9302-5F27-4BBA-92B7-5FE790A8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1982B56-EA02-4E3D-BF62-BF5AD836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C59109-F014-4B59-BFF8-F87B9BAD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17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FDC373-D07A-4EDF-8ECB-FF7DA062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4C3ED4-E02A-4292-B8A6-E868E945F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E9E1818-B8B6-4248-85F1-F2C0C1775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61BA081-2734-4979-8D91-47CACFFA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0EA8AAA-3616-49FA-BB5B-ED8AA6992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6430CE8-9BEC-468B-B665-ECA2BB92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A68D1AA-7835-4989-ADE0-B1FE89BD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A4C0331-0FB0-442B-850D-4D28BC45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64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AE64CD-5F29-4F26-AEB9-FCC04FAF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5BFFBF-DC15-415A-9E00-3B36BB1A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3452D08-5930-4F0B-A5D2-0B0BB519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41E1758-3178-4B97-88B4-8FF4A7E1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75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6997E93-A6BA-4958-83CF-92909A2C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EDB0594-9BFF-4F01-94E8-5373F32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1AA2CC-ABB4-40EF-9061-04FB8622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5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337C0-FD98-4A0A-B4C9-C8AF45DB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EA38AC-0A46-4EAA-832E-DCCE47B2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A76133-B151-4054-8846-39952BB0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F9592C3-F59F-46E5-8925-539F9116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BBFD8B0-DA90-4582-B733-2F824C76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2378E44-20AD-409F-A6E4-578C53A5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75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EE1F0A-7CAA-471B-98E3-D212795E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75BFABF-CF3C-4833-957F-09ADAD617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376C544-459B-4909-B3E2-C2A2EF4D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A9ED011-A7F1-4F22-B6A7-8A877E54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76219F-1237-49F1-AFDD-675500F6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38749B1-E805-4244-861B-88EEA5BB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97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B8BF88-51DC-44DF-B6A3-62AA9634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AA4BF5-78EA-4D13-86B7-73748884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64F9FD-E27D-47F6-954E-BAE3FC903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FB96DF-7179-42BA-9945-C9494D2D8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D4BA60-2D82-4193-98D8-14180CF50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26" y="230188"/>
            <a:ext cx="1155935" cy="5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D260EE7-BA16-EFF1-0154-F7C57C91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EAE37E-F28E-E067-D926-76FB4560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5E619F-EBAD-1FE9-0707-B96D48354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4783-E885-434E-86D1-E90577B2203A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D2AFE-0AED-B17E-A07F-10BBB3B1E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C75DC8-7BF1-9FEC-45D2-B8A94685A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290C-1488-43FA-A95B-EEEFD4EBC64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DC81013-F8CC-0EAE-3D35-0A3EA3548C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26" y="230188"/>
            <a:ext cx="1155935" cy="5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pub.framsikt.net/plan/levanger/plan-515c3fb7-6e84-4867-bd4a-a46a698efb1e-10028/#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anger.kommune.no/Webpartside.aspx?MId1=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8886A57-DCBF-ADD3-B83E-A2DDD01A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39" y="1576323"/>
            <a:ext cx="8647262" cy="486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E917175-4AD8-EAFE-EA8A-4B971E88EFA8}"/>
              </a:ext>
            </a:extLst>
          </p:cNvPr>
          <p:cNvSpPr txBox="1">
            <a:spLocks/>
          </p:cNvSpPr>
          <p:nvPr/>
        </p:nvSpPr>
        <p:spPr>
          <a:xfrm>
            <a:off x="822293" y="149868"/>
            <a:ext cx="10246937" cy="12788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42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2400" b="1" spc="200" dirty="0">
                <a:latin typeface="+mn-lt"/>
              </a:rPr>
              <a:t>Revidering av Kommuneplanens samfunnsdel 2021-2030</a:t>
            </a:r>
          </a:p>
          <a:p>
            <a:pPr marL="185420" algn="ctr">
              <a:lnSpc>
                <a:spcPct val="100000"/>
              </a:lnSpc>
              <a:spcBef>
                <a:spcPts val="1200"/>
              </a:spcBef>
              <a:defRPr/>
            </a:pPr>
            <a:r>
              <a:rPr kumimoji="0" lang="nb-NO" sz="2400" b="1" i="0" u="none" strike="noStrike" kern="1200" cap="all" spc="20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Ny kommuneplanens samfunnsdel 2025-2040</a:t>
            </a:r>
          </a:p>
        </p:txBody>
      </p:sp>
    </p:spTree>
    <p:extLst>
      <p:ext uri="{BB962C8B-B14F-4D97-AF65-F5344CB8AC3E}">
        <p14:creationId xmlns:p14="http://schemas.microsoft.com/office/powerpoint/2010/main" val="111328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6414E1-9D60-6FD5-F727-D298013F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475203"/>
            <a:ext cx="10515600" cy="671823"/>
          </a:xfrm>
        </p:spPr>
        <p:txBody>
          <a:bodyPr>
            <a:normAutofit/>
          </a:bodyPr>
          <a:lstStyle/>
          <a:p>
            <a:r>
              <a:rPr kumimoji="0" lang="nb-NO" sz="3200" b="1" i="0" u="none" strike="noStrike" kern="1200" spc="20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Kommuneplanens samfunnsdel</a:t>
            </a:r>
            <a:endParaRPr lang="nb-NO" sz="3200" dirty="0"/>
          </a:p>
        </p:txBody>
      </p:sp>
      <p:pic>
        <p:nvPicPr>
          <p:cNvPr id="1028" name="Picture 4" descr="Tekstboks">
            <a:extLst>
              <a:ext uri="{FF2B5EF4-FFF2-40B4-BE49-F238E27FC236}">
                <a16:creationId xmlns:a16="http://schemas.microsoft.com/office/drawing/2014/main" id="{24F5315D-F89F-CD73-0441-11C48078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038" y="-2727325"/>
            <a:ext cx="13144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ekstboks">
            <a:extLst>
              <a:ext uri="{FF2B5EF4-FFF2-40B4-BE49-F238E27FC236}">
                <a16:creationId xmlns:a16="http://schemas.microsoft.com/office/drawing/2014/main" id="{997C6EDE-A444-2D34-9C1D-57C03228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388" y="-2727325"/>
            <a:ext cx="160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3ECD45-21E5-E2C2-E6F7-69C5B036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863" y="-2727325"/>
            <a:ext cx="1285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20150306_115821 (3)">
            <a:extLst>
              <a:ext uri="{FF2B5EF4-FFF2-40B4-BE49-F238E27FC236}">
                <a16:creationId xmlns:a16="http://schemas.microsoft.com/office/drawing/2014/main" id="{CC4A8BDC-90C2-57E4-24A5-819AC8403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8" b="20487"/>
          <a:stretch/>
        </p:blipFill>
        <p:spPr bwMode="auto">
          <a:xfrm>
            <a:off x="-47134" y="5123469"/>
            <a:ext cx="12257988" cy="18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BD51D3-14C1-A662-9B64-283A7748D34D}"/>
              </a:ext>
            </a:extLst>
          </p:cNvPr>
          <p:cNvSpPr txBox="1">
            <a:spLocks/>
          </p:cNvSpPr>
          <p:nvPr/>
        </p:nvSpPr>
        <p:spPr>
          <a:xfrm>
            <a:off x="738187" y="1293710"/>
            <a:ext cx="10715625" cy="350689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</a:pPr>
            <a:r>
              <a:rPr lang="nb-NO" sz="8000" kern="1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Kommunens viktigste plan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chemeClr val="tx1"/>
              </a:buClr>
            </a:pPr>
            <a:r>
              <a:rPr lang="nb-NO" sz="8000" kern="100" dirty="0">
                <a:solidFill>
                  <a:prstClr val="black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 to perspektiver: lokalsamfunnet og kommuneorganisasjonen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chemeClr val="tx1"/>
              </a:buClr>
            </a:pPr>
            <a:r>
              <a:rPr lang="nb-NO" sz="8000" dirty="0"/>
              <a:t>Gir langsiktig retning gjennom satsingsområder, mål og strategier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chemeClr val="tx1"/>
              </a:buClr>
            </a:pPr>
            <a:r>
              <a:rPr lang="nb-NO" sz="8000" dirty="0"/>
              <a:t>Legger føringer for drift, utvikling, arealforvaltning og planlegging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chemeClr val="tx1"/>
              </a:buClr>
            </a:pPr>
            <a:r>
              <a:rPr lang="nb-NO" sz="8000" dirty="0"/>
              <a:t>Er verktøy for </a:t>
            </a:r>
          </a:p>
          <a:p>
            <a:pPr marL="536575" indent="-273050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-"/>
            </a:pPr>
            <a:r>
              <a:rPr lang="nb-NO" sz="8000" dirty="0"/>
              <a:t>helhetlige planlegging og ressursforvaltning</a:t>
            </a:r>
          </a:p>
          <a:p>
            <a:pPr marL="536575" indent="-273050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-"/>
            </a:pPr>
            <a:r>
              <a:rPr lang="nb-NO" sz="8000" dirty="0"/>
              <a:t>håndtering av utfordringer og muligheter</a:t>
            </a:r>
          </a:p>
          <a:p>
            <a:pPr>
              <a:lnSpc>
                <a:spcPct val="140000"/>
              </a:lnSpc>
              <a:spcBef>
                <a:spcPts val="600"/>
              </a:spcBef>
              <a:buClr>
                <a:schemeClr val="tx1"/>
              </a:buClr>
            </a:pPr>
            <a:r>
              <a:rPr lang="nb-NO" sz="8000" dirty="0"/>
              <a:t>Skal følges opp i handlings- og økonomiplanen/budsjettet</a:t>
            </a:r>
            <a:endParaRPr lang="nb-NO" sz="8000" kern="100" dirty="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None/>
            </a:pP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br>
              <a:rPr lang="nb-NO" sz="1300" kern="100" dirty="0">
                <a:solidFill>
                  <a:prstClr val="black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552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6414E1-9D60-6FD5-F727-D298013F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63" y="229771"/>
            <a:ext cx="10515600" cy="67182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0" lang="nb-NO" sz="3600" b="1" i="0" u="none" strike="noStrike" kern="1200" spc="20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Formål med revideringen </a:t>
            </a:r>
            <a:r>
              <a:rPr kumimoji="0" lang="nb-NO" sz="2000" i="0" u="none" strike="noStrike" kern="1200" spc="20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jfr. </a:t>
            </a:r>
            <a:r>
              <a:rPr lang="nb-NO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Planprogram vedtatt i kommunestyret 22.05.2024</a:t>
            </a:r>
            <a:endParaRPr lang="nb-NO" sz="2000" dirty="0"/>
          </a:p>
        </p:txBody>
      </p:sp>
      <p:pic>
        <p:nvPicPr>
          <p:cNvPr id="1028" name="Picture 4" descr="Tekstboks">
            <a:extLst>
              <a:ext uri="{FF2B5EF4-FFF2-40B4-BE49-F238E27FC236}">
                <a16:creationId xmlns:a16="http://schemas.microsoft.com/office/drawing/2014/main" id="{24F5315D-F89F-CD73-0441-11C48078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038" y="-2727325"/>
            <a:ext cx="13144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ekstboks">
            <a:extLst>
              <a:ext uri="{FF2B5EF4-FFF2-40B4-BE49-F238E27FC236}">
                <a16:creationId xmlns:a16="http://schemas.microsoft.com/office/drawing/2014/main" id="{997C6EDE-A444-2D34-9C1D-57C03228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388" y="-2727325"/>
            <a:ext cx="160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3ECD45-21E5-E2C2-E6F7-69C5B036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863" y="-2727325"/>
            <a:ext cx="1285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BD51D3-14C1-A662-9B64-283A7748D34D}"/>
              </a:ext>
            </a:extLst>
          </p:cNvPr>
          <p:cNvSpPr txBox="1">
            <a:spLocks/>
          </p:cNvSpPr>
          <p:nvPr/>
        </p:nvSpPr>
        <p:spPr>
          <a:xfrm>
            <a:off x="494505" y="901594"/>
            <a:ext cx="11072655" cy="384918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avklare om samfunnsmål, strategier og målindikatorer i </a:t>
            </a:r>
            <a:r>
              <a:rPr kumimoji="0" lang="nb-NO" sz="8000" b="0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  <a:hlinkClick r:id="rId5"/>
              </a:rPr>
              <a:t>Kommuneplanens samfunnsdel 2021-2030</a:t>
            </a: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som ble vedtatt i kommunestyrets sak 34/2021, skal beholdes, endres eller utgå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styrke Kommuneplanens samfunnsdel som lokalpolitisk styringsverktøy med god kobling til valgperioden og det nye kommunestyrets politikk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rette ekstra oppmerksomhet på innbyggere i aldersgruppen 0-6 år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utvikle digitale løsninger for innbyggermedvirkning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utvikle et helhetlig plansystem v</a:t>
            </a: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ed å samle og samordne alle kommunale mål og strategier i Kommuneplanens samfunnsdel. Dette innebærer en gjennomgang av temaplanenes rolle i plan- og styringssystemet.   </a:t>
            </a:r>
          </a:p>
          <a:p>
            <a:pPr marL="311150" marR="0" lvl="0" indent="-31115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r>
              <a:rPr kumimoji="0" lang="nb-NO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Kommunestyrets vedtak i sak 4/2024 om et effektivitets- og gevinstrealiseringsprogram for perioden 2024-2027 gir føringer for planprosessen</a:t>
            </a:r>
            <a:endParaRPr kumimoji="0" lang="nb-NO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b-NO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CE36B2-B508-A7EA-6749-E203E931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134" y="5242560"/>
            <a:ext cx="12246744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6414E1-9D60-6FD5-F727-D298013F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12" y="327661"/>
            <a:ext cx="10515600" cy="575310"/>
          </a:xfrm>
        </p:spPr>
        <p:txBody>
          <a:bodyPr>
            <a:normAutofit fontScale="90000"/>
          </a:bodyPr>
          <a:lstStyle/>
          <a:p>
            <a:r>
              <a:rPr kumimoji="0" lang="nb-NO" sz="3200" b="1" i="0" u="none" strike="noStrike" kern="1200" spc="20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Utfordringer og muligheter som må håndteres </a:t>
            </a:r>
            <a:r>
              <a:rPr lang="nb-NO" sz="3200" b="1" spc="200" dirty="0">
                <a:latin typeface="Calibri" panose="020F0502020204030204"/>
                <a:ea typeface="+mn-ea"/>
                <a:cs typeface="+mn-cs"/>
              </a:rPr>
              <a:t>framover </a:t>
            </a:r>
            <a:endParaRPr lang="nb-NO" sz="2200" spc="200" dirty="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Tekstboks">
            <a:extLst>
              <a:ext uri="{FF2B5EF4-FFF2-40B4-BE49-F238E27FC236}">
                <a16:creationId xmlns:a16="http://schemas.microsoft.com/office/drawing/2014/main" id="{24F5315D-F89F-CD73-0441-11C48078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038" y="-2727325"/>
            <a:ext cx="13144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ekstboks">
            <a:extLst>
              <a:ext uri="{FF2B5EF4-FFF2-40B4-BE49-F238E27FC236}">
                <a16:creationId xmlns:a16="http://schemas.microsoft.com/office/drawing/2014/main" id="{997C6EDE-A444-2D34-9C1D-57C03228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388" y="-2727325"/>
            <a:ext cx="160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3ECD45-21E5-E2C2-E6F7-69C5B036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863" y="-2727325"/>
            <a:ext cx="1285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BD51D3-14C1-A662-9B64-283A7748D34D}"/>
              </a:ext>
            </a:extLst>
          </p:cNvPr>
          <p:cNvSpPr txBox="1">
            <a:spLocks/>
          </p:cNvSpPr>
          <p:nvPr/>
        </p:nvSpPr>
        <p:spPr>
          <a:xfrm>
            <a:off x="606212" y="994411"/>
            <a:ext cx="10715625" cy="429386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Miljø og klima</a:t>
            </a:r>
            <a:endParaRPr lang="nb-NO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Attraktiv og bærekraftig stedsutvikling</a:t>
            </a:r>
            <a:endParaRPr lang="nb-NO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Frivillighet, demokratiutvikling og samskaping</a:t>
            </a:r>
            <a:endParaRPr lang="nb-NO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Folkehelse, livsmestring og sosial ulikhet</a:t>
            </a:r>
            <a:endParaRPr lang="nb-NO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Arealdisponering, transport og mobilitet</a:t>
            </a:r>
            <a:endParaRPr lang="nb-NO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Samfunnssikkerhet og beredskap</a:t>
            </a:r>
            <a:endParaRPr lang="nb-NO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Kompetanse og arbeidskraft</a:t>
            </a:r>
            <a:endParaRPr lang="nb-NO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Økonomi, innovasjon og verdiskaping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3441700" algn="l"/>
              </a:tabLst>
            </a:pPr>
            <a:r>
              <a:rPr lang="nb-NO" sz="2000" kern="0" dirty="0">
                <a:solidFill>
                  <a:srgbClr val="000000"/>
                </a:solidFill>
                <a:effectLst/>
                <a:ea typeface="Yu Mincho" panose="02020400000000000000" pitchFamily="18" charset="-128"/>
              </a:rPr>
              <a:t>Organisasjon og ledelse</a:t>
            </a:r>
          </a:p>
          <a:p>
            <a:pPr marL="354013" lvl="0" indent="-354013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ð"/>
              <a:tabLst>
                <a:tab pos="3441700" algn="l"/>
              </a:tabLst>
            </a:pPr>
            <a:r>
              <a:rPr lang="nb-NO" sz="2000" b="1" kern="0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Utfordringene/mulighetene er nærmere </a:t>
            </a:r>
            <a:r>
              <a:rPr kumimoji="0" lang="nb-NO" sz="2000" b="1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beskrevet i Planstrategi 2024-2027</a:t>
            </a:r>
            <a:endParaRPr kumimoji="0" lang="nb-NO" sz="2000" b="1" i="0" u="none" strike="noStrike" kern="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CE36B2-B508-A7EA-6749-E203E9318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134" y="5242560"/>
            <a:ext cx="12246744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75B9EF9A-BC84-5C6A-6CF0-96AE8FD53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03284"/>
              </p:ext>
            </p:extLst>
          </p:nvPr>
        </p:nvGraphicFramePr>
        <p:xfrm>
          <a:off x="2378519" y="350404"/>
          <a:ext cx="7698736" cy="4548120"/>
        </p:xfrm>
        <a:graphic>
          <a:graphicData uri="http://schemas.openxmlformats.org/drawingml/2006/table">
            <a:tbl>
              <a:tblPr firstRow="1" firstCol="1" bandRow="1"/>
              <a:tblGrid>
                <a:gridCol w="1376020">
                  <a:extLst>
                    <a:ext uri="{9D8B030D-6E8A-4147-A177-3AD203B41FA5}">
                      <a16:colId xmlns:a16="http://schemas.microsoft.com/office/drawing/2014/main" val="791317065"/>
                    </a:ext>
                  </a:extLst>
                </a:gridCol>
                <a:gridCol w="6322716">
                  <a:extLst>
                    <a:ext uri="{9D8B030D-6E8A-4147-A177-3AD203B41FA5}">
                      <a16:colId xmlns:a16="http://schemas.microsoft.com/office/drawing/2014/main" val="2845578531"/>
                    </a:ext>
                  </a:extLst>
                </a:gridCol>
              </a:tblGrid>
              <a:tr h="42608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2400" b="1" kern="0" spc="120" dirty="0">
                          <a:solidFill>
                            <a:srgbClr val="FFFFFF"/>
                          </a:solidFill>
                          <a:effectLst/>
                          <a:highlight>
                            <a:srgbClr val="1F4C51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FRAMDRIFTSPLAN</a:t>
                      </a:r>
                      <a:endParaRPr lang="nb-NO" sz="2400" kern="100" dirty="0">
                        <a:effectLst/>
                        <a:highlight>
                          <a:srgbClr val="1F4C51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C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70124"/>
                  </a:ext>
                </a:extLst>
              </a:tr>
              <a:tr h="407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0">
                          <a:solidFill>
                            <a:srgbClr val="FFFFFF"/>
                          </a:solidFill>
                          <a:effectLst/>
                          <a:highlight>
                            <a:srgbClr val="4A988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nb-NO" sz="1400" kern="100">
                        <a:effectLst/>
                        <a:highlight>
                          <a:srgbClr val="4A988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8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kern="0" dirty="0">
                          <a:solidFill>
                            <a:srgbClr val="FFFFFF"/>
                          </a:solidFill>
                          <a:effectLst/>
                          <a:highlight>
                            <a:srgbClr val="4A988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</a:t>
                      </a:r>
                      <a:endParaRPr lang="nb-NO" sz="1400" kern="100" dirty="0">
                        <a:effectLst/>
                        <a:highlight>
                          <a:srgbClr val="4A988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9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15225"/>
                  </a:ext>
                </a:extLst>
              </a:tr>
              <a:tr h="543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15.05</a:t>
                      </a:r>
                      <a:endParaRPr lang="nb-NO" sz="1400" kern="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Formannskapet ga innstilling til kommunestyret om </a:t>
                      </a:r>
                      <a:r>
                        <a:rPr lang="nb-NO" sz="1400" i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Planprogram for revidering av Kommuneplanens samfunnsdel 2021-2030 </a:t>
                      </a:r>
                      <a:r>
                        <a:rPr kumimoji="0" lang="nb-NO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(plan for planprosessen) etter høring</a:t>
                      </a:r>
                      <a:endParaRPr lang="nb-NO" sz="1400" kern="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34055"/>
                  </a:ext>
                </a:extLst>
              </a:tr>
              <a:tr h="543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22.05</a:t>
                      </a:r>
                      <a:endParaRPr lang="nb-NO" sz="1400" kern="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Kommunestyret vedtok </a:t>
                      </a:r>
                      <a:r>
                        <a:rPr lang="nb-NO" sz="1400" i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Planprogram for revidering av Kommuneplanens samfunnsdel 2021-2030</a:t>
                      </a:r>
                      <a:endParaRPr lang="nb-NO" sz="1400" i="1" kern="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86050"/>
                  </a:ext>
                </a:extLst>
              </a:tr>
              <a:tr h="41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E0F0EB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- sept.</a:t>
                      </a:r>
                      <a:endParaRPr lang="nb-NO" sz="1400" kern="100">
                        <a:effectLst/>
                        <a:highlight>
                          <a:srgbClr val="E0F0EB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E0F0EB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Revideringsprosessen gjennomføres</a:t>
                      </a:r>
                      <a:endParaRPr lang="nb-NO" sz="1400" kern="100" dirty="0">
                        <a:effectLst/>
                        <a:highlight>
                          <a:srgbClr val="E0F0EB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69505"/>
                  </a:ext>
                </a:extLst>
              </a:tr>
              <a:tr h="41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Sept.</a:t>
                      </a:r>
                      <a:endParaRPr lang="nb-NO" sz="1400" kern="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Utarbeide forslag til Kommuneplanens samfunnsdel 2025-2040</a:t>
                      </a:r>
                      <a:endParaRPr lang="nb-NO" sz="1400" kern="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5688"/>
                  </a:ext>
                </a:extLst>
              </a:tr>
              <a:tr h="543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02.10</a:t>
                      </a:r>
                      <a:endParaRPr lang="nb-NO" sz="1400" kern="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Formannskapet vedtar høringsforslag til Kommuneplanens samfunnsdel 2025-2040 </a:t>
                      </a:r>
                      <a:endParaRPr lang="nb-NO" sz="1400" kern="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91738"/>
                  </a:ext>
                </a:extLst>
              </a:tr>
              <a:tr h="41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uker</a:t>
                      </a:r>
                      <a:endParaRPr lang="nb-NO" sz="1400" kern="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Høring på forslag til Kommuneplanens samfunnsdel 2025-2040 </a:t>
                      </a:r>
                      <a:endParaRPr lang="nb-NO" sz="1400" kern="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40427"/>
                  </a:ext>
                </a:extLst>
              </a:tr>
              <a:tr h="41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20.11</a:t>
                      </a:r>
                      <a:endParaRPr lang="nb-NO" sz="1400" kern="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Formannskapet gir innstilling på Kommuneplanens samfunnsdel til kommunestyret</a:t>
                      </a:r>
                      <a:endParaRPr lang="nb-NO" sz="1400" kern="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79585"/>
                  </a:ext>
                </a:extLst>
              </a:tr>
              <a:tr h="41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04.12</a:t>
                      </a:r>
                      <a:endParaRPr lang="nb-NO" sz="1400" kern="10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Kommunestyret vedtar </a:t>
                      </a:r>
                      <a:r>
                        <a:rPr lang="nb-NO" sz="1400" i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Kommuneplanens samfunnsdel 2024-2040</a:t>
                      </a:r>
                      <a:endParaRPr lang="nb-NO" sz="1400" i="1" kern="100" dirty="0">
                        <a:effectLst/>
                        <a:highlight>
                          <a:srgbClr val="FFFF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68060"/>
                  </a:ext>
                </a:extLst>
              </a:tr>
            </a:tbl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1D685C52-43BF-4140-40A9-F99606EBD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0" b="7963"/>
          <a:stretch/>
        </p:blipFill>
        <p:spPr>
          <a:xfrm>
            <a:off x="-47134" y="5244633"/>
            <a:ext cx="12257988" cy="16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149B4AB-1C5A-A216-BD71-D28D71CBA9E0}"/>
              </a:ext>
            </a:extLst>
          </p:cNvPr>
          <p:cNvSpPr txBox="1"/>
          <p:nvPr/>
        </p:nvSpPr>
        <p:spPr>
          <a:xfrm>
            <a:off x="2811400" y="131266"/>
            <a:ext cx="817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Hvordan finne kommunens planer?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844556E-F554-3C30-1A05-2E003EC711CF}"/>
              </a:ext>
            </a:extLst>
          </p:cNvPr>
          <p:cNvSpPr txBox="1"/>
          <p:nvPr/>
        </p:nvSpPr>
        <p:spPr>
          <a:xfrm>
            <a:off x="6643909" y="1401224"/>
            <a:ext cx="52861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dirty="0"/>
              <a:t>Gå til </a:t>
            </a:r>
            <a:r>
              <a:rPr lang="nb-NO" sz="3000" dirty="0">
                <a:hlinkClick r:id="rId3"/>
              </a:rPr>
              <a:t>kommunes hjemmeside</a:t>
            </a:r>
            <a:endParaRPr lang="nb-NO" sz="3000" dirty="0"/>
          </a:p>
          <a:p>
            <a:pPr>
              <a:spcBef>
                <a:spcPts val="600"/>
              </a:spcBef>
            </a:pPr>
            <a:r>
              <a:rPr lang="nb-NO" sz="3000" b="1" dirty="0"/>
              <a:t>Velg: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3000" dirty="0"/>
              <a:t>Meny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3000" dirty="0"/>
              <a:t>Planer og styringsdokumenter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3000" dirty="0"/>
              <a:t>Kommunens planer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CB4C4A8-5ABD-F8D2-5292-D223D0938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18"/>
          <a:stretch/>
        </p:blipFill>
        <p:spPr>
          <a:xfrm>
            <a:off x="585585" y="1278792"/>
            <a:ext cx="5510414" cy="31424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DC37BC0-907E-240F-1F1C-48F32E1B43F8}"/>
              </a:ext>
            </a:extLst>
          </p:cNvPr>
          <p:cNvSpPr/>
          <p:nvPr/>
        </p:nvSpPr>
        <p:spPr>
          <a:xfrm>
            <a:off x="5357882" y="1278792"/>
            <a:ext cx="738117" cy="353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15093F9-ADD3-0E57-D286-3A55106BE0C9}"/>
              </a:ext>
            </a:extLst>
          </p:cNvPr>
          <p:cNvSpPr/>
          <p:nvPr/>
        </p:nvSpPr>
        <p:spPr>
          <a:xfrm>
            <a:off x="1378592" y="2767682"/>
            <a:ext cx="2508069" cy="357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417D73-B2B9-7AE7-B6AD-FB4DBF18F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134" y="5242560"/>
            <a:ext cx="12257987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FBE7723-4786-AB62-513A-5C4033B23620}"/>
              </a:ext>
            </a:extLst>
          </p:cNvPr>
          <p:cNvSpPr/>
          <p:nvPr/>
        </p:nvSpPr>
        <p:spPr>
          <a:xfrm>
            <a:off x="800759" y="1358441"/>
            <a:ext cx="5575200" cy="5231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Politiske organer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Kommunestyret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Formannskapet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Driftsutvalget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Plan- og utviklingsutvalget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Administrasjonsutvalget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Administrasjon/fag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Kommunedirektør 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Kommunalsjefer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Enhetsledere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Avdelingsledere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Prosessledere for kommuneplanprosesser 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Prosessledere for temaplanprosesser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Andre ansatte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FC48401-52B8-C783-624B-7DF41EAFE169}"/>
              </a:ext>
            </a:extLst>
          </p:cNvPr>
          <p:cNvSpPr/>
          <p:nvPr/>
        </p:nvSpPr>
        <p:spPr>
          <a:xfrm>
            <a:off x="6656736" y="1264173"/>
            <a:ext cx="5293384" cy="4823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Rådgivende organer  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Forum for tillitsvalgte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  <a:highlight>
                  <a:srgbClr val="FFFF00"/>
                </a:highlight>
              </a:rPr>
              <a:t>Eldrerådet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Ungdomsrådet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  <a:highlight>
                  <a:srgbClr val="FFFF00"/>
                </a:highlight>
              </a:rPr>
              <a:t>Råd for personer med funksjonsnedsettelse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Trafikksikkerhetsutvalget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Samarbeidsutvalg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FAU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lang="nb-NO" sz="2000" dirty="0">
                <a:solidFill>
                  <a:schemeClr val="tx1"/>
                </a:solidFill>
              </a:rPr>
              <a:t>Politirådet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Lokalsamfunnet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Innbyggere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Frivillige lag og organisasjoner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Næringslivet</a:t>
            </a:r>
          </a:p>
          <a:p>
            <a:pPr marL="342900" indent="-342900">
              <a:buFont typeface="Wingdings" panose="05000000000000000000" pitchFamily="2" charset="2"/>
              <a:buChar char=""/>
              <a:defRPr/>
            </a:pPr>
            <a:r>
              <a:rPr lang="nb-NO" sz="2000" dirty="0">
                <a:solidFill>
                  <a:schemeClr val="tx1"/>
                </a:solidFill>
              </a:rPr>
              <a:t>Levanger by&amp;bygdeLAB</a:t>
            </a:r>
          </a:p>
        </p:txBody>
      </p:sp>
      <p:sp>
        <p:nvSpPr>
          <p:cNvPr id="2" name="Pil: femkant 1">
            <a:extLst>
              <a:ext uri="{FF2B5EF4-FFF2-40B4-BE49-F238E27FC236}">
                <a16:creationId xmlns:a16="http://schemas.microsoft.com/office/drawing/2014/main" id="{3413B765-1908-2C7B-F176-675E41E67E60}"/>
              </a:ext>
            </a:extLst>
          </p:cNvPr>
          <p:cNvSpPr/>
          <p:nvPr/>
        </p:nvSpPr>
        <p:spPr>
          <a:xfrm>
            <a:off x="895883" y="216816"/>
            <a:ext cx="7662838" cy="1270262"/>
          </a:xfrm>
          <a:prstGeom prst="homePlate">
            <a:avLst>
              <a:gd name="adj" fmla="val 28250"/>
            </a:avLst>
          </a:prstGeom>
          <a:noFill/>
          <a:ln w="57150" cmpd="thinThick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base"/>
            <a:endParaRPr lang="nb-NO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8D33F06-4491-14D5-C1AD-BE170DF69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135" y="-73907"/>
            <a:ext cx="1982612" cy="156098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6095EBA-FB41-39CB-CF43-72EE62325163}"/>
              </a:ext>
            </a:extLst>
          </p:cNvPr>
          <p:cNvSpPr txBox="1"/>
          <p:nvPr/>
        </p:nvSpPr>
        <p:spPr>
          <a:xfrm>
            <a:off x="734771" y="288324"/>
            <a:ext cx="9797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/>
              <a:t>Planprosessen handler om å balansere ulike interesser og hensyn da mange lokale og eksterne aktører bidrar i revideringsarbeidet. Lokale deltakere er vist under.</a:t>
            </a:r>
          </a:p>
        </p:txBody>
      </p:sp>
    </p:spTree>
    <p:extLst>
      <p:ext uri="{BB962C8B-B14F-4D97-AF65-F5344CB8AC3E}">
        <p14:creationId xmlns:p14="http://schemas.microsoft.com/office/powerpoint/2010/main" val="198731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FC48401-52B8-C783-624B-7DF41EAFE169}"/>
              </a:ext>
            </a:extLst>
          </p:cNvPr>
          <p:cNvSpPr/>
          <p:nvPr/>
        </p:nvSpPr>
        <p:spPr>
          <a:xfrm>
            <a:off x="1283617" y="1297520"/>
            <a:ext cx="9624766" cy="3803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58775" indent="-358775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</a:rPr>
              <a:t>Det legges ut informasjon om revideringsprosessen på kommunens hjemmeside. </a:t>
            </a:r>
          </a:p>
          <a:p>
            <a:pPr marL="358775" indent="-358775">
              <a:spcBef>
                <a:spcPts val="600"/>
              </a:spcBef>
              <a:defRPr/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</a:rPr>
              <a:t>	Her får innbyggerne, frivilligheten og næringslivet mulighet til å komme med innspill </a:t>
            </a:r>
          </a:p>
          <a:p>
            <a:pPr marL="811213" indent="-368300">
              <a:spcBef>
                <a:spcPts val="600"/>
              </a:spcBef>
              <a:buFont typeface="Wingdings" panose="05000000000000000000" pitchFamily="2" charset="2"/>
              <a:buChar char="ð"/>
              <a:defRPr/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</a:rPr>
              <a:t>om mål og strategier de mener er viktige i gjeldende plan</a:t>
            </a:r>
          </a:p>
          <a:p>
            <a:pPr marL="811213" indent="-368300">
              <a:spcBef>
                <a:spcPts val="600"/>
              </a:spcBef>
              <a:buFont typeface="Wingdings" panose="05000000000000000000" pitchFamily="2" charset="2"/>
              <a:buChar char="ð"/>
              <a:defRPr/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</a:rPr>
              <a:t>og om viktige mål og strategier de mener mangler i dag</a:t>
            </a:r>
          </a:p>
          <a:p>
            <a:pPr marL="342900" indent="-342900">
              <a:lnSpc>
                <a:spcPct val="116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revideringsprosessen har kommunen dialog med Levanger by og </a:t>
            </a:r>
            <a:r>
              <a:rPr lang="nb-NO" sz="20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bygdelab</a:t>
            </a:r>
            <a:r>
              <a:rPr lang="nb-NO" sz="2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som består av representanter fra lokallag i Skogn, Åsen, Ytterøy, Levanger sentrum, Mule, Okkenhaug, Markabygda og Ekne.</a:t>
            </a:r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6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21. august er det planlagt et arbeidsmøte i Levanger by og </a:t>
            </a:r>
            <a:r>
              <a:rPr lang="nb-NO" sz="20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bygdelab</a:t>
            </a:r>
            <a:r>
              <a:rPr lang="nb-NO" sz="2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om revideringen av  Kommuneplanens samfunnsdel, med utgangspunkt i innspillene som kommer. </a:t>
            </a:r>
            <a:endParaRPr lang="nb-NO" sz="24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il: femkant 1">
            <a:extLst>
              <a:ext uri="{FF2B5EF4-FFF2-40B4-BE49-F238E27FC236}">
                <a16:creationId xmlns:a16="http://schemas.microsoft.com/office/drawing/2014/main" id="{3413B765-1908-2C7B-F176-675E41E67E60}"/>
              </a:ext>
            </a:extLst>
          </p:cNvPr>
          <p:cNvSpPr/>
          <p:nvPr/>
        </p:nvSpPr>
        <p:spPr>
          <a:xfrm>
            <a:off x="895883" y="216816"/>
            <a:ext cx="7662838" cy="1270262"/>
          </a:xfrm>
          <a:prstGeom prst="homePlate">
            <a:avLst>
              <a:gd name="adj" fmla="val 28250"/>
            </a:avLst>
          </a:prstGeom>
          <a:noFill/>
          <a:ln w="57150" cmpd="thinThick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272842C-BDC3-A2C7-76D0-D97FA1BD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829" y="5516268"/>
            <a:ext cx="4684733" cy="107701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6095EBA-FB41-39CB-CF43-72EE62325163}"/>
              </a:ext>
            </a:extLst>
          </p:cNvPr>
          <p:cNvSpPr txBox="1"/>
          <p:nvPr/>
        </p:nvSpPr>
        <p:spPr>
          <a:xfrm>
            <a:off x="2356701" y="387270"/>
            <a:ext cx="6825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>
                <a:solidFill>
                  <a:prstClr val="black"/>
                </a:solidFill>
                <a:latin typeface="Calibri" panose="020F0502020204030204"/>
              </a:rPr>
              <a:t>Innbyggere, frivillighet og næringsliv</a:t>
            </a:r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90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4CA13C-46D8-BE3A-63EA-709DE50E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30" y="129846"/>
            <a:ext cx="10515600" cy="558311"/>
          </a:xfrm>
        </p:spPr>
        <p:txBody>
          <a:bodyPr>
            <a:noAutofit/>
          </a:bodyPr>
          <a:lstStyle/>
          <a:p>
            <a:pPr marL="185738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nb-NO" sz="3200" b="1" spc="200" dirty="0">
                <a:solidFill>
                  <a:prstClr val="black"/>
                </a:solidFill>
                <a:latin typeface="Calibri" panose="020F0502020204030204"/>
              </a:rPr>
              <a:t>Gruppeoppgaver</a:t>
            </a:r>
            <a:endParaRPr lang="nb-N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A301C5-7C72-1B76-65C8-858F5397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60" y="976617"/>
            <a:ext cx="11150028" cy="381219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263525" indent="-263525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nb-NO" sz="8000" dirty="0"/>
              <a:t>Utgangspunkt: Mål og strategier i Kommuneplanens samfunnsdel 2021-2030</a:t>
            </a:r>
          </a:p>
          <a:p>
            <a:pPr marL="263525" indent="-263525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</a:pPr>
            <a:r>
              <a:rPr lang="nb-NO" sz="8000" dirty="0"/>
              <a:t>To arbeidsøkter, en i dag og en i neste møte</a:t>
            </a:r>
          </a:p>
          <a:p>
            <a:pPr marL="263525" indent="-263525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</a:pPr>
            <a:r>
              <a:rPr lang="nb-NO" sz="8000" dirty="0"/>
              <a:t>Vi deler inn i 2 grupper </a:t>
            </a:r>
          </a:p>
          <a:p>
            <a:pPr marL="263525" indent="-263525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</a:pPr>
            <a:r>
              <a:rPr lang="nb-NO" sz="8000" dirty="0">
                <a:solidFill>
                  <a:srgbClr val="0070C0"/>
                </a:solidFill>
              </a:rPr>
              <a:t>Det gjennomføres 2 runder a 30 minutter der dere </a:t>
            </a:r>
          </a:p>
          <a:p>
            <a:pPr marL="990600" indent="-454025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ð"/>
            </a:pPr>
            <a:r>
              <a:rPr lang="nb-NO" sz="8000" dirty="0">
                <a:solidFill>
                  <a:srgbClr val="0070C0"/>
                </a:solidFill>
              </a:rPr>
              <a:t>setter kryss for mål og strategier som dere mener er viktige</a:t>
            </a:r>
          </a:p>
          <a:p>
            <a:pPr marL="990600" indent="-454025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ð"/>
            </a:pPr>
            <a:r>
              <a:rPr lang="nb-NO" sz="8000" dirty="0">
                <a:solidFill>
                  <a:srgbClr val="0070C0"/>
                </a:solidFill>
              </a:rPr>
              <a:t>vurderer om viktige tema mangler</a:t>
            </a:r>
          </a:p>
          <a:p>
            <a:pPr marL="263525" indent="-263525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</a:pPr>
            <a:r>
              <a:rPr lang="nb-NO" sz="8000" dirty="0"/>
              <a:t>Jobb på utdelt papir, velg en skriver på hver gruppe og besvar alle rundene på samme ark</a:t>
            </a:r>
          </a:p>
          <a:p>
            <a:pPr marL="263525" indent="-263525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</a:pPr>
            <a:r>
              <a:rPr lang="nb-NO" sz="8000" dirty="0"/>
              <a:t>For å sikre at alle målene/strategiene vurderes, starter gruppe 1 med del 1 og gruppe 2 med del 2 </a:t>
            </a:r>
          </a:p>
          <a:p>
            <a:pPr marL="263525" indent="-263525">
              <a:lnSpc>
                <a:spcPct val="120000"/>
              </a:lnSpc>
              <a:spcBef>
                <a:spcPts val="800"/>
              </a:spcBef>
              <a:buClr>
                <a:schemeClr val="tx1"/>
              </a:buClr>
            </a:pPr>
            <a:r>
              <a:rPr lang="nb-NO" sz="8000" dirty="0"/>
              <a:t>Berit sier fra når dere skal starte på neste runde og samler inn arkene til slutt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br>
              <a:rPr lang="nb-NO" sz="8800" dirty="0"/>
            </a:br>
            <a:br>
              <a:rPr lang="nb-NO" sz="8800" dirty="0"/>
            </a:br>
            <a:br>
              <a:rPr lang="nb-NO" sz="8000" dirty="0"/>
            </a:br>
            <a:br>
              <a:rPr lang="nb-NO" sz="2000" dirty="0"/>
            </a:br>
            <a:br>
              <a:rPr lang="nb-NO" sz="2000" dirty="0"/>
            </a:br>
            <a:br>
              <a:rPr kumimoji="0" lang="nb-NO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7366954-01AD-B2C8-EBA3-472B6BEE1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33" y="5242560"/>
            <a:ext cx="12257987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717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894247-9c80-4685-a1b2-928adf46af4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378E7E501A54B8031ACB3A6F91F0D" ma:contentTypeVersion="14" ma:contentTypeDescription="Create a new document." ma:contentTypeScope="" ma:versionID="bd6321106f89d70a634990791674d442">
  <xsd:schema xmlns:xsd="http://www.w3.org/2001/XMLSchema" xmlns:xs="http://www.w3.org/2001/XMLSchema" xmlns:p="http://schemas.microsoft.com/office/2006/metadata/properties" xmlns:ns2="dd624b6e-5cbc-4ace-b392-80af8f4f419c" xmlns:ns3="1a894247-9c80-4685-a1b2-928adf46af49" targetNamespace="http://schemas.microsoft.com/office/2006/metadata/properties" ma:root="true" ma:fieldsID="4521eaf2b93e7a2a2cbbdfe5f986ad13" ns2:_="" ns3:_="">
    <xsd:import namespace="dd624b6e-5cbc-4ace-b392-80af8f4f419c"/>
    <xsd:import namespace="1a894247-9c80-4685-a1b2-928adf46af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24b6e-5cbc-4ace-b392-80af8f4f41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94247-9c80-4685-a1b2-928adf46af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8F53E-7C41-4F8E-AFF7-93F212103A3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a894247-9c80-4685-a1b2-928adf46af49"/>
    <ds:schemaRef ds:uri="http://purl.org/dc/terms/"/>
    <ds:schemaRef ds:uri="http://schemas.openxmlformats.org/package/2006/metadata/core-properties"/>
    <ds:schemaRef ds:uri="dd624b6e-5cbc-4ace-b392-80af8f4f41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C99E48-684E-40C5-91BF-5327013594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24b6e-5cbc-4ace-b392-80af8f4f419c"/>
    <ds:schemaRef ds:uri="1a894247-9c80-4685-a1b2-928adf46af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DB8A44-A949-437C-AD1F-A7CC5D7F7D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835</Words>
  <Application>Microsoft Office PowerPoint</Application>
  <PresentationFormat>Widescreen</PresentationFormat>
  <Paragraphs>121</Paragraphs>
  <Slides>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9" baseType="lpstr">
      <vt:lpstr>Yu Mincho</vt:lpstr>
      <vt:lpstr>Aptos</vt:lpstr>
      <vt:lpstr>Arial</vt:lpstr>
      <vt:lpstr>Calibri</vt:lpstr>
      <vt:lpstr>Calibri Light</vt:lpstr>
      <vt:lpstr>Segoe UI</vt:lpstr>
      <vt:lpstr>Symbol</vt:lpstr>
      <vt:lpstr>Wingdings</vt:lpstr>
      <vt:lpstr>1_Office-tema</vt:lpstr>
      <vt:lpstr>Office-tema</vt:lpstr>
      <vt:lpstr>PowerPoint-presentasjon</vt:lpstr>
      <vt:lpstr>Kommuneplanens samfunnsdel</vt:lpstr>
      <vt:lpstr>Formål med revideringen jfr. Planprogram vedtatt i kommunestyret 22.05.2024</vt:lpstr>
      <vt:lpstr>Utfordringer og muligheter som må håndteres framover </vt:lpstr>
      <vt:lpstr>PowerPoint-presentasjon</vt:lpstr>
      <vt:lpstr>PowerPoint-presentasjon</vt:lpstr>
      <vt:lpstr>PowerPoint-presentasjon</vt:lpstr>
      <vt:lpstr>PowerPoint-presentasjon</vt:lpstr>
      <vt:lpstr>Gruppeoppgaver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Planlegging for bærekraftig utvikling i Levanger</dc:title>
  <dc:creator>Hakkebo, Berit</dc:creator>
  <cp:lastModifiedBy>Slåtsve, Heidi</cp:lastModifiedBy>
  <cp:revision>13</cp:revision>
  <cp:lastPrinted>2024-05-22T15:15:16Z</cp:lastPrinted>
  <dcterms:created xsi:type="dcterms:W3CDTF">2019-10-20T17:49:10Z</dcterms:created>
  <dcterms:modified xsi:type="dcterms:W3CDTF">2024-06-11T11:38:51Z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0x0101008F7378E7E501A54B8031ACB3A6F91F0D</vt:lpwstr>
  </property>
  <property fmtid="{D5CDD505-2E9C-101B-9397-08002B2CF9AE}" pid="3" name="Order">
    <vt:r8>47000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