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1" r:id="rId4"/>
  </p:sldMasterIdLst>
  <p:notesMasterIdLst>
    <p:notesMasterId r:id="rId24"/>
  </p:notesMasterIdLst>
  <p:sldIdLst>
    <p:sldId id="272" r:id="rId5"/>
    <p:sldId id="285" r:id="rId6"/>
    <p:sldId id="294" r:id="rId7"/>
    <p:sldId id="301" r:id="rId8"/>
    <p:sldId id="304" r:id="rId9"/>
    <p:sldId id="305" r:id="rId10"/>
    <p:sldId id="303" r:id="rId11"/>
    <p:sldId id="278" r:id="rId12"/>
    <p:sldId id="279" r:id="rId13"/>
    <p:sldId id="280" r:id="rId14"/>
    <p:sldId id="290" r:id="rId15"/>
    <p:sldId id="300" r:id="rId16"/>
    <p:sldId id="282" r:id="rId17"/>
    <p:sldId id="281" r:id="rId18"/>
    <p:sldId id="283" r:id="rId19"/>
    <p:sldId id="289" r:id="rId20"/>
    <p:sldId id="286" r:id="rId21"/>
    <p:sldId id="299" r:id="rId22"/>
    <p:sldId id="302" r:id="rId23"/>
  </p:sldIdLst>
  <p:sldSz cx="12192000" cy="6858000"/>
  <p:notesSz cx="6794500" cy="9906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vold, Sølvi" initials="MS" lastIdx="1" clrIdx="0">
    <p:extLst>
      <p:ext uri="{19B8F6BF-5375-455C-9EA6-DF929625EA0E}">
        <p15:presenceInfo xmlns:p15="http://schemas.microsoft.com/office/powerpoint/2012/main" userId="S::some@levanger.kommune.no::b9bbba4c-db3b-403a-b3aa-8814d96214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7544A5-979C-478C-8232-09199310C2B4}" v="9" dt="2021-01-18T14:32:24.53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46" autoAdjust="0"/>
  </p:normalViewPr>
  <p:slideViewPr>
    <p:cSldViewPr snapToGrid="0">
      <p:cViewPr varScale="1">
        <p:scale>
          <a:sx n="73" d="100"/>
          <a:sy n="73" d="100"/>
        </p:scale>
        <p:origin x="804" y="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31F091-CEBE-4735-840C-8C5CE10EBB10}"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B9771EC1-66C9-43B4-8A0C-357DA20581C6}">
      <dgm:prSet/>
      <dgm:spPr/>
      <dgm:t>
        <a:bodyPr/>
        <a:lstStyle/>
        <a:p>
          <a:r>
            <a:rPr lang="en-US"/>
            <a:t>2636 avvik er behandlet og lukket     </a:t>
          </a:r>
        </a:p>
      </dgm:t>
    </dgm:pt>
    <dgm:pt modelId="{A7F56BB6-CCEB-4DCD-80D4-C74C211AA7E5}" type="parTrans" cxnId="{7AD8098E-C946-417C-868E-C80AFA38A712}">
      <dgm:prSet/>
      <dgm:spPr/>
      <dgm:t>
        <a:bodyPr/>
        <a:lstStyle/>
        <a:p>
          <a:endParaRPr lang="en-US"/>
        </a:p>
      </dgm:t>
    </dgm:pt>
    <dgm:pt modelId="{EF8B22DB-21CE-4F43-909F-A4E442C811F3}" type="sibTrans" cxnId="{7AD8098E-C946-417C-868E-C80AFA38A712}">
      <dgm:prSet/>
      <dgm:spPr/>
      <dgm:t>
        <a:bodyPr/>
        <a:lstStyle/>
        <a:p>
          <a:endParaRPr lang="en-US"/>
        </a:p>
      </dgm:t>
    </dgm:pt>
    <dgm:pt modelId="{08FBA76B-040B-4E8D-95DB-95DBF042F456}">
      <dgm:prSet/>
      <dgm:spPr/>
      <dgm:t>
        <a:bodyPr/>
        <a:lstStyle/>
        <a:p>
          <a:r>
            <a:rPr lang="en-US" dirty="0"/>
            <a:t>71 </a:t>
          </a:r>
          <a:r>
            <a:rPr lang="en-US" dirty="0" err="1"/>
            <a:t>avvik</a:t>
          </a:r>
          <a:r>
            <a:rPr lang="en-US" dirty="0"/>
            <a:t> </a:t>
          </a:r>
          <a:r>
            <a:rPr lang="en-US" dirty="0" err="1"/>
            <a:t>er</a:t>
          </a:r>
          <a:r>
            <a:rPr lang="en-US" dirty="0"/>
            <a:t> </a:t>
          </a:r>
          <a:r>
            <a:rPr lang="en-US" dirty="0" err="1"/>
            <a:t>åpnet</a:t>
          </a:r>
          <a:r>
            <a:rPr lang="en-US" dirty="0"/>
            <a:t> </a:t>
          </a:r>
          <a:r>
            <a:rPr lang="en-US" dirty="0" err="1"/>
            <a:t>og</a:t>
          </a:r>
          <a:r>
            <a:rPr lang="en-US" dirty="0"/>
            <a:t> </a:t>
          </a:r>
          <a:r>
            <a:rPr lang="en-US" dirty="0" err="1"/>
            <a:t>er</a:t>
          </a:r>
          <a:r>
            <a:rPr lang="en-US" dirty="0"/>
            <a:t> under </a:t>
          </a:r>
          <a:r>
            <a:rPr lang="en-US" dirty="0" err="1"/>
            <a:t>behandling</a:t>
          </a:r>
          <a:endParaRPr lang="en-US" dirty="0"/>
        </a:p>
      </dgm:t>
    </dgm:pt>
    <dgm:pt modelId="{73FD2B15-602E-43A0-BF7A-CBE7852B7327}" type="parTrans" cxnId="{B89D022D-51ED-4D8D-90C5-3AE08484394B}">
      <dgm:prSet/>
      <dgm:spPr/>
      <dgm:t>
        <a:bodyPr/>
        <a:lstStyle/>
        <a:p>
          <a:endParaRPr lang="en-US"/>
        </a:p>
      </dgm:t>
    </dgm:pt>
    <dgm:pt modelId="{679D10A6-16B8-4E11-BB90-6777080870AF}" type="sibTrans" cxnId="{B89D022D-51ED-4D8D-90C5-3AE08484394B}">
      <dgm:prSet/>
      <dgm:spPr/>
      <dgm:t>
        <a:bodyPr/>
        <a:lstStyle/>
        <a:p>
          <a:endParaRPr lang="en-US"/>
        </a:p>
      </dgm:t>
    </dgm:pt>
    <dgm:pt modelId="{E6B7BBA1-5EE6-451D-A50E-18C411A098BB}">
      <dgm:prSet/>
      <dgm:spPr/>
      <dgm:t>
        <a:bodyPr/>
        <a:lstStyle/>
        <a:p>
          <a:r>
            <a:rPr lang="en-US" dirty="0"/>
            <a:t>16 </a:t>
          </a:r>
          <a:r>
            <a:rPr lang="en-US" dirty="0" err="1"/>
            <a:t>avvik</a:t>
          </a:r>
          <a:r>
            <a:rPr lang="en-US" dirty="0"/>
            <a:t> </a:t>
          </a:r>
          <a:r>
            <a:rPr lang="en-US" dirty="0" err="1"/>
            <a:t>er</a:t>
          </a:r>
          <a:r>
            <a:rPr lang="en-US" dirty="0"/>
            <a:t> </a:t>
          </a:r>
          <a:r>
            <a:rPr lang="en-US" dirty="0" err="1"/>
            <a:t>ulest</a:t>
          </a:r>
          <a:r>
            <a:rPr lang="en-US" dirty="0"/>
            <a:t>, </a:t>
          </a:r>
          <a:r>
            <a:rPr lang="en-US" dirty="0" err="1"/>
            <a:t>dvs</a:t>
          </a:r>
          <a:r>
            <a:rPr lang="en-US" dirty="0"/>
            <a:t> </a:t>
          </a:r>
          <a:r>
            <a:rPr lang="en-US" dirty="0" err="1"/>
            <a:t>avvik</a:t>
          </a:r>
          <a:r>
            <a:rPr lang="en-US" dirty="0"/>
            <a:t> </a:t>
          </a:r>
          <a:r>
            <a:rPr lang="en-US" dirty="0" err="1"/>
            <a:t>som</a:t>
          </a:r>
          <a:r>
            <a:rPr lang="en-US" dirty="0"/>
            <a:t> </a:t>
          </a:r>
          <a:r>
            <a:rPr lang="en-US" dirty="0" err="1"/>
            <a:t>ikke</a:t>
          </a:r>
          <a:r>
            <a:rPr lang="en-US" dirty="0"/>
            <a:t> </a:t>
          </a:r>
          <a:r>
            <a:rPr lang="en-US" dirty="0" err="1"/>
            <a:t>er</a:t>
          </a:r>
          <a:r>
            <a:rPr lang="en-US" dirty="0"/>
            <a:t> </a:t>
          </a:r>
          <a:r>
            <a:rPr lang="en-US" dirty="0" err="1"/>
            <a:t>åpnet</a:t>
          </a:r>
          <a:r>
            <a:rPr lang="en-US" dirty="0"/>
            <a:t> </a:t>
          </a:r>
        </a:p>
      </dgm:t>
    </dgm:pt>
    <dgm:pt modelId="{E5CB7452-6065-4B74-8BC5-0A02B82789E2}" type="parTrans" cxnId="{CFCEC802-58B6-4D7C-8CC1-99E98D049089}">
      <dgm:prSet/>
      <dgm:spPr/>
      <dgm:t>
        <a:bodyPr/>
        <a:lstStyle/>
        <a:p>
          <a:endParaRPr lang="en-US"/>
        </a:p>
      </dgm:t>
    </dgm:pt>
    <dgm:pt modelId="{C07E5DF9-CF7C-4DEF-AAA8-2021D80DFACA}" type="sibTrans" cxnId="{CFCEC802-58B6-4D7C-8CC1-99E98D049089}">
      <dgm:prSet/>
      <dgm:spPr/>
      <dgm:t>
        <a:bodyPr/>
        <a:lstStyle/>
        <a:p>
          <a:endParaRPr lang="en-US"/>
        </a:p>
      </dgm:t>
    </dgm:pt>
    <dgm:pt modelId="{42CB4259-0220-4F60-98F3-7EC07CBF7FFE}" type="pres">
      <dgm:prSet presAssocID="{0A31F091-CEBE-4735-840C-8C5CE10EBB10}" presName="vert0" presStyleCnt="0">
        <dgm:presLayoutVars>
          <dgm:dir/>
          <dgm:animOne val="branch"/>
          <dgm:animLvl val="lvl"/>
        </dgm:presLayoutVars>
      </dgm:prSet>
      <dgm:spPr/>
    </dgm:pt>
    <dgm:pt modelId="{85645061-A2A8-4A44-806A-7F2024669A39}" type="pres">
      <dgm:prSet presAssocID="{B9771EC1-66C9-43B4-8A0C-357DA20581C6}" presName="thickLine" presStyleLbl="alignNode1" presStyleIdx="0" presStyleCnt="3"/>
      <dgm:spPr/>
    </dgm:pt>
    <dgm:pt modelId="{8E1A6969-DA2B-4AC6-8BBD-6C6B898A872F}" type="pres">
      <dgm:prSet presAssocID="{B9771EC1-66C9-43B4-8A0C-357DA20581C6}" presName="horz1" presStyleCnt="0"/>
      <dgm:spPr/>
    </dgm:pt>
    <dgm:pt modelId="{DA7A5F69-0177-4659-9A1A-5C6AD2460450}" type="pres">
      <dgm:prSet presAssocID="{B9771EC1-66C9-43B4-8A0C-357DA20581C6}" presName="tx1" presStyleLbl="revTx" presStyleIdx="0" presStyleCnt="3"/>
      <dgm:spPr/>
    </dgm:pt>
    <dgm:pt modelId="{9029380D-1735-4077-8902-01FB3EC43DC6}" type="pres">
      <dgm:prSet presAssocID="{B9771EC1-66C9-43B4-8A0C-357DA20581C6}" presName="vert1" presStyleCnt="0"/>
      <dgm:spPr/>
    </dgm:pt>
    <dgm:pt modelId="{3562C872-2BBB-45E4-9E29-642B7AA8512A}" type="pres">
      <dgm:prSet presAssocID="{08FBA76B-040B-4E8D-95DB-95DBF042F456}" presName="thickLine" presStyleLbl="alignNode1" presStyleIdx="1" presStyleCnt="3"/>
      <dgm:spPr/>
    </dgm:pt>
    <dgm:pt modelId="{04013583-BD9A-4496-9CFA-D657C5D2C08F}" type="pres">
      <dgm:prSet presAssocID="{08FBA76B-040B-4E8D-95DB-95DBF042F456}" presName="horz1" presStyleCnt="0"/>
      <dgm:spPr/>
    </dgm:pt>
    <dgm:pt modelId="{9271CA0D-32BF-4DFC-8191-64213710F4F6}" type="pres">
      <dgm:prSet presAssocID="{08FBA76B-040B-4E8D-95DB-95DBF042F456}" presName="tx1" presStyleLbl="revTx" presStyleIdx="1" presStyleCnt="3"/>
      <dgm:spPr/>
    </dgm:pt>
    <dgm:pt modelId="{05232EB3-4E23-465D-8FF8-CAD90E0585A2}" type="pres">
      <dgm:prSet presAssocID="{08FBA76B-040B-4E8D-95DB-95DBF042F456}" presName="vert1" presStyleCnt="0"/>
      <dgm:spPr/>
    </dgm:pt>
    <dgm:pt modelId="{A71398EF-4560-43EE-98C3-D318874B334B}" type="pres">
      <dgm:prSet presAssocID="{E6B7BBA1-5EE6-451D-A50E-18C411A098BB}" presName="thickLine" presStyleLbl="alignNode1" presStyleIdx="2" presStyleCnt="3"/>
      <dgm:spPr/>
    </dgm:pt>
    <dgm:pt modelId="{89E9204E-D5F1-4A53-BEB6-94EF4DF90DA6}" type="pres">
      <dgm:prSet presAssocID="{E6B7BBA1-5EE6-451D-A50E-18C411A098BB}" presName="horz1" presStyleCnt="0"/>
      <dgm:spPr/>
    </dgm:pt>
    <dgm:pt modelId="{A4B16DE8-C0AE-46D8-8621-37CC29E38F90}" type="pres">
      <dgm:prSet presAssocID="{E6B7BBA1-5EE6-451D-A50E-18C411A098BB}" presName="tx1" presStyleLbl="revTx" presStyleIdx="2" presStyleCnt="3"/>
      <dgm:spPr/>
    </dgm:pt>
    <dgm:pt modelId="{1E4842D4-FF73-4252-A7A3-BF5BFB5A9869}" type="pres">
      <dgm:prSet presAssocID="{E6B7BBA1-5EE6-451D-A50E-18C411A098BB}" presName="vert1" presStyleCnt="0"/>
      <dgm:spPr/>
    </dgm:pt>
  </dgm:ptLst>
  <dgm:cxnLst>
    <dgm:cxn modelId="{CFCEC802-58B6-4D7C-8CC1-99E98D049089}" srcId="{0A31F091-CEBE-4735-840C-8C5CE10EBB10}" destId="{E6B7BBA1-5EE6-451D-A50E-18C411A098BB}" srcOrd="2" destOrd="0" parTransId="{E5CB7452-6065-4B74-8BC5-0A02B82789E2}" sibTransId="{C07E5DF9-CF7C-4DEF-AAA8-2021D80DFACA}"/>
    <dgm:cxn modelId="{B89D022D-51ED-4D8D-90C5-3AE08484394B}" srcId="{0A31F091-CEBE-4735-840C-8C5CE10EBB10}" destId="{08FBA76B-040B-4E8D-95DB-95DBF042F456}" srcOrd="1" destOrd="0" parTransId="{73FD2B15-602E-43A0-BF7A-CBE7852B7327}" sibTransId="{679D10A6-16B8-4E11-BB90-6777080870AF}"/>
    <dgm:cxn modelId="{7AD8098E-C946-417C-868E-C80AFA38A712}" srcId="{0A31F091-CEBE-4735-840C-8C5CE10EBB10}" destId="{B9771EC1-66C9-43B4-8A0C-357DA20581C6}" srcOrd="0" destOrd="0" parTransId="{A7F56BB6-CCEB-4DCD-80D4-C74C211AA7E5}" sibTransId="{EF8B22DB-21CE-4F43-909F-A4E442C811F3}"/>
    <dgm:cxn modelId="{E5A27DA9-864D-4F38-AAC4-260756A83F71}" type="presOf" srcId="{0A31F091-CEBE-4735-840C-8C5CE10EBB10}" destId="{42CB4259-0220-4F60-98F3-7EC07CBF7FFE}" srcOrd="0" destOrd="0" presId="urn:microsoft.com/office/officeart/2008/layout/LinedList"/>
    <dgm:cxn modelId="{62EAEDB2-A471-42BF-8134-3419C28A7365}" type="presOf" srcId="{08FBA76B-040B-4E8D-95DB-95DBF042F456}" destId="{9271CA0D-32BF-4DFC-8191-64213710F4F6}" srcOrd="0" destOrd="0" presId="urn:microsoft.com/office/officeart/2008/layout/LinedList"/>
    <dgm:cxn modelId="{2CD423BE-A65E-456C-BCF5-17AA701FE3CE}" type="presOf" srcId="{E6B7BBA1-5EE6-451D-A50E-18C411A098BB}" destId="{A4B16DE8-C0AE-46D8-8621-37CC29E38F90}" srcOrd="0" destOrd="0" presId="urn:microsoft.com/office/officeart/2008/layout/LinedList"/>
    <dgm:cxn modelId="{9941BFD8-A417-445F-BF97-B3A76A7CFEA1}" type="presOf" srcId="{B9771EC1-66C9-43B4-8A0C-357DA20581C6}" destId="{DA7A5F69-0177-4659-9A1A-5C6AD2460450}" srcOrd="0" destOrd="0" presId="urn:microsoft.com/office/officeart/2008/layout/LinedList"/>
    <dgm:cxn modelId="{C0EF8F9F-17C9-438D-821B-B749AAEF0B4B}" type="presParOf" srcId="{42CB4259-0220-4F60-98F3-7EC07CBF7FFE}" destId="{85645061-A2A8-4A44-806A-7F2024669A39}" srcOrd="0" destOrd="0" presId="urn:microsoft.com/office/officeart/2008/layout/LinedList"/>
    <dgm:cxn modelId="{F44207D0-2647-4B74-B150-896FC2AA8B1F}" type="presParOf" srcId="{42CB4259-0220-4F60-98F3-7EC07CBF7FFE}" destId="{8E1A6969-DA2B-4AC6-8BBD-6C6B898A872F}" srcOrd="1" destOrd="0" presId="urn:microsoft.com/office/officeart/2008/layout/LinedList"/>
    <dgm:cxn modelId="{370112DD-6FC1-4A60-865B-20B7C588F1F8}" type="presParOf" srcId="{8E1A6969-DA2B-4AC6-8BBD-6C6B898A872F}" destId="{DA7A5F69-0177-4659-9A1A-5C6AD2460450}" srcOrd="0" destOrd="0" presId="urn:microsoft.com/office/officeart/2008/layout/LinedList"/>
    <dgm:cxn modelId="{AB1A5236-DF09-4529-AAE1-0353ECDC697E}" type="presParOf" srcId="{8E1A6969-DA2B-4AC6-8BBD-6C6B898A872F}" destId="{9029380D-1735-4077-8902-01FB3EC43DC6}" srcOrd="1" destOrd="0" presId="urn:microsoft.com/office/officeart/2008/layout/LinedList"/>
    <dgm:cxn modelId="{8B80F4F5-5196-4AE7-B5B1-99E1D8DF52C5}" type="presParOf" srcId="{42CB4259-0220-4F60-98F3-7EC07CBF7FFE}" destId="{3562C872-2BBB-45E4-9E29-642B7AA8512A}" srcOrd="2" destOrd="0" presId="urn:microsoft.com/office/officeart/2008/layout/LinedList"/>
    <dgm:cxn modelId="{E8416E61-5298-4E42-BEE6-8F11E9A784AB}" type="presParOf" srcId="{42CB4259-0220-4F60-98F3-7EC07CBF7FFE}" destId="{04013583-BD9A-4496-9CFA-D657C5D2C08F}" srcOrd="3" destOrd="0" presId="urn:microsoft.com/office/officeart/2008/layout/LinedList"/>
    <dgm:cxn modelId="{F6418786-9D82-4115-A611-B5D07E653382}" type="presParOf" srcId="{04013583-BD9A-4496-9CFA-D657C5D2C08F}" destId="{9271CA0D-32BF-4DFC-8191-64213710F4F6}" srcOrd="0" destOrd="0" presId="urn:microsoft.com/office/officeart/2008/layout/LinedList"/>
    <dgm:cxn modelId="{E6FECE42-C2B5-4D28-86B2-DE2037DFBFCF}" type="presParOf" srcId="{04013583-BD9A-4496-9CFA-D657C5D2C08F}" destId="{05232EB3-4E23-465D-8FF8-CAD90E0585A2}" srcOrd="1" destOrd="0" presId="urn:microsoft.com/office/officeart/2008/layout/LinedList"/>
    <dgm:cxn modelId="{CBD24F81-63EB-4D77-8B7D-5CDB1C768B4D}" type="presParOf" srcId="{42CB4259-0220-4F60-98F3-7EC07CBF7FFE}" destId="{A71398EF-4560-43EE-98C3-D318874B334B}" srcOrd="4" destOrd="0" presId="urn:microsoft.com/office/officeart/2008/layout/LinedList"/>
    <dgm:cxn modelId="{A64C8658-4835-4D88-85CA-83E160C2EC74}" type="presParOf" srcId="{42CB4259-0220-4F60-98F3-7EC07CBF7FFE}" destId="{89E9204E-D5F1-4A53-BEB6-94EF4DF90DA6}" srcOrd="5" destOrd="0" presId="urn:microsoft.com/office/officeart/2008/layout/LinedList"/>
    <dgm:cxn modelId="{F0D7387B-8D4B-4A6A-B6DD-78226C422877}" type="presParOf" srcId="{89E9204E-D5F1-4A53-BEB6-94EF4DF90DA6}" destId="{A4B16DE8-C0AE-46D8-8621-37CC29E38F90}" srcOrd="0" destOrd="0" presId="urn:microsoft.com/office/officeart/2008/layout/LinedList"/>
    <dgm:cxn modelId="{36C8E23A-A3F0-4CA1-9906-6600ABAE8984}" type="presParOf" srcId="{89E9204E-D5F1-4A53-BEB6-94EF4DF90DA6}" destId="{1E4842D4-FF73-4252-A7A3-BF5BFB5A986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45061-A2A8-4A44-806A-7F2024669A39}">
      <dsp:nvSpPr>
        <dsp:cNvPr id="0" name=""/>
        <dsp:cNvSpPr/>
      </dsp:nvSpPr>
      <dsp:spPr>
        <a:xfrm>
          <a:off x="0" y="1664"/>
          <a:ext cx="518159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A7A5F69-0177-4659-9A1A-5C6AD2460450}">
      <dsp:nvSpPr>
        <dsp:cNvPr id="0" name=""/>
        <dsp:cNvSpPr/>
      </dsp:nvSpPr>
      <dsp:spPr>
        <a:xfrm>
          <a:off x="0" y="1664"/>
          <a:ext cx="5181598" cy="113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2636 avvik er behandlet og lukket     </a:t>
          </a:r>
        </a:p>
      </dsp:txBody>
      <dsp:txXfrm>
        <a:off x="0" y="1664"/>
        <a:ext cx="5181598" cy="1135522"/>
      </dsp:txXfrm>
    </dsp:sp>
    <dsp:sp modelId="{3562C872-2BBB-45E4-9E29-642B7AA8512A}">
      <dsp:nvSpPr>
        <dsp:cNvPr id="0" name=""/>
        <dsp:cNvSpPr/>
      </dsp:nvSpPr>
      <dsp:spPr>
        <a:xfrm>
          <a:off x="0" y="1137187"/>
          <a:ext cx="518159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271CA0D-32BF-4DFC-8191-64213710F4F6}">
      <dsp:nvSpPr>
        <dsp:cNvPr id="0" name=""/>
        <dsp:cNvSpPr/>
      </dsp:nvSpPr>
      <dsp:spPr>
        <a:xfrm>
          <a:off x="0" y="1137187"/>
          <a:ext cx="5181598" cy="113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71 </a:t>
          </a:r>
          <a:r>
            <a:rPr lang="en-US" sz="3100" kern="1200" dirty="0" err="1"/>
            <a:t>avvik</a:t>
          </a:r>
          <a:r>
            <a:rPr lang="en-US" sz="3100" kern="1200" dirty="0"/>
            <a:t> </a:t>
          </a:r>
          <a:r>
            <a:rPr lang="en-US" sz="3100" kern="1200" dirty="0" err="1"/>
            <a:t>er</a:t>
          </a:r>
          <a:r>
            <a:rPr lang="en-US" sz="3100" kern="1200" dirty="0"/>
            <a:t> </a:t>
          </a:r>
          <a:r>
            <a:rPr lang="en-US" sz="3100" kern="1200" dirty="0" err="1"/>
            <a:t>åpnet</a:t>
          </a:r>
          <a:r>
            <a:rPr lang="en-US" sz="3100" kern="1200" dirty="0"/>
            <a:t> </a:t>
          </a:r>
          <a:r>
            <a:rPr lang="en-US" sz="3100" kern="1200" dirty="0" err="1"/>
            <a:t>og</a:t>
          </a:r>
          <a:r>
            <a:rPr lang="en-US" sz="3100" kern="1200" dirty="0"/>
            <a:t> </a:t>
          </a:r>
          <a:r>
            <a:rPr lang="en-US" sz="3100" kern="1200" dirty="0" err="1"/>
            <a:t>er</a:t>
          </a:r>
          <a:r>
            <a:rPr lang="en-US" sz="3100" kern="1200" dirty="0"/>
            <a:t> under </a:t>
          </a:r>
          <a:r>
            <a:rPr lang="en-US" sz="3100" kern="1200" dirty="0" err="1"/>
            <a:t>behandling</a:t>
          </a:r>
          <a:endParaRPr lang="en-US" sz="3100" kern="1200" dirty="0"/>
        </a:p>
      </dsp:txBody>
      <dsp:txXfrm>
        <a:off x="0" y="1137187"/>
        <a:ext cx="5181598" cy="1135522"/>
      </dsp:txXfrm>
    </dsp:sp>
    <dsp:sp modelId="{A71398EF-4560-43EE-98C3-D318874B334B}">
      <dsp:nvSpPr>
        <dsp:cNvPr id="0" name=""/>
        <dsp:cNvSpPr/>
      </dsp:nvSpPr>
      <dsp:spPr>
        <a:xfrm>
          <a:off x="0" y="2272710"/>
          <a:ext cx="518159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4B16DE8-C0AE-46D8-8621-37CC29E38F90}">
      <dsp:nvSpPr>
        <dsp:cNvPr id="0" name=""/>
        <dsp:cNvSpPr/>
      </dsp:nvSpPr>
      <dsp:spPr>
        <a:xfrm>
          <a:off x="0" y="2272710"/>
          <a:ext cx="5181598" cy="113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16 </a:t>
          </a:r>
          <a:r>
            <a:rPr lang="en-US" sz="3100" kern="1200" dirty="0" err="1"/>
            <a:t>avvik</a:t>
          </a:r>
          <a:r>
            <a:rPr lang="en-US" sz="3100" kern="1200" dirty="0"/>
            <a:t> </a:t>
          </a:r>
          <a:r>
            <a:rPr lang="en-US" sz="3100" kern="1200" dirty="0" err="1"/>
            <a:t>er</a:t>
          </a:r>
          <a:r>
            <a:rPr lang="en-US" sz="3100" kern="1200" dirty="0"/>
            <a:t> </a:t>
          </a:r>
          <a:r>
            <a:rPr lang="en-US" sz="3100" kern="1200" dirty="0" err="1"/>
            <a:t>ulest</a:t>
          </a:r>
          <a:r>
            <a:rPr lang="en-US" sz="3100" kern="1200" dirty="0"/>
            <a:t>, </a:t>
          </a:r>
          <a:r>
            <a:rPr lang="en-US" sz="3100" kern="1200" dirty="0" err="1"/>
            <a:t>dvs</a:t>
          </a:r>
          <a:r>
            <a:rPr lang="en-US" sz="3100" kern="1200" dirty="0"/>
            <a:t> </a:t>
          </a:r>
          <a:r>
            <a:rPr lang="en-US" sz="3100" kern="1200" dirty="0" err="1"/>
            <a:t>avvik</a:t>
          </a:r>
          <a:r>
            <a:rPr lang="en-US" sz="3100" kern="1200" dirty="0"/>
            <a:t> </a:t>
          </a:r>
          <a:r>
            <a:rPr lang="en-US" sz="3100" kern="1200" dirty="0" err="1"/>
            <a:t>som</a:t>
          </a:r>
          <a:r>
            <a:rPr lang="en-US" sz="3100" kern="1200" dirty="0"/>
            <a:t> </a:t>
          </a:r>
          <a:r>
            <a:rPr lang="en-US" sz="3100" kern="1200" dirty="0" err="1"/>
            <a:t>ikke</a:t>
          </a:r>
          <a:r>
            <a:rPr lang="en-US" sz="3100" kern="1200" dirty="0"/>
            <a:t> </a:t>
          </a:r>
          <a:r>
            <a:rPr lang="en-US" sz="3100" kern="1200" dirty="0" err="1"/>
            <a:t>er</a:t>
          </a:r>
          <a:r>
            <a:rPr lang="en-US" sz="3100" kern="1200" dirty="0"/>
            <a:t> </a:t>
          </a:r>
          <a:r>
            <a:rPr lang="en-US" sz="3100" kern="1200" dirty="0" err="1"/>
            <a:t>åpnet</a:t>
          </a:r>
          <a:r>
            <a:rPr lang="en-US" sz="3100" kern="1200" dirty="0"/>
            <a:t> </a:t>
          </a:r>
        </a:p>
      </dsp:txBody>
      <dsp:txXfrm>
        <a:off x="0" y="2272710"/>
        <a:ext cx="5181598" cy="113552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024" cy="495855"/>
          </a:xfrm>
          <a:prstGeom prst="rect">
            <a:avLst/>
          </a:prstGeom>
        </p:spPr>
        <p:txBody>
          <a:bodyPr vert="horz" lIns="91303" tIns="45651" rIns="91303" bIns="45651" rtlCol="0"/>
          <a:lstStyle>
            <a:lvl1pPr algn="l">
              <a:defRPr sz="1200"/>
            </a:lvl1pPr>
          </a:lstStyle>
          <a:p>
            <a:endParaRPr lang="nb-NO"/>
          </a:p>
        </p:txBody>
      </p:sp>
      <p:sp>
        <p:nvSpPr>
          <p:cNvPr id="3" name="Plassholder for dato 2"/>
          <p:cNvSpPr>
            <a:spLocks noGrp="1"/>
          </p:cNvSpPr>
          <p:nvPr>
            <p:ph type="dt" idx="1"/>
          </p:nvPr>
        </p:nvSpPr>
        <p:spPr>
          <a:xfrm>
            <a:off x="3847890" y="0"/>
            <a:ext cx="2945024" cy="495855"/>
          </a:xfrm>
          <a:prstGeom prst="rect">
            <a:avLst/>
          </a:prstGeom>
        </p:spPr>
        <p:txBody>
          <a:bodyPr vert="horz" lIns="91303" tIns="45651" rIns="91303" bIns="45651" rtlCol="0"/>
          <a:lstStyle>
            <a:lvl1pPr algn="r">
              <a:defRPr sz="1200"/>
            </a:lvl1pPr>
          </a:lstStyle>
          <a:p>
            <a:fld id="{45B38C5B-A40A-4E46-A9AF-77E4624C69CA}" type="datetimeFigureOut">
              <a:rPr lang="nb-NO" smtClean="0"/>
              <a:t>20.02.2023</a:t>
            </a:fld>
            <a:endParaRPr lang="nb-NO"/>
          </a:p>
        </p:txBody>
      </p:sp>
      <p:sp>
        <p:nvSpPr>
          <p:cNvPr id="4" name="Plassholder for lysbilde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303" tIns="45651" rIns="91303" bIns="45651" rtlCol="0" anchor="ctr"/>
          <a:lstStyle/>
          <a:p>
            <a:endParaRPr lang="nb-NO"/>
          </a:p>
        </p:txBody>
      </p:sp>
      <p:sp>
        <p:nvSpPr>
          <p:cNvPr id="5" name="Plassholder for notater 4"/>
          <p:cNvSpPr>
            <a:spLocks noGrp="1"/>
          </p:cNvSpPr>
          <p:nvPr>
            <p:ph type="body" sz="quarter" idx="3"/>
          </p:nvPr>
        </p:nvSpPr>
        <p:spPr>
          <a:xfrm>
            <a:off x="679133" y="4766857"/>
            <a:ext cx="5436235" cy="3900299"/>
          </a:xfrm>
          <a:prstGeom prst="rect">
            <a:avLst/>
          </a:prstGeom>
        </p:spPr>
        <p:txBody>
          <a:bodyPr vert="horz" lIns="91303" tIns="45651" rIns="91303" bIns="45651"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10145"/>
            <a:ext cx="2945024" cy="495855"/>
          </a:xfrm>
          <a:prstGeom prst="rect">
            <a:avLst/>
          </a:prstGeom>
        </p:spPr>
        <p:txBody>
          <a:bodyPr vert="horz" lIns="91303" tIns="45651" rIns="91303" bIns="45651"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7890" y="9410145"/>
            <a:ext cx="2945024" cy="495855"/>
          </a:xfrm>
          <a:prstGeom prst="rect">
            <a:avLst/>
          </a:prstGeom>
        </p:spPr>
        <p:txBody>
          <a:bodyPr vert="horz" lIns="91303" tIns="45651" rIns="91303" bIns="45651" rtlCol="0" anchor="b"/>
          <a:lstStyle>
            <a:lvl1pPr algn="r">
              <a:defRPr sz="1200"/>
            </a:lvl1pPr>
          </a:lstStyle>
          <a:p>
            <a:fld id="{184C31DB-008B-4B9A-A7BC-466A2DB176A6}" type="slidenum">
              <a:rPr lang="nb-NO" smtClean="0"/>
              <a:t>‹#›</a:t>
            </a:fld>
            <a:endParaRPr lang="nb-NO"/>
          </a:p>
        </p:txBody>
      </p:sp>
    </p:spTree>
    <p:extLst>
      <p:ext uri="{BB962C8B-B14F-4D97-AF65-F5344CB8AC3E}">
        <p14:creationId xmlns:p14="http://schemas.microsoft.com/office/powerpoint/2010/main" val="1530852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84C31DB-008B-4B9A-A7BC-466A2DB176A6}" type="slidenum">
              <a:rPr lang="nb-NO" smtClean="0"/>
              <a:t>1</a:t>
            </a:fld>
            <a:endParaRPr lang="nb-NO"/>
          </a:p>
        </p:txBody>
      </p:sp>
    </p:spTree>
    <p:extLst>
      <p:ext uri="{BB962C8B-B14F-4D97-AF65-F5344CB8AC3E}">
        <p14:creationId xmlns:p14="http://schemas.microsoft.com/office/powerpoint/2010/main" val="3011881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539FD2-4B38-482D-B795-1039C7F6F348}"/>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AADBBD74-DAA8-4E8A-854E-920DD01DB1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C6145AE0-3B23-4C20-8239-C15C2A46C00B}"/>
              </a:ext>
            </a:extLst>
          </p:cNvPr>
          <p:cNvSpPr>
            <a:spLocks noGrp="1"/>
          </p:cNvSpPr>
          <p:nvPr>
            <p:ph type="dt" sz="half" idx="10"/>
          </p:nvPr>
        </p:nvSpPr>
        <p:spPr/>
        <p:txBody>
          <a:bodyPr/>
          <a:lstStyle/>
          <a:p>
            <a:fld id="{15479F02-D223-4562-BF7D-DB75DA658A1E}" type="datetime1">
              <a:rPr lang="nb-NO" smtClean="0"/>
              <a:t>20.02.2023</a:t>
            </a:fld>
            <a:endParaRPr lang="en-US" dirty="0"/>
          </a:p>
        </p:txBody>
      </p:sp>
      <p:sp>
        <p:nvSpPr>
          <p:cNvPr id="5" name="Plassholder for bunntekst 4">
            <a:extLst>
              <a:ext uri="{FF2B5EF4-FFF2-40B4-BE49-F238E27FC236}">
                <a16:creationId xmlns:a16="http://schemas.microsoft.com/office/drawing/2014/main" id="{CA64ECC2-C46A-4B0B-BE84-4CA18882ACA8}"/>
              </a:ext>
            </a:extLst>
          </p:cNvPr>
          <p:cNvSpPr>
            <a:spLocks noGrp="1"/>
          </p:cNvSpPr>
          <p:nvPr>
            <p:ph type="ftr" sz="quarter" idx="11"/>
          </p:nvPr>
        </p:nvSpPr>
        <p:spPr/>
        <p:txBody>
          <a:bodyPr/>
          <a:lstStyle/>
          <a:p>
            <a:r>
              <a:rPr lang="nb-NO"/>
              <a:t>Velg meny øverst: Sett inn topp-/bunntekst - bruk på alle</a:t>
            </a:r>
            <a:endParaRPr lang="en-US" dirty="0"/>
          </a:p>
        </p:txBody>
      </p:sp>
      <p:sp>
        <p:nvSpPr>
          <p:cNvPr id="6" name="Plassholder for lysbildenummer 5">
            <a:extLst>
              <a:ext uri="{FF2B5EF4-FFF2-40B4-BE49-F238E27FC236}">
                <a16:creationId xmlns:a16="http://schemas.microsoft.com/office/drawing/2014/main" id="{8523BF76-8B1B-4A77-B4BA-11552C4078DB}"/>
              </a:ext>
            </a:extLst>
          </p:cNvPr>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Bilde 6">
            <a:extLst>
              <a:ext uri="{FF2B5EF4-FFF2-40B4-BE49-F238E27FC236}">
                <a16:creationId xmlns:a16="http://schemas.microsoft.com/office/drawing/2014/main" id="{1C3BC857-D5D9-4DE9-A545-DFA21C5D16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1699" cy="6858000"/>
          </a:xfrm>
          <a:prstGeom prst="rect">
            <a:avLst/>
          </a:prstGeom>
        </p:spPr>
      </p:pic>
      <p:grpSp>
        <p:nvGrpSpPr>
          <p:cNvPr id="8" name="Group 7">
            <a:extLst>
              <a:ext uri="{FF2B5EF4-FFF2-40B4-BE49-F238E27FC236}">
                <a16:creationId xmlns:a16="http://schemas.microsoft.com/office/drawing/2014/main" id="{A8A49A79-63D1-4490-A15D-2E0A683C9567}"/>
              </a:ext>
            </a:extLst>
          </p:cNvPr>
          <p:cNvGrpSpPr>
            <a:grpSpLocks/>
          </p:cNvGrpSpPr>
          <p:nvPr userDrawn="1"/>
        </p:nvGrpSpPr>
        <p:grpSpPr bwMode="auto">
          <a:xfrm>
            <a:off x="9653589" y="124819"/>
            <a:ext cx="2481263" cy="439738"/>
            <a:chOff x="3982" y="10"/>
            <a:chExt cx="1563" cy="277"/>
          </a:xfrm>
        </p:grpSpPr>
        <p:sp>
          <p:nvSpPr>
            <p:cNvPr id="9" name="Text Box 8">
              <a:extLst>
                <a:ext uri="{FF2B5EF4-FFF2-40B4-BE49-F238E27FC236}">
                  <a16:creationId xmlns:a16="http://schemas.microsoft.com/office/drawing/2014/main" id="{C66A5E1F-7D0E-419D-B45F-C2A2FA791865}"/>
                </a:ext>
              </a:extLst>
            </p:cNvPr>
            <p:cNvSpPr txBox="1">
              <a:spLocks noChangeArrowheads="1"/>
            </p:cNvSpPr>
            <p:nvPr userDrawn="1"/>
          </p:nvSpPr>
          <p:spPr bwMode="auto">
            <a:xfrm>
              <a:off x="4157" y="40"/>
              <a:ext cx="1388" cy="242"/>
            </a:xfrm>
            <a:prstGeom prst="rect">
              <a:avLst/>
            </a:prstGeom>
            <a:noFill/>
            <a:ln w="9525">
              <a:noFill/>
              <a:miter lim="800000"/>
              <a:headEnd/>
              <a:tailEnd/>
            </a:ln>
            <a:effectLst/>
          </p:spPr>
          <p:txBody>
            <a:bodyPr wrap="square" tIns="0">
              <a:spAutoFit/>
            </a:bodyPr>
            <a:lstStyle/>
            <a:p>
              <a:pPr>
                <a:spcBef>
                  <a:spcPct val="50000"/>
                </a:spcBef>
                <a:defRPr/>
              </a:pPr>
              <a:r>
                <a:rPr lang="nb-NO" sz="1200" b="0" dirty="0">
                  <a:latin typeface="Arial" charset="0"/>
                </a:rPr>
                <a:t>Levanger kommune</a:t>
              </a:r>
              <a:br>
                <a:rPr lang="nb-NO" sz="1800" b="0" dirty="0">
                  <a:latin typeface="Arial" charset="0"/>
                </a:rPr>
              </a:br>
              <a:endParaRPr lang="nb-NO" sz="1000" b="0" dirty="0">
                <a:latin typeface="Arial" charset="0"/>
              </a:endParaRPr>
            </a:p>
          </p:txBody>
        </p:sp>
        <p:pic>
          <p:nvPicPr>
            <p:cNvPr id="10" name="Picture 9" descr="Kommunevåpenet_4-f">
              <a:extLst>
                <a:ext uri="{FF2B5EF4-FFF2-40B4-BE49-F238E27FC236}">
                  <a16:creationId xmlns:a16="http://schemas.microsoft.com/office/drawing/2014/main" id="{EF8B42E1-7813-4B50-BB3A-E609C5DCB36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82" y="10"/>
              <a:ext cx="217"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90347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E0B5EF-0218-4C33-95E5-BE221AA0687B}"/>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4471527-26F9-4928-BE24-00BA6DE5A6C0}"/>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19CBC4F-A37C-4834-ABF7-F9B931BA58B4}"/>
              </a:ext>
            </a:extLst>
          </p:cNvPr>
          <p:cNvSpPr>
            <a:spLocks noGrp="1"/>
          </p:cNvSpPr>
          <p:nvPr>
            <p:ph type="dt" sz="half" idx="10"/>
          </p:nvPr>
        </p:nvSpPr>
        <p:spPr/>
        <p:txBody>
          <a:bodyPr/>
          <a:lstStyle/>
          <a:p>
            <a:fld id="{688596C8-B3BC-4FB7-B21C-F98D7E449ECF}" type="datetime1">
              <a:rPr lang="nb-NO" smtClean="0"/>
              <a:t>20.02.2023</a:t>
            </a:fld>
            <a:endParaRPr lang="en-US" dirty="0"/>
          </a:p>
        </p:txBody>
      </p:sp>
      <p:sp>
        <p:nvSpPr>
          <p:cNvPr id="5" name="Plassholder for bunntekst 4">
            <a:extLst>
              <a:ext uri="{FF2B5EF4-FFF2-40B4-BE49-F238E27FC236}">
                <a16:creationId xmlns:a16="http://schemas.microsoft.com/office/drawing/2014/main" id="{5BA528B5-BCE5-4490-8864-9EE45A4054B3}"/>
              </a:ext>
            </a:extLst>
          </p:cNvPr>
          <p:cNvSpPr>
            <a:spLocks noGrp="1"/>
          </p:cNvSpPr>
          <p:nvPr>
            <p:ph type="ftr" sz="quarter" idx="11"/>
          </p:nvPr>
        </p:nvSpPr>
        <p:spPr/>
        <p:txBody>
          <a:bodyPr/>
          <a:lstStyle/>
          <a:p>
            <a:r>
              <a:rPr lang="nb-NO"/>
              <a:t>Velg meny øverst: Sett inn topp-/bunntekst - bruk på alle</a:t>
            </a:r>
            <a:endParaRPr lang="en-US" dirty="0"/>
          </a:p>
        </p:txBody>
      </p:sp>
      <p:sp>
        <p:nvSpPr>
          <p:cNvPr id="6" name="Plassholder for lysbildenummer 5">
            <a:extLst>
              <a:ext uri="{FF2B5EF4-FFF2-40B4-BE49-F238E27FC236}">
                <a16:creationId xmlns:a16="http://schemas.microsoft.com/office/drawing/2014/main" id="{09D65B63-0477-4463-8279-5F784D95AFE1}"/>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97228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11048FA4-23C8-4508-9A51-686F0CE5EEA6}"/>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B95167AD-6F64-4DB4-A15B-2B62D90A243E}"/>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115DEE7-99F5-4BD9-9EB5-C8E40263E1F1}"/>
              </a:ext>
            </a:extLst>
          </p:cNvPr>
          <p:cNvSpPr>
            <a:spLocks noGrp="1"/>
          </p:cNvSpPr>
          <p:nvPr>
            <p:ph type="dt" sz="half" idx="10"/>
          </p:nvPr>
        </p:nvSpPr>
        <p:spPr/>
        <p:txBody>
          <a:bodyPr/>
          <a:lstStyle/>
          <a:p>
            <a:fld id="{539CA8CD-2FE9-47C5-A1DE-0BC1D9A08797}" type="datetime1">
              <a:rPr lang="nb-NO" smtClean="0"/>
              <a:t>20.02.2023</a:t>
            </a:fld>
            <a:endParaRPr lang="en-US" dirty="0"/>
          </a:p>
        </p:txBody>
      </p:sp>
      <p:sp>
        <p:nvSpPr>
          <p:cNvPr id="5" name="Plassholder for bunntekst 4">
            <a:extLst>
              <a:ext uri="{FF2B5EF4-FFF2-40B4-BE49-F238E27FC236}">
                <a16:creationId xmlns:a16="http://schemas.microsoft.com/office/drawing/2014/main" id="{30CB6C6F-0306-499D-844C-3D9320F24593}"/>
              </a:ext>
            </a:extLst>
          </p:cNvPr>
          <p:cNvSpPr>
            <a:spLocks noGrp="1"/>
          </p:cNvSpPr>
          <p:nvPr>
            <p:ph type="ftr" sz="quarter" idx="11"/>
          </p:nvPr>
        </p:nvSpPr>
        <p:spPr/>
        <p:txBody>
          <a:bodyPr/>
          <a:lstStyle/>
          <a:p>
            <a:r>
              <a:rPr lang="nb-NO"/>
              <a:t>Velg meny øverst: Sett inn topp-/bunntekst - bruk på alle</a:t>
            </a:r>
            <a:endParaRPr lang="en-US" dirty="0"/>
          </a:p>
        </p:txBody>
      </p:sp>
      <p:sp>
        <p:nvSpPr>
          <p:cNvPr id="6" name="Plassholder for lysbildenummer 5">
            <a:extLst>
              <a:ext uri="{FF2B5EF4-FFF2-40B4-BE49-F238E27FC236}">
                <a16:creationId xmlns:a16="http://schemas.microsoft.com/office/drawing/2014/main" id="{0D24AEE2-9614-4487-A76D-60FCD128D86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40055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4611D4-8ADE-4A42-BD29-3FF96FCF264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8486AC3-E85A-476D-AC82-F504BFF801A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59A0772-5C7E-4878-9DC3-31D1003E8F72}"/>
              </a:ext>
            </a:extLst>
          </p:cNvPr>
          <p:cNvSpPr>
            <a:spLocks noGrp="1"/>
          </p:cNvSpPr>
          <p:nvPr>
            <p:ph type="dt" sz="half" idx="10"/>
          </p:nvPr>
        </p:nvSpPr>
        <p:spPr/>
        <p:txBody>
          <a:bodyPr/>
          <a:lstStyle/>
          <a:p>
            <a:fld id="{F097E77E-7FF3-4702-B795-8AE6650EF5EB}" type="datetime1">
              <a:rPr lang="nb-NO" smtClean="0"/>
              <a:t>20.02.2023</a:t>
            </a:fld>
            <a:endParaRPr lang="en-US" dirty="0"/>
          </a:p>
        </p:txBody>
      </p:sp>
      <p:sp>
        <p:nvSpPr>
          <p:cNvPr id="5" name="Plassholder for bunntekst 4">
            <a:extLst>
              <a:ext uri="{FF2B5EF4-FFF2-40B4-BE49-F238E27FC236}">
                <a16:creationId xmlns:a16="http://schemas.microsoft.com/office/drawing/2014/main" id="{DA4AA4A4-3233-411C-B37B-C2AA0EBFB366}"/>
              </a:ext>
            </a:extLst>
          </p:cNvPr>
          <p:cNvSpPr>
            <a:spLocks noGrp="1"/>
          </p:cNvSpPr>
          <p:nvPr>
            <p:ph type="ftr" sz="quarter" idx="11"/>
          </p:nvPr>
        </p:nvSpPr>
        <p:spPr/>
        <p:txBody>
          <a:bodyPr/>
          <a:lstStyle/>
          <a:p>
            <a:r>
              <a:rPr lang="nb-NO"/>
              <a:t>Velg meny øverst: Sett inn topp-/bunntekst - bruk på alle</a:t>
            </a:r>
            <a:endParaRPr lang="en-US" dirty="0"/>
          </a:p>
        </p:txBody>
      </p:sp>
      <p:sp>
        <p:nvSpPr>
          <p:cNvPr id="6" name="Plassholder for lysbildenummer 5">
            <a:extLst>
              <a:ext uri="{FF2B5EF4-FFF2-40B4-BE49-F238E27FC236}">
                <a16:creationId xmlns:a16="http://schemas.microsoft.com/office/drawing/2014/main" id="{D87A3D9C-B99E-4AD6-AD6D-C26188565407}"/>
              </a:ext>
            </a:extLst>
          </p:cNvPr>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3646669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22CDB6-84E7-46AF-979D-42B7D6C1F4AA}"/>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CE979325-ADE4-4F12-B82F-FB225E6CB2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2AC6EEE2-AB4F-4401-82FE-04CF33090FA7}"/>
              </a:ext>
            </a:extLst>
          </p:cNvPr>
          <p:cNvSpPr>
            <a:spLocks noGrp="1"/>
          </p:cNvSpPr>
          <p:nvPr>
            <p:ph type="dt" sz="half" idx="10"/>
          </p:nvPr>
        </p:nvSpPr>
        <p:spPr/>
        <p:txBody>
          <a:bodyPr/>
          <a:lstStyle/>
          <a:p>
            <a:fld id="{6C72F3CE-DDF3-4976-A2EA-7047E8D83971}" type="datetime1">
              <a:rPr lang="nb-NO" smtClean="0"/>
              <a:t>20.02.2023</a:t>
            </a:fld>
            <a:endParaRPr lang="en-US" dirty="0"/>
          </a:p>
        </p:txBody>
      </p:sp>
      <p:sp>
        <p:nvSpPr>
          <p:cNvPr id="5" name="Plassholder for bunntekst 4">
            <a:extLst>
              <a:ext uri="{FF2B5EF4-FFF2-40B4-BE49-F238E27FC236}">
                <a16:creationId xmlns:a16="http://schemas.microsoft.com/office/drawing/2014/main" id="{8025486C-5C10-4BBD-B540-CB0BF314CD2F}"/>
              </a:ext>
            </a:extLst>
          </p:cNvPr>
          <p:cNvSpPr>
            <a:spLocks noGrp="1"/>
          </p:cNvSpPr>
          <p:nvPr>
            <p:ph type="ftr" sz="quarter" idx="11"/>
          </p:nvPr>
        </p:nvSpPr>
        <p:spPr/>
        <p:txBody>
          <a:bodyPr/>
          <a:lstStyle/>
          <a:p>
            <a:r>
              <a:rPr lang="nb-NO"/>
              <a:t>Velg meny øverst: Sett inn topp-/bunntekst - bruk på alle</a:t>
            </a:r>
            <a:endParaRPr lang="en-US" dirty="0"/>
          </a:p>
        </p:txBody>
      </p:sp>
      <p:sp>
        <p:nvSpPr>
          <p:cNvPr id="6" name="Plassholder for lysbildenummer 5">
            <a:extLst>
              <a:ext uri="{FF2B5EF4-FFF2-40B4-BE49-F238E27FC236}">
                <a16:creationId xmlns:a16="http://schemas.microsoft.com/office/drawing/2014/main" id="{2B152F1E-25DE-4770-A7B6-B2554C8F0497}"/>
              </a:ext>
            </a:extLst>
          </p:cNvPr>
          <p:cNvSpPr>
            <a:spLocks noGrp="1"/>
          </p:cNvSpPr>
          <p:nvPr>
            <p:ph type="sldNum" sz="quarter" idx="12"/>
          </p:nvPr>
        </p:nvSpPr>
        <p:spPr/>
        <p:txBody>
          <a:bodyPr/>
          <a:lstStyle/>
          <a:p>
            <a:fld id="{4FAB73BC-B049-4115-A692-8D63A059BFB8}" type="slidenum">
              <a:rPr lang="en-US" smtClean="0"/>
              <a:t>‹#›</a:t>
            </a:fld>
            <a:endParaRPr lang="en-US" dirty="0"/>
          </a:p>
        </p:txBody>
      </p:sp>
      <p:grpSp>
        <p:nvGrpSpPr>
          <p:cNvPr id="7" name="Group 7">
            <a:extLst>
              <a:ext uri="{FF2B5EF4-FFF2-40B4-BE49-F238E27FC236}">
                <a16:creationId xmlns:a16="http://schemas.microsoft.com/office/drawing/2014/main" id="{D6C56B25-EFD4-4140-A398-82F9D63B95A7}"/>
              </a:ext>
            </a:extLst>
          </p:cNvPr>
          <p:cNvGrpSpPr>
            <a:grpSpLocks/>
          </p:cNvGrpSpPr>
          <p:nvPr userDrawn="1"/>
        </p:nvGrpSpPr>
        <p:grpSpPr bwMode="auto">
          <a:xfrm>
            <a:off x="8314055" y="0"/>
            <a:ext cx="2841625" cy="615950"/>
            <a:chOff x="3903" y="0"/>
            <a:chExt cx="1790" cy="388"/>
          </a:xfrm>
        </p:grpSpPr>
        <p:sp>
          <p:nvSpPr>
            <p:cNvPr id="8" name="Text Box 8">
              <a:extLst>
                <a:ext uri="{FF2B5EF4-FFF2-40B4-BE49-F238E27FC236}">
                  <a16:creationId xmlns:a16="http://schemas.microsoft.com/office/drawing/2014/main" id="{A956CFC6-94E6-4F70-BC1B-582703569581}"/>
                </a:ext>
              </a:extLst>
            </p:cNvPr>
            <p:cNvSpPr txBox="1">
              <a:spLocks noChangeArrowheads="1"/>
            </p:cNvSpPr>
            <p:nvPr userDrawn="1"/>
          </p:nvSpPr>
          <p:spPr bwMode="auto">
            <a:xfrm>
              <a:off x="4157" y="0"/>
              <a:ext cx="1536" cy="336"/>
            </a:xfrm>
            <a:prstGeom prst="rect">
              <a:avLst/>
            </a:prstGeom>
            <a:noFill/>
            <a:ln w="9525">
              <a:noFill/>
              <a:miter lim="800000"/>
              <a:headEnd/>
              <a:tailEnd/>
            </a:ln>
            <a:effectLst/>
          </p:spPr>
          <p:txBody>
            <a:bodyPr tIns="0">
              <a:spAutoFit/>
            </a:bodyPr>
            <a:lstStyle/>
            <a:p>
              <a:pPr>
                <a:spcBef>
                  <a:spcPct val="50000"/>
                </a:spcBef>
                <a:defRPr/>
              </a:pPr>
              <a:r>
                <a:rPr lang="nb-NO" sz="1800" b="1" dirty="0">
                  <a:latin typeface="Arial" charset="0"/>
                </a:rPr>
                <a:t>Levanger kommune</a:t>
              </a:r>
              <a:br>
                <a:rPr lang="nb-NO" sz="1800" b="1" dirty="0">
                  <a:latin typeface="Arial" charset="0"/>
                </a:rPr>
              </a:br>
              <a:r>
                <a:rPr lang="nb-NO" sz="1400" b="1" dirty="0">
                  <a:latin typeface="Arial" charset="0"/>
                </a:rPr>
                <a:t>Enhet</a:t>
              </a:r>
            </a:p>
          </p:txBody>
        </p:sp>
        <p:pic>
          <p:nvPicPr>
            <p:cNvPr id="9" name="Picture 9" descr="Kommunevåpenet_4-f">
              <a:extLst>
                <a:ext uri="{FF2B5EF4-FFF2-40B4-BE49-F238E27FC236}">
                  <a16:creationId xmlns:a16="http://schemas.microsoft.com/office/drawing/2014/main" id="{D6580668-03CD-4676-A636-3A85B02925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3" y="10"/>
              <a:ext cx="29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52976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464A90-D2DA-4362-B79A-CE83D7D1DA7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8515B31-46E8-45E5-BFCA-912EA129273B}"/>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E408906-D980-4D6F-83E2-4319BFE38255}"/>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AEAA0108-A9D2-4036-A5AA-AEBDBA958973}"/>
              </a:ext>
            </a:extLst>
          </p:cNvPr>
          <p:cNvSpPr>
            <a:spLocks noGrp="1"/>
          </p:cNvSpPr>
          <p:nvPr>
            <p:ph type="dt" sz="half" idx="10"/>
          </p:nvPr>
        </p:nvSpPr>
        <p:spPr/>
        <p:txBody>
          <a:bodyPr/>
          <a:lstStyle/>
          <a:p>
            <a:fld id="{D5008740-6AA1-4A4C-9987-DCAF7D4D23E7}" type="datetime1">
              <a:rPr lang="nb-NO" smtClean="0"/>
              <a:t>20.02.2023</a:t>
            </a:fld>
            <a:endParaRPr lang="en-US" dirty="0"/>
          </a:p>
        </p:txBody>
      </p:sp>
      <p:sp>
        <p:nvSpPr>
          <p:cNvPr id="6" name="Plassholder for bunntekst 5">
            <a:extLst>
              <a:ext uri="{FF2B5EF4-FFF2-40B4-BE49-F238E27FC236}">
                <a16:creationId xmlns:a16="http://schemas.microsoft.com/office/drawing/2014/main" id="{9F9EE9B7-0730-4158-97FE-AC307AFBD338}"/>
              </a:ext>
            </a:extLst>
          </p:cNvPr>
          <p:cNvSpPr>
            <a:spLocks noGrp="1"/>
          </p:cNvSpPr>
          <p:nvPr>
            <p:ph type="ftr" sz="quarter" idx="11"/>
          </p:nvPr>
        </p:nvSpPr>
        <p:spPr/>
        <p:txBody>
          <a:bodyPr/>
          <a:lstStyle/>
          <a:p>
            <a:r>
              <a:rPr lang="nb-NO"/>
              <a:t>Velg meny øverst: Sett inn topp-/bunntekst - bruk på alle</a:t>
            </a:r>
            <a:endParaRPr lang="en-US" dirty="0"/>
          </a:p>
        </p:txBody>
      </p:sp>
      <p:sp>
        <p:nvSpPr>
          <p:cNvPr id="7" name="Plassholder for lysbildenummer 6">
            <a:extLst>
              <a:ext uri="{FF2B5EF4-FFF2-40B4-BE49-F238E27FC236}">
                <a16:creationId xmlns:a16="http://schemas.microsoft.com/office/drawing/2014/main" id="{03E7830F-5789-4B53-857F-E917375F3524}"/>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3914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3C034F-7816-48B9-AF9F-0CF464E7A4A9}"/>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D9DF52F0-A79E-40BB-B0B5-0D1B1BD500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6B09A6C4-F38B-40BC-A254-47C13FE5CF58}"/>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4FD233F-5242-4460-AF1A-3930567462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6F286F42-D5C7-4DF9-9FB8-72D13B60359B}"/>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0F609DE6-6E51-412C-A994-ABD582C33D37}"/>
              </a:ext>
            </a:extLst>
          </p:cNvPr>
          <p:cNvSpPr>
            <a:spLocks noGrp="1"/>
          </p:cNvSpPr>
          <p:nvPr>
            <p:ph type="dt" sz="half" idx="10"/>
          </p:nvPr>
        </p:nvSpPr>
        <p:spPr/>
        <p:txBody>
          <a:bodyPr/>
          <a:lstStyle/>
          <a:p>
            <a:fld id="{A4B85C5D-6E86-482F-8965-D09A1D55731E}" type="datetime1">
              <a:rPr lang="nb-NO" smtClean="0"/>
              <a:t>20.02.2023</a:t>
            </a:fld>
            <a:endParaRPr lang="en-US" dirty="0"/>
          </a:p>
        </p:txBody>
      </p:sp>
      <p:sp>
        <p:nvSpPr>
          <p:cNvPr id="8" name="Plassholder for bunntekst 7">
            <a:extLst>
              <a:ext uri="{FF2B5EF4-FFF2-40B4-BE49-F238E27FC236}">
                <a16:creationId xmlns:a16="http://schemas.microsoft.com/office/drawing/2014/main" id="{006C3B94-46D5-4C20-8258-3100AE680BDF}"/>
              </a:ext>
            </a:extLst>
          </p:cNvPr>
          <p:cNvSpPr>
            <a:spLocks noGrp="1"/>
          </p:cNvSpPr>
          <p:nvPr>
            <p:ph type="ftr" sz="quarter" idx="11"/>
          </p:nvPr>
        </p:nvSpPr>
        <p:spPr/>
        <p:txBody>
          <a:bodyPr/>
          <a:lstStyle/>
          <a:p>
            <a:r>
              <a:rPr lang="nb-NO"/>
              <a:t>Velg meny øverst: Sett inn topp-/bunntekst - bruk på alle</a:t>
            </a:r>
            <a:endParaRPr lang="en-US" dirty="0"/>
          </a:p>
        </p:txBody>
      </p:sp>
      <p:sp>
        <p:nvSpPr>
          <p:cNvPr id="9" name="Plassholder for lysbildenummer 8">
            <a:extLst>
              <a:ext uri="{FF2B5EF4-FFF2-40B4-BE49-F238E27FC236}">
                <a16:creationId xmlns:a16="http://schemas.microsoft.com/office/drawing/2014/main" id="{8512F35A-0AEA-4F5B-A770-7E98469C1B29}"/>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4940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2139E6-70F7-4F99-8700-C514630BA1F9}"/>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153D4C0-D21F-4E4A-8C4A-F05B75E978C1}"/>
              </a:ext>
            </a:extLst>
          </p:cNvPr>
          <p:cNvSpPr>
            <a:spLocks noGrp="1"/>
          </p:cNvSpPr>
          <p:nvPr>
            <p:ph type="dt" sz="half" idx="10"/>
          </p:nvPr>
        </p:nvSpPr>
        <p:spPr/>
        <p:txBody>
          <a:bodyPr/>
          <a:lstStyle/>
          <a:p>
            <a:fld id="{00D01C1B-EB5F-4692-AA61-36833A0E5782}" type="datetime1">
              <a:rPr lang="nb-NO" smtClean="0"/>
              <a:t>20.02.2023</a:t>
            </a:fld>
            <a:endParaRPr lang="en-US" dirty="0"/>
          </a:p>
        </p:txBody>
      </p:sp>
      <p:sp>
        <p:nvSpPr>
          <p:cNvPr id="4" name="Plassholder for bunntekst 3">
            <a:extLst>
              <a:ext uri="{FF2B5EF4-FFF2-40B4-BE49-F238E27FC236}">
                <a16:creationId xmlns:a16="http://schemas.microsoft.com/office/drawing/2014/main" id="{730763DB-AF10-4883-8A5C-61C9BFE22B7A}"/>
              </a:ext>
            </a:extLst>
          </p:cNvPr>
          <p:cNvSpPr>
            <a:spLocks noGrp="1"/>
          </p:cNvSpPr>
          <p:nvPr>
            <p:ph type="ftr" sz="quarter" idx="11"/>
          </p:nvPr>
        </p:nvSpPr>
        <p:spPr/>
        <p:txBody>
          <a:bodyPr/>
          <a:lstStyle/>
          <a:p>
            <a:r>
              <a:rPr lang="nb-NO"/>
              <a:t>Velg meny øverst: Sett inn topp-/bunntekst - bruk på alle</a:t>
            </a:r>
            <a:endParaRPr lang="en-US" dirty="0"/>
          </a:p>
        </p:txBody>
      </p:sp>
      <p:sp>
        <p:nvSpPr>
          <p:cNvPr id="5" name="Plassholder for lysbildenummer 4">
            <a:extLst>
              <a:ext uri="{FF2B5EF4-FFF2-40B4-BE49-F238E27FC236}">
                <a16:creationId xmlns:a16="http://schemas.microsoft.com/office/drawing/2014/main" id="{7314E3F8-090A-4220-AEA5-F3993F11F55C}"/>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8000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A83C6BC-4C24-412B-AA34-A4F7D0FC2157}"/>
              </a:ext>
            </a:extLst>
          </p:cNvPr>
          <p:cNvSpPr>
            <a:spLocks noGrp="1"/>
          </p:cNvSpPr>
          <p:nvPr>
            <p:ph type="dt" sz="half" idx="10"/>
          </p:nvPr>
        </p:nvSpPr>
        <p:spPr/>
        <p:txBody>
          <a:bodyPr/>
          <a:lstStyle/>
          <a:p>
            <a:fld id="{DE0F1C5E-29EB-4CD2-A0FE-75890182325C}" type="datetime1">
              <a:rPr lang="nb-NO" smtClean="0"/>
              <a:t>20.02.2023</a:t>
            </a:fld>
            <a:endParaRPr lang="en-US" dirty="0"/>
          </a:p>
        </p:txBody>
      </p:sp>
      <p:sp>
        <p:nvSpPr>
          <p:cNvPr id="3" name="Plassholder for bunntekst 2">
            <a:extLst>
              <a:ext uri="{FF2B5EF4-FFF2-40B4-BE49-F238E27FC236}">
                <a16:creationId xmlns:a16="http://schemas.microsoft.com/office/drawing/2014/main" id="{0B8A19B4-01B9-4ED2-8372-BA353BB7EF11}"/>
              </a:ext>
            </a:extLst>
          </p:cNvPr>
          <p:cNvSpPr>
            <a:spLocks noGrp="1"/>
          </p:cNvSpPr>
          <p:nvPr>
            <p:ph type="ftr" sz="quarter" idx="11"/>
          </p:nvPr>
        </p:nvSpPr>
        <p:spPr/>
        <p:txBody>
          <a:bodyPr/>
          <a:lstStyle/>
          <a:p>
            <a:r>
              <a:rPr lang="nb-NO"/>
              <a:t>Velg meny øverst: Sett inn topp-/bunntekst - bruk på alle</a:t>
            </a:r>
            <a:endParaRPr lang="en-US" dirty="0"/>
          </a:p>
        </p:txBody>
      </p:sp>
      <p:sp>
        <p:nvSpPr>
          <p:cNvPr id="4" name="Plassholder for lysbildenummer 3">
            <a:extLst>
              <a:ext uri="{FF2B5EF4-FFF2-40B4-BE49-F238E27FC236}">
                <a16:creationId xmlns:a16="http://schemas.microsoft.com/office/drawing/2014/main" id="{96C7E7DC-DCE0-41CA-83C5-03EE5A3447A5}"/>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3674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8F4EA1-36A5-4BA4-A706-95205D390DD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48A3F46-5AB7-4AAF-998F-57CD9EC87C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62CEA948-61EC-47B3-AB8A-C5C191B4BA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BBDE050-653E-4B67-9879-4F6D3151B296}"/>
              </a:ext>
            </a:extLst>
          </p:cNvPr>
          <p:cNvSpPr>
            <a:spLocks noGrp="1"/>
          </p:cNvSpPr>
          <p:nvPr>
            <p:ph type="dt" sz="half" idx="10"/>
          </p:nvPr>
        </p:nvSpPr>
        <p:spPr/>
        <p:txBody>
          <a:bodyPr/>
          <a:lstStyle/>
          <a:p>
            <a:fld id="{C91A0CDB-231E-4509-BA30-0C4A15AF527A}" type="datetime1">
              <a:rPr lang="nb-NO" smtClean="0"/>
              <a:t>20.02.2023</a:t>
            </a:fld>
            <a:endParaRPr lang="en-US" dirty="0"/>
          </a:p>
        </p:txBody>
      </p:sp>
      <p:sp>
        <p:nvSpPr>
          <p:cNvPr id="6" name="Plassholder for bunntekst 5">
            <a:extLst>
              <a:ext uri="{FF2B5EF4-FFF2-40B4-BE49-F238E27FC236}">
                <a16:creationId xmlns:a16="http://schemas.microsoft.com/office/drawing/2014/main" id="{8DC4E655-BF80-4E74-BDD9-87AF06A4DD3D}"/>
              </a:ext>
            </a:extLst>
          </p:cNvPr>
          <p:cNvSpPr>
            <a:spLocks noGrp="1"/>
          </p:cNvSpPr>
          <p:nvPr>
            <p:ph type="ftr" sz="quarter" idx="11"/>
          </p:nvPr>
        </p:nvSpPr>
        <p:spPr/>
        <p:txBody>
          <a:bodyPr/>
          <a:lstStyle/>
          <a:p>
            <a:r>
              <a:rPr lang="nb-NO"/>
              <a:t>Velg meny øverst: Sett inn topp-/bunntekst - bruk på alle</a:t>
            </a:r>
            <a:endParaRPr lang="en-US" dirty="0"/>
          </a:p>
        </p:txBody>
      </p:sp>
      <p:sp>
        <p:nvSpPr>
          <p:cNvPr id="7" name="Plassholder for lysbildenummer 6">
            <a:extLst>
              <a:ext uri="{FF2B5EF4-FFF2-40B4-BE49-F238E27FC236}">
                <a16:creationId xmlns:a16="http://schemas.microsoft.com/office/drawing/2014/main" id="{7EE0D4E6-E5DD-48C5-B4AA-E7276EB6AD75}"/>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949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2F49EE-2455-4584-8AA2-3567EF84622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779361DC-573B-43A6-AD51-278E1432F5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D9129D4F-660F-4E04-9AFE-C906DC224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09A5BAE-4FB7-441C-850D-1C94F7410223}"/>
              </a:ext>
            </a:extLst>
          </p:cNvPr>
          <p:cNvSpPr>
            <a:spLocks noGrp="1"/>
          </p:cNvSpPr>
          <p:nvPr>
            <p:ph type="dt" sz="half" idx="10"/>
          </p:nvPr>
        </p:nvSpPr>
        <p:spPr/>
        <p:txBody>
          <a:bodyPr/>
          <a:lstStyle/>
          <a:p>
            <a:fld id="{F8477B7F-768D-4452-AD98-B058E9F6363E}" type="datetime1">
              <a:rPr lang="nb-NO" smtClean="0"/>
              <a:t>20.02.2023</a:t>
            </a:fld>
            <a:endParaRPr lang="en-US" dirty="0"/>
          </a:p>
        </p:txBody>
      </p:sp>
      <p:sp>
        <p:nvSpPr>
          <p:cNvPr id="6" name="Plassholder for bunntekst 5">
            <a:extLst>
              <a:ext uri="{FF2B5EF4-FFF2-40B4-BE49-F238E27FC236}">
                <a16:creationId xmlns:a16="http://schemas.microsoft.com/office/drawing/2014/main" id="{2778CA0C-568C-482C-B876-0A846320AEB2}"/>
              </a:ext>
            </a:extLst>
          </p:cNvPr>
          <p:cNvSpPr>
            <a:spLocks noGrp="1"/>
          </p:cNvSpPr>
          <p:nvPr>
            <p:ph type="ftr" sz="quarter" idx="11"/>
          </p:nvPr>
        </p:nvSpPr>
        <p:spPr/>
        <p:txBody>
          <a:bodyPr/>
          <a:lstStyle/>
          <a:p>
            <a:r>
              <a:rPr lang="nb-NO"/>
              <a:t>Velg meny øverst: Sett inn topp-/bunntekst - bruk på alle</a:t>
            </a:r>
            <a:endParaRPr lang="en-US" dirty="0"/>
          </a:p>
        </p:txBody>
      </p:sp>
      <p:sp>
        <p:nvSpPr>
          <p:cNvPr id="7" name="Plassholder for lysbildenummer 6">
            <a:extLst>
              <a:ext uri="{FF2B5EF4-FFF2-40B4-BE49-F238E27FC236}">
                <a16:creationId xmlns:a16="http://schemas.microsoft.com/office/drawing/2014/main" id="{4785A629-75C0-406B-BA08-155F5FA50549}"/>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1517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733532F-EE2B-4AE0-A7B1-B03CCC3887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F21CE7-98B9-4C3C-B2DA-6648CFCC52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1239FC9-04F4-47AC-9649-7C1B8B7630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6A7B4-D711-42B8-B56F-3718D712C275}" type="datetime1">
              <a:rPr lang="nb-NO" smtClean="0"/>
              <a:t>20.02.2023</a:t>
            </a:fld>
            <a:endParaRPr lang="en-US" dirty="0"/>
          </a:p>
        </p:txBody>
      </p:sp>
      <p:sp>
        <p:nvSpPr>
          <p:cNvPr id="5" name="Plassholder for bunntekst 4">
            <a:extLst>
              <a:ext uri="{FF2B5EF4-FFF2-40B4-BE49-F238E27FC236}">
                <a16:creationId xmlns:a16="http://schemas.microsoft.com/office/drawing/2014/main" id="{1F5C6612-2DEF-487C-84C8-48FDF8FB83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Velg meny øverst: Sett inn topp-/bunntekst - bruk på alle</a:t>
            </a:r>
            <a:endParaRPr lang="en-US" dirty="0"/>
          </a:p>
        </p:txBody>
      </p:sp>
      <p:sp>
        <p:nvSpPr>
          <p:cNvPr id="6" name="Plassholder for lysbildenummer 5">
            <a:extLst>
              <a:ext uri="{FF2B5EF4-FFF2-40B4-BE49-F238E27FC236}">
                <a16:creationId xmlns:a16="http://schemas.microsoft.com/office/drawing/2014/main" id="{42D1CDC0-20DA-4D23-A463-A54116706C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pic>
        <p:nvPicPr>
          <p:cNvPr id="7" name="Bilde 6">
            <a:extLst>
              <a:ext uri="{FF2B5EF4-FFF2-40B4-BE49-F238E27FC236}">
                <a16:creationId xmlns:a16="http://schemas.microsoft.com/office/drawing/2014/main" id="{288854F8-4D41-4CD8-A8EA-C2522087F5F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41699" cy="6858000"/>
          </a:xfrm>
          <a:prstGeom prst="rect">
            <a:avLst/>
          </a:prstGeom>
        </p:spPr>
      </p:pic>
      <p:cxnSp>
        <p:nvCxnSpPr>
          <p:cNvPr id="8" name="Rett linje 7">
            <a:extLst>
              <a:ext uri="{FF2B5EF4-FFF2-40B4-BE49-F238E27FC236}">
                <a16:creationId xmlns:a16="http://schemas.microsoft.com/office/drawing/2014/main" id="{1DE58C81-6D00-4A3A-BB0F-98B86E008ED8}"/>
              </a:ext>
            </a:extLst>
          </p:cNvPr>
          <p:cNvCxnSpPr/>
          <p:nvPr userDrawn="1"/>
        </p:nvCxnSpPr>
        <p:spPr>
          <a:xfrm>
            <a:off x="1241698" y="6432550"/>
            <a:ext cx="1095030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7">
            <a:extLst>
              <a:ext uri="{FF2B5EF4-FFF2-40B4-BE49-F238E27FC236}">
                <a16:creationId xmlns:a16="http://schemas.microsoft.com/office/drawing/2014/main" id="{32ADD035-F885-49C2-8DF4-28ACFDA9860F}"/>
              </a:ext>
            </a:extLst>
          </p:cNvPr>
          <p:cNvGrpSpPr>
            <a:grpSpLocks/>
          </p:cNvGrpSpPr>
          <p:nvPr userDrawn="1"/>
        </p:nvGrpSpPr>
        <p:grpSpPr bwMode="auto">
          <a:xfrm>
            <a:off x="9653589" y="124819"/>
            <a:ext cx="2481263" cy="439738"/>
            <a:chOff x="3982" y="10"/>
            <a:chExt cx="1563" cy="277"/>
          </a:xfrm>
        </p:grpSpPr>
        <p:sp>
          <p:nvSpPr>
            <p:cNvPr id="10" name="Text Box 8">
              <a:extLst>
                <a:ext uri="{FF2B5EF4-FFF2-40B4-BE49-F238E27FC236}">
                  <a16:creationId xmlns:a16="http://schemas.microsoft.com/office/drawing/2014/main" id="{DE51408F-B82E-47D7-AF84-67DA42F1A383}"/>
                </a:ext>
              </a:extLst>
            </p:cNvPr>
            <p:cNvSpPr txBox="1">
              <a:spLocks noChangeArrowheads="1"/>
            </p:cNvSpPr>
            <p:nvPr userDrawn="1"/>
          </p:nvSpPr>
          <p:spPr bwMode="auto">
            <a:xfrm>
              <a:off x="4157" y="40"/>
              <a:ext cx="1388" cy="242"/>
            </a:xfrm>
            <a:prstGeom prst="rect">
              <a:avLst/>
            </a:prstGeom>
            <a:noFill/>
            <a:ln w="9525">
              <a:noFill/>
              <a:miter lim="800000"/>
              <a:headEnd/>
              <a:tailEnd/>
            </a:ln>
            <a:effectLst/>
          </p:spPr>
          <p:txBody>
            <a:bodyPr wrap="square" tIns="0">
              <a:spAutoFit/>
            </a:bodyPr>
            <a:lstStyle/>
            <a:p>
              <a:pPr>
                <a:spcBef>
                  <a:spcPct val="50000"/>
                </a:spcBef>
                <a:defRPr/>
              </a:pPr>
              <a:r>
                <a:rPr lang="nb-NO" sz="1200" b="0" dirty="0">
                  <a:latin typeface="Arial" charset="0"/>
                </a:rPr>
                <a:t>Levanger kommune</a:t>
              </a:r>
              <a:br>
                <a:rPr lang="nb-NO" sz="1800" b="0" dirty="0">
                  <a:latin typeface="Arial" charset="0"/>
                </a:rPr>
              </a:br>
              <a:endParaRPr lang="nb-NO" sz="1000" b="0" dirty="0">
                <a:latin typeface="Arial" charset="0"/>
              </a:endParaRPr>
            </a:p>
          </p:txBody>
        </p:sp>
        <p:pic>
          <p:nvPicPr>
            <p:cNvPr id="11" name="Picture 9" descr="Kommunevåpenet_4-f">
              <a:extLst>
                <a:ext uri="{FF2B5EF4-FFF2-40B4-BE49-F238E27FC236}">
                  <a16:creationId xmlns:a16="http://schemas.microsoft.com/office/drawing/2014/main" id="{0A5F7C56-3354-4AD7-BE5D-1018713FF07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982" y="10"/>
              <a:ext cx="217"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087535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744555" y="1824925"/>
            <a:ext cx="8915399" cy="2262781"/>
          </a:xfrm>
        </p:spPr>
        <p:txBody>
          <a:bodyPr>
            <a:normAutofit/>
          </a:bodyPr>
          <a:lstStyle/>
          <a:p>
            <a:r>
              <a:rPr lang="nb-NO" sz="5400"/>
              <a:t>Avviksrapport </a:t>
            </a:r>
            <a:r>
              <a:rPr lang="nb-NO" sz="4800"/>
              <a:t>2022</a:t>
            </a:r>
            <a:endParaRPr lang="nb-NO" sz="4800" dirty="0"/>
          </a:p>
        </p:txBody>
      </p:sp>
      <p:sp>
        <p:nvSpPr>
          <p:cNvPr id="3" name="Undertittel 2"/>
          <p:cNvSpPr>
            <a:spLocks noGrp="1"/>
          </p:cNvSpPr>
          <p:nvPr>
            <p:ph type="subTitle" idx="1"/>
          </p:nvPr>
        </p:nvSpPr>
        <p:spPr>
          <a:xfrm>
            <a:off x="1241699" y="4455620"/>
            <a:ext cx="10607401" cy="552608"/>
          </a:xfrm>
        </p:spPr>
        <p:txBody>
          <a:bodyPr>
            <a:normAutofit/>
          </a:bodyPr>
          <a:lstStyle/>
          <a:p>
            <a:r>
              <a:rPr lang="nb-NO" dirty="0"/>
              <a:t>	   ORIENTERING I ARBEIDSMILJØUTVALGET (AMU)</a:t>
            </a:r>
          </a:p>
        </p:txBody>
      </p:sp>
      <p:sp>
        <p:nvSpPr>
          <p:cNvPr id="6" name="Plassholder for dato 5"/>
          <p:cNvSpPr>
            <a:spLocks noGrp="1"/>
          </p:cNvSpPr>
          <p:nvPr>
            <p:ph type="dt" sz="half" idx="10"/>
          </p:nvPr>
        </p:nvSpPr>
        <p:spPr/>
        <p:txBody>
          <a:bodyPr/>
          <a:lstStyle/>
          <a:p>
            <a:fld id="{A2645743-8C1D-43DB-BE2F-A68E3AF933EF}" type="datetime1">
              <a:rPr lang="nb-NO" smtClean="0"/>
              <a:t>20.02.2023</a:t>
            </a:fld>
            <a:endParaRPr lang="en-US" dirty="0"/>
          </a:p>
        </p:txBody>
      </p:sp>
      <p:sp>
        <p:nvSpPr>
          <p:cNvPr id="4" name="Plassholder for bunntekst 3"/>
          <p:cNvSpPr>
            <a:spLocks noGrp="1"/>
          </p:cNvSpPr>
          <p:nvPr>
            <p:ph type="ftr" sz="quarter" idx="11"/>
          </p:nvPr>
        </p:nvSpPr>
        <p:spPr/>
        <p:txBody>
          <a:bodyPr/>
          <a:lstStyle/>
          <a:p>
            <a:r>
              <a:rPr lang="nb-NO" dirty="0"/>
              <a:t>HMS rådgiver Sølvi Melvold</a:t>
            </a:r>
            <a:endParaRPr lang="en-US" dirty="0"/>
          </a:p>
        </p:txBody>
      </p:sp>
      <p:sp>
        <p:nvSpPr>
          <p:cNvPr id="5" name="Plassholder for lysbildenummer 4"/>
          <p:cNvSpPr>
            <a:spLocks noGrp="1"/>
          </p:cNvSpPr>
          <p:nvPr>
            <p:ph type="sldNum" sz="quarter" idx="12"/>
          </p:nvPr>
        </p:nvSpPr>
        <p:spPr/>
        <p:txBody>
          <a:bodyPr/>
          <a:lstStyle/>
          <a:p>
            <a:fld id="{4FAB73BC-B049-4115-A692-8D63A059BFB8}" type="slidenum">
              <a:rPr lang="en-US" smtClean="0"/>
              <a:t>1</a:t>
            </a:fld>
            <a:endParaRPr lang="en-US" dirty="0"/>
          </a:p>
        </p:txBody>
      </p:sp>
      <p:pic>
        <p:nvPicPr>
          <p:cNvPr id="7" name="Bilde 6">
            <a:extLst>
              <a:ext uri="{FF2B5EF4-FFF2-40B4-BE49-F238E27FC236}">
                <a16:creationId xmlns:a16="http://schemas.microsoft.com/office/drawing/2014/main" id="{D9D74C89-F9B3-4C59-869C-DF3C8F56DD8C}"/>
              </a:ext>
            </a:extLst>
          </p:cNvPr>
          <p:cNvPicPr>
            <a:picLocks noChangeAspect="1"/>
          </p:cNvPicPr>
          <p:nvPr/>
        </p:nvPicPr>
        <p:blipFill>
          <a:blip r:embed="rId3"/>
          <a:stretch>
            <a:fillRect/>
          </a:stretch>
        </p:blipFill>
        <p:spPr>
          <a:xfrm>
            <a:off x="4328433" y="646292"/>
            <a:ext cx="2791215" cy="1895740"/>
          </a:xfrm>
          <a:prstGeom prst="rect">
            <a:avLst/>
          </a:prstGeom>
        </p:spPr>
      </p:pic>
    </p:spTree>
    <p:extLst>
      <p:ext uri="{BB962C8B-B14F-4D97-AF65-F5344CB8AC3E}">
        <p14:creationId xmlns:p14="http://schemas.microsoft.com/office/powerpoint/2010/main" val="4245717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4F26C5-3838-4818-8C12-9003BB7A49E0}"/>
              </a:ext>
            </a:extLst>
          </p:cNvPr>
          <p:cNvSpPr>
            <a:spLocks noGrp="1"/>
          </p:cNvSpPr>
          <p:nvPr>
            <p:ph type="title"/>
          </p:nvPr>
        </p:nvSpPr>
        <p:spPr>
          <a:xfrm>
            <a:off x="1241699" y="8608"/>
            <a:ext cx="10639640" cy="778996"/>
          </a:xfrm>
        </p:spPr>
        <p:txBody>
          <a:bodyPr>
            <a:normAutofit/>
          </a:bodyPr>
          <a:lstStyle/>
          <a:p>
            <a:r>
              <a:rPr lang="nb-NO" sz="3600" b="1" dirty="0"/>
              <a:t>Institusjonstjenesten 2022</a:t>
            </a:r>
          </a:p>
        </p:txBody>
      </p:sp>
      <p:sp>
        <p:nvSpPr>
          <p:cNvPr id="4" name="Plassholder for dato 3">
            <a:extLst>
              <a:ext uri="{FF2B5EF4-FFF2-40B4-BE49-F238E27FC236}">
                <a16:creationId xmlns:a16="http://schemas.microsoft.com/office/drawing/2014/main" id="{EAA4555B-DB14-4C7C-AD01-7BA404FCD368}"/>
              </a:ext>
            </a:extLst>
          </p:cNvPr>
          <p:cNvSpPr>
            <a:spLocks noGrp="1"/>
          </p:cNvSpPr>
          <p:nvPr>
            <p:ph type="dt" sz="half" idx="10"/>
          </p:nvPr>
        </p:nvSpPr>
        <p:spPr/>
        <p:txBody>
          <a:bodyPr/>
          <a:lstStyle/>
          <a:p>
            <a:fld id="{F097E77E-7FF3-4702-B795-8AE6650EF5EB}" type="datetime1">
              <a:rPr lang="nb-NO" smtClean="0"/>
              <a:t>20.02.2023</a:t>
            </a:fld>
            <a:endParaRPr lang="en-US" dirty="0"/>
          </a:p>
        </p:txBody>
      </p:sp>
      <p:sp>
        <p:nvSpPr>
          <p:cNvPr id="6" name="Plassholder for lysbildenummer 5">
            <a:extLst>
              <a:ext uri="{FF2B5EF4-FFF2-40B4-BE49-F238E27FC236}">
                <a16:creationId xmlns:a16="http://schemas.microsoft.com/office/drawing/2014/main" id="{3B3EA8A0-A845-4503-924B-B3BF0ECC0315}"/>
              </a:ext>
            </a:extLst>
          </p:cNvPr>
          <p:cNvSpPr>
            <a:spLocks noGrp="1"/>
          </p:cNvSpPr>
          <p:nvPr>
            <p:ph type="sldNum" sz="quarter" idx="12"/>
          </p:nvPr>
        </p:nvSpPr>
        <p:spPr/>
        <p:txBody>
          <a:bodyPr/>
          <a:lstStyle/>
          <a:p>
            <a:fld id="{6113E31D-E2AB-40D1-8B51-AFA5AFEF393A}" type="slidenum">
              <a:rPr lang="en-US" smtClean="0"/>
              <a:t>10</a:t>
            </a:fld>
            <a:endParaRPr lang="en-US" dirty="0"/>
          </a:p>
        </p:txBody>
      </p:sp>
      <p:graphicFrame>
        <p:nvGraphicFramePr>
          <p:cNvPr id="3" name="Tabell 2">
            <a:extLst>
              <a:ext uri="{FF2B5EF4-FFF2-40B4-BE49-F238E27FC236}">
                <a16:creationId xmlns:a16="http://schemas.microsoft.com/office/drawing/2014/main" id="{E9278C9D-25B2-4AE5-A32C-AABDE613CD9B}"/>
              </a:ext>
            </a:extLst>
          </p:cNvPr>
          <p:cNvGraphicFramePr>
            <a:graphicFrameLocks noGrp="1"/>
          </p:cNvGraphicFramePr>
          <p:nvPr>
            <p:extLst>
              <p:ext uri="{D42A27DB-BD31-4B8C-83A1-F6EECF244321}">
                <p14:modId xmlns:p14="http://schemas.microsoft.com/office/powerpoint/2010/main" val="2370983466"/>
              </p:ext>
            </p:extLst>
          </p:nvPr>
        </p:nvGraphicFramePr>
        <p:xfrm>
          <a:off x="1301858" y="787604"/>
          <a:ext cx="5165345" cy="4547910"/>
        </p:xfrm>
        <a:graphic>
          <a:graphicData uri="http://schemas.openxmlformats.org/drawingml/2006/table">
            <a:tbl>
              <a:tblPr firstRow="1" firstCol="1" bandRow="1">
                <a:tableStyleId>{5C22544A-7EE6-4342-B048-85BDC9FD1C3A}</a:tableStyleId>
              </a:tblPr>
              <a:tblGrid>
                <a:gridCol w="3109815">
                  <a:extLst>
                    <a:ext uri="{9D8B030D-6E8A-4147-A177-3AD203B41FA5}">
                      <a16:colId xmlns:a16="http://schemas.microsoft.com/office/drawing/2014/main" val="518355009"/>
                    </a:ext>
                  </a:extLst>
                </a:gridCol>
                <a:gridCol w="981738">
                  <a:extLst>
                    <a:ext uri="{9D8B030D-6E8A-4147-A177-3AD203B41FA5}">
                      <a16:colId xmlns:a16="http://schemas.microsoft.com/office/drawing/2014/main" val="3331881947"/>
                    </a:ext>
                  </a:extLst>
                </a:gridCol>
                <a:gridCol w="1073792">
                  <a:extLst>
                    <a:ext uri="{9D8B030D-6E8A-4147-A177-3AD203B41FA5}">
                      <a16:colId xmlns:a16="http://schemas.microsoft.com/office/drawing/2014/main" val="4184564602"/>
                    </a:ext>
                  </a:extLst>
                </a:gridCol>
              </a:tblGrid>
              <a:tr h="454791">
                <a:tc>
                  <a:txBody>
                    <a:bodyPr/>
                    <a:lstStyle/>
                    <a:p>
                      <a:pPr>
                        <a:lnSpc>
                          <a:spcPct val="107000"/>
                        </a:lnSpc>
                        <a:spcAft>
                          <a:spcPts val="0"/>
                        </a:spcAft>
                      </a:pPr>
                      <a:r>
                        <a:rPr lang="nb-NO" sz="1400" dirty="0">
                          <a:solidFill>
                            <a:schemeClr val="tx1"/>
                          </a:solidFill>
                          <a:effectLst/>
                        </a:rPr>
                        <a:t> Institusjonstjenesten </a:t>
                      </a:r>
                      <a:endPar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nSpc>
                          <a:spcPct val="107000"/>
                        </a:lnSpc>
                        <a:spcAft>
                          <a:spcPts val="0"/>
                        </a:spcAft>
                      </a:pPr>
                      <a:r>
                        <a:rPr lang="nb-NO" sz="1400" dirty="0">
                          <a:solidFill>
                            <a:schemeClr val="tx1"/>
                          </a:solidFill>
                          <a:effectLst/>
                        </a:rPr>
                        <a:t> 2021</a:t>
                      </a:r>
                      <a:endPar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nSpc>
                          <a:spcPct val="107000"/>
                        </a:lnSpc>
                        <a:spcAft>
                          <a:spcPts val="0"/>
                        </a:spcAft>
                      </a:pPr>
                      <a:r>
                        <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2022</a:t>
                      </a:r>
                    </a:p>
                  </a:txBody>
                  <a:tcPr marL="44450" marR="44450" marT="0" marB="0" anchor="b">
                    <a:solidFill>
                      <a:schemeClr val="accent1">
                        <a:lumMod val="40000"/>
                        <a:lumOff val="60000"/>
                      </a:schemeClr>
                    </a:solidFill>
                  </a:tcPr>
                </a:tc>
                <a:extLst>
                  <a:ext uri="{0D108BD9-81ED-4DB2-BD59-A6C34878D82A}">
                    <a16:rowId xmlns:a16="http://schemas.microsoft.com/office/drawing/2014/main" val="1615939710"/>
                  </a:ext>
                </a:extLst>
              </a:tr>
              <a:tr h="454791">
                <a:tc>
                  <a:txBody>
                    <a:bodyPr/>
                    <a:lstStyle/>
                    <a:p>
                      <a:pPr>
                        <a:lnSpc>
                          <a:spcPct val="107000"/>
                        </a:lnSpc>
                        <a:spcAft>
                          <a:spcPts val="0"/>
                        </a:spcAft>
                      </a:pPr>
                      <a:r>
                        <a:rPr lang="nb-NO" sz="1400" b="0" dirty="0">
                          <a:solidFill>
                            <a:schemeClr val="tx1"/>
                          </a:solidFill>
                          <a:effectLst/>
                        </a:rPr>
                        <a:t>Institusjonstjenester (Enhetsleder)</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p>
                  </a:txBody>
                  <a:tcPr marL="44450" marR="44450" marT="0" marB="0" anchor="b">
                    <a:solidFill>
                      <a:schemeClr val="accent1">
                        <a:lumMod val="40000"/>
                        <a:lumOff val="60000"/>
                      </a:schemeClr>
                    </a:solidFill>
                  </a:tcPr>
                </a:tc>
                <a:extLst>
                  <a:ext uri="{0D108BD9-81ED-4DB2-BD59-A6C34878D82A}">
                    <a16:rowId xmlns:a16="http://schemas.microsoft.com/office/drawing/2014/main" val="1652853167"/>
                  </a:ext>
                </a:extLst>
              </a:tr>
              <a:tr h="454791">
                <a:tc>
                  <a:txBody>
                    <a:bodyPr/>
                    <a:lstStyle/>
                    <a:p>
                      <a:pPr>
                        <a:lnSpc>
                          <a:spcPct val="107000"/>
                        </a:lnSpc>
                        <a:spcAft>
                          <a:spcPts val="0"/>
                        </a:spcAft>
                      </a:pPr>
                      <a:r>
                        <a:rPr lang="nb-NO" sz="1400" b="0" dirty="0">
                          <a:solidFill>
                            <a:schemeClr val="tx1"/>
                          </a:solidFill>
                          <a:effectLst/>
                        </a:rPr>
                        <a:t>Staup helsehus (</a:t>
                      </a:r>
                      <a:r>
                        <a:rPr lang="nb-NO" sz="1400" b="0" dirty="0" err="1">
                          <a:solidFill>
                            <a:schemeClr val="tx1"/>
                          </a:solidFill>
                          <a:effectLst/>
                        </a:rPr>
                        <a:t>avd</a:t>
                      </a:r>
                      <a:r>
                        <a:rPr lang="nb-NO" sz="1400" b="0" dirty="0">
                          <a:solidFill>
                            <a:schemeClr val="tx1"/>
                          </a:solidFill>
                          <a:effectLst/>
                        </a:rPr>
                        <a:t> 1)</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237</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243</a:t>
                      </a:r>
                    </a:p>
                  </a:txBody>
                  <a:tcPr marL="44450" marR="44450" marT="0" marB="0" anchor="b">
                    <a:solidFill>
                      <a:schemeClr val="accent1">
                        <a:lumMod val="40000"/>
                        <a:lumOff val="60000"/>
                      </a:schemeClr>
                    </a:solidFill>
                  </a:tcPr>
                </a:tc>
                <a:extLst>
                  <a:ext uri="{0D108BD9-81ED-4DB2-BD59-A6C34878D82A}">
                    <a16:rowId xmlns:a16="http://schemas.microsoft.com/office/drawing/2014/main" val="3603653108"/>
                  </a:ext>
                </a:extLst>
              </a:tr>
              <a:tr h="454791">
                <a:tc>
                  <a:txBody>
                    <a:bodyPr/>
                    <a:lstStyle/>
                    <a:p>
                      <a:pPr>
                        <a:lnSpc>
                          <a:spcPct val="107000"/>
                        </a:lnSpc>
                        <a:spcAft>
                          <a:spcPts val="0"/>
                        </a:spcAft>
                      </a:pPr>
                      <a:r>
                        <a:rPr lang="nb-NO" sz="1400" b="0" dirty="0">
                          <a:solidFill>
                            <a:schemeClr val="tx1"/>
                          </a:solidFill>
                          <a:effectLst/>
                        </a:rPr>
                        <a:t>Staup helsehus (</a:t>
                      </a:r>
                      <a:r>
                        <a:rPr lang="nb-NO" sz="1400" b="0" dirty="0" err="1">
                          <a:solidFill>
                            <a:schemeClr val="tx1"/>
                          </a:solidFill>
                          <a:effectLst/>
                        </a:rPr>
                        <a:t>avd</a:t>
                      </a:r>
                      <a:r>
                        <a:rPr lang="nb-NO" sz="1400" b="0" dirty="0">
                          <a:solidFill>
                            <a:schemeClr val="tx1"/>
                          </a:solidFill>
                          <a:effectLst/>
                        </a:rPr>
                        <a:t> 2)</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192</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177</a:t>
                      </a:r>
                    </a:p>
                  </a:txBody>
                  <a:tcPr marL="44450" marR="44450" marT="0" marB="0" anchor="b">
                    <a:solidFill>
                      <a:schemeClr val="accent1">
                        <a:lumMod val="40000"/>
                        <a:lumOff val="60000"/>
                      </a:schemeClr>
                    </a:solidFill>
                  </a:tcPr>
                </a:tc>
                <a:extLst>
                  <a:ext uri="{0D108BD9-81ED-4DB2-BD59-A6C34878D82A}">
                    <a16:rowId xmlns:a16="http://schemas.microsoft.com/office/drawing/2014/main" val="1416175986"/>
                  </a:ext>
                </a:extLst>
              </a:tr>
              <a:tr h="454791">
                <a:tc>
                  <a:txBody>
                    <a:bodyPr/>
                    <a:lstStyle/>
                    <a:p>
                      <a:pPr>
                        <a:lnSpc>
                          <a:spcPct val="107000"/>
                        </a:lnSpc>
                        <a:spcAft>
                          <a:spcPts val="0"/>
                        </a:spcAft>
                      </a:pPr>
                      <a:r>
                        <a:rPr lang="nb-NO" sz="1400" b="0" dirty="0">
                          <a:solidFill>
                            <a:schemeClr val="tx1"/>
                          </a:solidFill>
                          <a:effectLst/>
                        </a:rPr>
                        <a:t>Legetjeneste Staup helsehus</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a:t>
                      </a:r>
                    </a:p>
                  </a:txBody>
                  <a:tcPr marL="44450" marR="44450" marT="0" marB="0" anchor="b">
                    <a:solidFill>
                      <a:schemeClr val="accent1">
                        <a:lumMod val="40000"/>
                        <a:lumOff val="60000"/>
                      </a:schemeClr>
                    </a:solidFill>
                  </a:tcPr>
                </a:tc>
                <a:extLst>
                  <a:ext uri="{0D108BD9-81ED-4DB2-BD59-A6C34878D82A}">
                    <a16:rowId xmlns:a16="http://schemas.microsoft.com/office/drawing/2014/main" val="2252808259"/>
                  </a:ext>
                </a:extLst>
              </a:tr>
              <a:tr h="454791">
                <a:tc>
                  <a:txBody>
                    <a:bodyPr/>
                    <a:lstStyle/>
                    <a:p>
                      <a:pPr>
                        <a:lnSpc>
                          <a:spcPct val="107000"/>
                        </a:lnSpc>
                        <a:spcAft>
                          <a:spcPts val="0"/>
                        </a:spcAft>
                      </a:pPr>
                      <a:r>
                        <a:rPr lang="nb-NO" sz="1400" b="0" dirty="0">
                          <a:solidFill>
                            <a:schemeClr val="tx1"/>
                          </a:solidFill>
                          <a:effectLst/>
                        </a:rPr>
                        <a:t>Ytterøy helsetun</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80</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88</a:t>
                      </a:r>
                    </a:p>
                  </a:txBody>
                  <a:tcPr marL="44450" marR="44450" marT="0" marB="0" anchor="b">
                    <a:solidFill>
                      <a:schemeClr val="accent1">
                        <a:lumMod val="40000"/>
                        <a:lumOff val="60000"/>
                      </a:schemeClr>
                    </a:solidFill>
                  </a:tcPr>
                </a:tc>
                <a:extLst>
                  <a:ext uri="{0D108BD9-81ED-4DB2-BD59-A6C34878D82A}">
                    <a16:rowId xmlns:a16="http://schemas.microsoft.com/office/drawing/2014/main" val="3666982081"/>
                  </a:ext>
                </a:extLst>
              </a:tr>
              <a:tr h="454791">
                <a:tc>
                  <a:txBody>
                    <a:bodyPr/>
                    <a:lstStyle/>
                    <a:p>
                      <a:pPr>
                        <a:lnSpc>
                          <a:spcPct val="107000"/>
                        </a:lnSpc>
                        <a:spcAft>
                          <a:spcPts val="0"/>
                        </a:spcAft>
                      </a:pPr>
                      <a:r>
                        <a:rPr lang="nb-NO" sz="1400" b="0" dirty="0">
                          <a:solidFill>
                            <a:schemeClr val="tx1"/>
                          </a:solidFill>
                          <a:effectLst/>
                        </a:rPr>
                        <a:t>Breidablikktunet Omsorg (</a:t>
                      </a:r>
                      <a:r>
                        <a:rPr lang="nb-NO" sz="1400" b="0" dirty="0" err="1">
                          <a:solidFill>
                            <a:schemeClr val="tx1"/>
                          </a:solidFill>
                          <a:effectLst/>
                        </a:rPr>
                        <a:t>avd</a:t>
                      </a:r>
                      <a:r>
                        <a:rPr lang="nb-NO" sz="1400" b="0" dirty="0">
                          <a:solidFill>
                            <a:schemeClr val="tx1"/>
                          </a:solidFill>
                          <a:effectLst/>
                        </a:rPr>
                        <a:t> 1)</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55</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89</a:t>
                      </a:r>
                    </a:p>
                  </a:txBody>
                  <a:tcPr marL="44450" marR="44450" marT="0" marB="0" anchor="b">
                    <a:solidFill>
                      <a:schemeClr val="accent1">
                        <a:lumMod val="40000"/>
                        <a:lumOff val="60000"/>
                      </a:schemeClr>
                    </a:solidFill>
                  </a:tcPr>
                </a:tc>
                <a:extLst>
                  <a:ext uri="{0D108BD9-81ED-4DB2-BD59-A6C34878D82A}">
                    <a16:rowId xmlns:a16="http://schemas.microsoft.com/office/drawing/2014/main" val="3498023214"/>
                  </a:ext>
                </a:extLst>
              </a:tr>
              <a:tr h="454791">
                <a:tc>
                  <a:txBody>
                    <a:bodyPr/>
                    <a:lstStyle/>
                    <a:p>
                      <a:pP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Breidablikktunet Omsorg (</a:t>
                      </a:r>
                      <a:r>
                        <a:rPr lang="nb-NO" sz="14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avd</a:t>
                      </a: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33</a:t>
                      </a:r>
                    </a:p>
                  </a:txBody>
                  <a:tcPr marL="44450" marR="44450" marT="0" marB="0" anchor="b">
                    <a:solidFill>
                      <a:schemeClr val="accent1">
                        <a:lumMod val="40000"/>
                        <a:lumOff val="60000"/>
                      </a:schemeClr>
                    </a:solidFill>
                  </a:tcPr>
                </a:tc>
                <a:extLst>
                  <a:ext uri="{0D108BD9-81ED-4DB2-BD59-A6C34878D82A}">
                    <a16:rowId xmlns:a16="http://schemas.microsoft.com/office/drawing/2014/main" val="2957958463"/>
                  </a:ext>
                </a:extLst>
              </a:tr>
              <a:tr h="454791">
                <a:tc>
                  <a:txBody>
                    <a:bodyPr/>
                    <a:lstStyle/>
                    <a:p>
                      <a:pPr>
                        <a:lnSpc>
                          <a:spcPct val="107000"/>
                        </a:lnSpc>
                        <a:spcAft>
                          <a:spcPts val="0"/>
                        </a:spcAft>
                      </a:pPr>
                      <a:r>
                        <a:rPr lang="nb-NO" sz="1400" b="0" dirty="0">
                          <a:solidFill>
                            <a:schemeClr val="tx1"/>
                          </a:solidFill>
                          <a:effectLst/>
                        </a:rPr>
                        <a:t>Nattpatruljen</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68</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89</a:t>
                      </a:r>
                    </a:p>
                  </a:txBody>
                  <a:tcPr marL="44450" marR="44450" marT="0" marB="0" anchor="b">
                    <a:solidFill>
                      <a:schemeClr val="accent1">
                        <a:lumMod val="40000"/>
                        <a:lumOff val="60000"/>
                      </a:schemeClr>
                    </a:solidFill>
                  </a:tcPr>
                </a:tc>
                <a:extLst>
                  <a:ext uri="{0D108BD9-81ED-4DB2-BD59-A6C34878D82A}">
                    <a16:rowId xmlns:a16="http://schemas.microsoft.com/office/drawing/2014/main" val="2780092253"/>
                  </a:ext>
                </a:extLst>
              </a:tr>
              <a:tr h="454791">
                <a:tc>
                  <a:txBody>
                    <a:bodyPr/>
                    <a:lstStyle/>
                    <a:p>
                      <a:pPr>
                        <a:lnSpc>
                          <a:spcPct val="107000"/>
                        </a:lnSpc>
                        <a:spcAft>
                          <a:spcPts val="0"/>
                        </a:spcAft>
                      </a:pPr>
                      <a:r>
                        <a:rPr lang="nb-NO" sz="1400" dirty="0">
                          <a:solidFill>
                            <a:schemeClr val="tx1"/>
                          </a:solidFill>
                          <a:effectLst/>
                        </a:rPr>
                        <a:t> Total </a:t>
                      </a:r>
                      <a:endPar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lvl="1">
                        <a:lnSpc>
                          <a:spcPct val="107000"/>
                        </a:lnSpc>
                        <a:spcAft>
                          <a:spcPts val="0"/>
                        </a:spcAft>
                      </a:pPr>
                      <a:r>
                        <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704</a:t>
                      </a:r>
                    </a:p>
                  </a:txBody>
                  <a:tcPr marL="44450" marR="44450" marT="0" marB="0" anchor="b">
                    <a:solidFill>
                      <a:schemeClr val="accent1">
                        <a:lumMod val="40000"/>
                        <a:lumOff val="60000"/>
                      </a:schemeClr>
                    </a:solidFill>
                  </a:tcPr>
                </a:tc>
                <a:tc>
                  <a:txBody>
                    <a:bodyPr/>
                    <a:lstStyle/>
                    <a:p>
                      <a:pPr lvl="1">
                        <a:lnSpc>
                          <a:spcPct val="107000"/>
                        </a:lnSpc>
                        <a:spcAft>
                          <a:spcPts val="0"/>
                        </a:spcAft>
                      </a:pPr>
                      <a:r>
                        <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745</a:t>
                      </a:r>
                    </a:p>
                  </a:txBody>
                  <a:tcPr marL="44450" marR="44450" marT="0" marB="0" anchor="b">
                    <a:solidFill>
                      <a:schemeClr val="accent1">
                        <a:lumMod val="40000"/>
                        <a:lumOff val="60000"/>
                      </a:schemeClr>
                    </a:solidFill>
                  </a:tcPr>
                </a:tc>
                <a:extLst>
                  <a:ext uri="{0D108BD9-81ED-4DB2-BD59-A6C34878D82A}">
                    <a16:rowId xmlns:a16="http://schemas.microsoft.com/office/drawing/2014/main" val="1056732647"/>
                  </a:ext>
                </a:extLst>
              </a:tr>
            </a:tbl>
          </a:graphicData>
        </a:graphic>
      </p:graphicFrame>
      <p:sp>
        <p:nvSpPr>
          <p:cNvPr id="12" name="Ellipse 11">
            <a:extLst>
              <a:ext uri="{FF2B5EF4-FFF2-40B4-BE49-F238E27FC236}">
                <a16:creationId xmlns:a16="http://schemas.microsoft.com/office/drawing/2014/main" id="{4C5BA623-2D17-4A3E-83BE-AC7DB49B9F25}"/>
              </a:ext>
            </a:extLst>
          </p:cNvPr>
          <p:cNvSpPr/>
          <p:nvPr/>
        </p:nvSpPr>
        <p:spPr>
          <a:xfrm>
            <a:off x="6084911" y="4585703"/>
            <a:ext cx="382292" cy="3169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a:p>
        </p:txBody>
      </p:sp>
      <p:sp>
        <p:nvSpPr>
          <p:cNvPr id="13" name="Pil: venstre 12">
            <a:extLst>
              <a:ext uri="{FF2B5EF4-FFF2-40B4-BE49-F238E27FC236}">
                <a16:creationId xmlns:a16="http://schemas.microsoft.com/office/drawing/2014/main" id="{ED610F80-9C0D-4BA5-A2C2-B56082FC66D8}"/>
              </a:ext>
            </a:extLst>
          </p:cNvPr>
          <p:cNvSpPr/>
          <p:nvPr/>
        </p:nvSpPr>
        <p:spPr>
          <a:xfrm rot="5400000">
            <a:off x="5885147" y="4729677"/>
            <a:ext cx="213411" cy="6431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a:extLst>
              <a:ext uri="{FF2B5EF4-FFF2-40B4-BE49-F238E27FC236}">
                <a16:creationId xmlns:a16="http://schemas.microsoft.com/office/drawing/2014/main" id="{D14B970B-138C-4E05-BF30-85C8AEA963E3}"/>
              </a:ext>
            </a:extLst>
          </p:cNvPr>
          <p:cNvPicPr>
            <a:picLocks noChangeAspect="1"/>
          </p:cNvPicPr>
          <p:nvPr/>
        </p:nvPicPr>
        <p:blipFill>
          <a:blip r:embed="rId2"/>
          <a:stretch>
            <a:fillRect/>
          </a:stretch>
        </p:blipFill>
        <p:spPr>
          <a:xfrm>
            <a:off x="6467203" y="929694"/>
            <a:ext cx="5468473" cy="4405820"/>
          </a:xfrm>
          <a:prstGeom prst="rect">
            <a:avLst/>
          </a:prstGeom>
        </p:spPr>
      </p:pic>
      <p:sp>
        <p:nvSpPr>
          <p:cNvPr id="8" name="TekstSylinder 7">
            <a:extLst>
              <a:ext uri="{FF2B5EF4-FFF2-40B4-BE49-F238E27FC236}">
                <a16:creationId xmlns:a16="http://schemas.microsoft.com/office/drawing/2014/main" id="{0B763092-B045-4A1E-A71A-AA48C24B4030}"/>
              </a:ext>
            </a:extLst>
          </p:cNvPr>
          <p:cNvSpPr txBox="1"/>
          <p:nvPr/>
        </p:nvSpPr>
        <p:spPr>
          <a:xfrm>
            <a:off x="1301858" y="5615582"/>
            <a:ext cx="9159498" cy="923330"/>
          </a:xfrm>
          <a:prstGeom prst="rect">
            <a:avLst/>
          </a:prstGeom>
          <a:noFill/>
        </p:spPr>
        <p:txBody>
          <a:bodyPr wrap="square" rtlCol="0">
            <a:spAutoFit/>
          </a:bodyPr>
          <a:lstStyle/>
          <a:p>
            <a:r>
              <a:rPr lang="nb-NO" dirty="0"/>
              <a:t>Største økningen på antall rapporterte avvik i 2022 er ved følgende avdelinger:</a:t>
            </a:r>
          </a:p>
          <a:p>
            <a:pPr marL="285750" indent="-285750">
              <a:buFont typeface="Arial" panose="020B0604020202020204" pitchFamily="34" charset="0"/>
              <a:buChar char="•"/>
            </a:pPr>
            <a:r>
              <a:rPr lang="nb-NO" dirty="0"/>
              <a:t>Nattpatruljen </a:t>
            </a:r>
          </a:p>
          <a:p>
            <a:pPr marL="285750" indent="-285750">
              <a:buFont typeface="Arial" panose="020B0604020202020204" pitchFamily="34" charset="0"/>
              <a:buChar char="•"/>
            </a:pPr>
            <a:r>
              <a:rPr lang="nb-NO" dirty="0"/>
              <a:t>Legetjenesten Staup helsehus.</a:t>
            </a:r>
          </a:p>
        </p:txBody>
      </p:sp>
    </p:spTree>
    <p:extLst>
      <p:ext uri="{BB962C8B-B14F-4D97-AF65-F5344CB8AC3E}">
        <p14:creationId xmlns:p14="http://schemas.microsoft.com/office/powerpoint/2010/main" val="3843120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7A2FBE-E019-4677-94BE-306CD4847C3A}"/>
              </a:ext>
            </a:extLst>
          </p:cNvPr>
          <p:cNvSpPr>
            <a:spLocks noGrp="1"/>
          </p:cNvSpPr>
          <p:nvPr>
            <p:ph type="title"/>
          </p:nvPr>
        </p:nvSpPr>
        <p:spPr>
          <a:xfrm>
            <a:off x="1314321" y="187257"/>
            <a:ext cx="6923028" cy="778996"/>
          </a:xfrm>
        </p:spPr>
        <p:txBody>
          <a:bodyPr>
            <a:normAutofit fontScale="90000"/>
          </a:bodyPr>
          <a:lstStyle/>
          <a:p>
            <a:r>
              <a:rPr lang="nb-NO" sz="3600" b="1" dirty="0"/>
              <a:t>Rapporterte </a:t>
            </a:r>
            <a:r>
              <a:rPr lang="nb-NO" sz="3600" b="1" u="sng" dirty="0"/>
              <a:t>HMS avvik </a:t>
            </a:r>
            <a:r>
              <a:rPr lang="nb-NO" sz="3600" b="1" dirty="0"/>
              <a:t>på </a:t>
            </a:r>
            <a:r>
              <a:rPr lang="nb-NO" sz="3600" b="1" dirty="0">
                <a:solidFill>
                  <a:srgbClr val="FF0000"/>
                </a:solidFill>
              </a:rPr>
              <a:t>vold og trusler </a:t>
            </a:r>
            <a:br>
              <a:rPr lang="nb-NO" sz="3600" b="1" dirty="0"/>
            </a:br>
            <a:r>
              <a:rPr lang="nb-NO" sz="3600" b="1" dirty="0"/>
              <a:t>2022 sammenlignet med 2022</a:t>
            </a:r>
          </a:p>
        </p:txBody>
      </p:sp>
      <p:sp>
        <p:nvSpPr>
          <p:cNvPr id="4" name="Plassholder for dato 3">
            <a:extLst>
              <a:ext uri="{FF2B5EF4-FFF2-40B4-BE49-F238E27FC236}">
                <a16:creationId xmlns:a16="http://schemas.microsoft.com/office/drawing/2014/main" id="{0DFC8163-FACC-4DC8-A261-7B1CE8920FF5}"/>
              </a:ext>
            </a:extLst>
          </p:cNvPr>
          <p:cNvSpPr>
            <a:spLocks noGrp="1"/>
          </p:cNvSpPr>
          <p:nvPr>
            <p:ph type="dt" sz="half" idx="10"/>
          </p:nvPr>
        </p:nvSpPr>
        <p:spPr/>
        <p:txBody>
          <a:bodyPr/>
          <a:lstStyle/>
          <a:p>
            <a:fld id="{F097E77E-7FF3-4702-B795-8AE6650EF5EB}" type="datetime1">
              <a:rPr lang="nb-NO" smtClean="0"/>
              <a:t>20.02.2023</a:t>
            </a:fld>
            <a:endParaRPr lang="en-US" dirty="0"/>
          </a:p>
        </p:txBody>
      </p:sp>
      <p:sp>
        <p:nvSpPr>
          <p:cNvPr id="6" name="Plassholder for lysbildenummer 5">
            <a:extLst>
              <a:ext uri="{FF2B5EF4-FFF2-40B4-BE49-F238E27FC236}">
                <a16:creationId xmlns:a16="http://schemas.microsoft.com/office/drawing/2014/main" id="{EBD28024-6073-4A79-A66A-29AE7860932F}"/>
              </a:ext>
            </a:extLst>
          </p:cNvPr>
          <p:cNvSpPr>
            <a:spLocks noGrp="1"/>
          </p:cNvSpPr>
          <p:nvPr>
            <p:ph type="sldNum" sz="quarter" idx="12"/>
          </p:nvPr>
        </p:nvSpPr>
        <p:spPr/>
        <p:txBody>
          <a:bodyPr/>
          <a:lstStyle/>
          <a:p>
            <a:fld id="{6113E31D-E2AB-40D1-8B51-AFA5AFEF393A}" type="slidenum">
              <a:rPr lang="en-US" smtClean="0"/>
              <a:t>11</a:t>
            </a:fld>
            <a:endParaRPr lang="en-US" dirty="0"/>
          </a:p>
        </p:txBody>
      </p:sp>
      <p:pic>
        <p:nvPicPr>
          <p:cNvPr id="14" name="Bilde 13">
            <a:extLst>
              <a:ext uri="{FF2B5EF4-FFF2-40B4-BE49-F238E27FC236}">
                <a16:creationId xmlns:a16="http://schemas.microsoft.com/office/drawing/2014/main" id="{A8D68CD1-DFD5-4CA6-BBFE-7007084F135A}"/>
              </a:ext>
            </a:extLst>
          </p:cNvPr>
          <p:cNvPicPr>
            <a:picLocks noChangeAspect="1"/>
          </p:cNvPicPr>
          <p:nvPr/>
        </p:nvPicPr>
        <p:blipFill>
          <a:blip r:embed="rId2"/>
          <a:stretch>
            <a:fillRect/>
          </a:stretch>
        </p:blipFill>
        <p:spPr>
          <a:xfrm>
            <a:off x="8532024" y="88265"/>
            <a:ext cx="3175247" cy="1844298"/>
          </a:xfrm>
          <a:prstGeom prst="rect">
            <a:avLst/>
          </a:prstGeom>
        </p:spPr>
      </p:pic>
      <p:sp>
        <p:nvSpPr>
          <p:cNvPr id="29" name="Pil: venstre 28">
            <a:extLst>
              <a:ext uri="{FF2B5EF4-FFF2-40B4-BE49-F238E27FC236}">
                <a16:creationId xmlns:a16="http://schemas.microsoft.com/office/drawing/2014/main" id="{32C42ADF-2510-4128-A4F9-7EF29062FE37}"/>
              </a:ext>
            </a:extLst>
          </p:cNvPr>
          <p:cNvSpPr/>
          <p:nvPr/>
        </p:nvSpPr>
        <p:spPr>
          <a:xfrm rot="5400000">
            <a:off x="6190197" y="2828051"/>
            <a:ext cx="177735" cy="6431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1782BF9F-A7F4-4D2D-98D4-7687497D7734}"/>
              </a:ext>
            </a:extLst>
          </p:cNvPr>
          <p:cNvSpPr txBox="1"/>
          <p:nvPr/>
        </p:nvSpPr>
        <p:spPr>
          <a:xfrm>
            <a:off x="7058397" y="2229562"/>
            <a:ext cx="4950509" cy="3139321"/>
          </a:xfrm>
          <a:prstGeom prst="rect">
            <a:avLst/>
          </a:prstGeom>
          <a:noFill/>
        </p:spPr>
        <p:txBody>
          <a:bodyPr wrap="square" rtlCol="0">
            <a:spAutoFit/>
          </a:bodyPr>
          <a:lstStyle/>
          <a:p>
            <a:r>
              <a:rPr lang="nb-NO" b="1" dirty="0"/>
              <a:t>Nedgang </a:t>
            </a:r>
            <a:r>
              <a:rPr lang="nb-NO" dirty="0"/>
              <a:t>i avvik på vold og trusler, hvor ansatte har vært involvert i hendelsen (HMS avvik):</a:t>
            </a:r>
          </a:p>
          <a:p>
            <a:pPr marL="285750" indent="-285750">
              <a:buFontTx/>
              <a:buChar char="-"/>
            </a:pPr>
            <a:r>
              <a:rPr lang="nb-NO" dirty="0"/>
              <a:t>Breidablikktunet</a:t>
            </a:r>
          </a:p>
          <a:p>
            <a:pPr marL="285750" indent="-285750">
              <a:buFontTx/>
              <a:buChar char="-"/>
            </a:pPr>
            <a:r>
              <a:rPr lang="nb-NO" dirty="0"/>
              <a:t>Okkenhaugvegen</a:t>
            </a:r>
          </a:p>
          <a:p>
            <a:pPr marL="285750" indent="-285750">
              <a:buFontTx/>
              <a:buChar char="-"/>
            </a:pPr>
            <a:r>
              <a:rPr lang="nb-NO" dirty="0" err="1"/>
              <a:t>Nordsivegen</a:t>
            </a:r>
            <a:endParaRPr lang="nb-NO" dirty="0"/>
          </a:p>
          <a:p>
            <a:endParaRPr lang="nb-NO" dirty="0"/>
          </a:p>
          <a:p>
            <a:r>
              <a:rPr lang="nb-NO" b="1" dirty="0"/>
              <a:t>Økning</a:t>
            </a:r>
            <a:r>
              <a:rPr lang="nb-NO" dirty="0"/>
              <a:t> i avvik på vold og trusler, hvor ansatte har vært involvert i hendelsen (HMS avvik):</a:t>
            </a:r>
          </a:p>
          <a:p>
            <a:pPr marL="285750" indent="-285750">
              <a:buFontTx/>
              <a:buChar char="-"/>
            </a:pPr>
            <a:r>
              <a:rPr lang="nb-NO" dirty="0"/>
              <a:t>Stokkbakken omsorgssenter</a:t>
            </a:r>
          </a:p>
          <a:p>
            <a:pPr marL="285750" indent="-285750">
              <a:buFontTx/>
              <a:buChar char="-"/>
            </a:pPr>
            <a:r>
              <a:rPr lang="nb-NO" dirty="0" err="1"/>
              <a:t>Marknadsvegen</a:t>
            </a:r>
            <a:endParaRPr lang="nb-NO" dirty="0"/>
          </a:p>
          <a:p>
            <a:pPr marL="285750" indent="-285750">
              <a:buFontTx/>
              <a:buChar char="-"/>
            </a:pPr>
            <a:r>
              <a:rPr lang="nb-NO" dirty="0"/>
              <a:t>Regnbuen barne- og avlastningsbolig</a:t>
            </a:r>
          </a:p>
        </p:txBody>
      </p:sp>
      <p:graphicFrame>
        <p:nvGraphicFramePr>
          <p:cNvPr id="3" name="Tabell 2">
            <a:extLst>
              <a:ext uri="{FF2B5EF4-FFF2-40B4-BE49-F238E27FC236}">
                <a16:creationId xmlns:a16="http://schemas.microsoft.com/office/drawing/2014/main" id="{78757EF4-906D-45AC-A21C-44918A8F4269}"/>
              </a:ext>
            </a:extLst>
          </p:cNvPr>
          <p:cNvGraphicFramePr>
            <a:graphicFrameLocks noGrp="1"/>
          </p:cNvGraphicFramePr>
          <p:nvPr>
            <p:extLst>
              <p:ext uri="{D42A27DB-BD31-4B8C-83A1-F6EECF244321}">
                <p14:modId xmlns:p14="http://schemas.microsoft.com/office/powerpoint/2010/main" val="2944930677"/>
              </p:ext>
            </p:extLst>
          </p:nvPr>
        </p:nvGraphicFramePr>
        <p:xfrm>
          <a:off x="1391247" y="1010414"/>
          <a:ext cx="5039701" cy="5551532"/>
        </p:xfrm>
        <a:graphic>
          <a:graphicData uri="http://schemas.openxmlformats.org/drawingml/2006/table">
            <a:tbl>
              <a:tblPr firstRow="1" firstCol="1" bandRow="1">
                <a:tableStyleId>{5C22544A-7EE6-4342-B048-85BDC9FD1C3A}</a:tableStyleId>
              </a:tblPr>
              <a:tblGrid>
                <a:gridCol w="3323327">
                  <a:extLst>
                    <a:ext uri="{9D8B030D-6E8A-4147-A177-3AD203B41FA5}">
                      <a16:colId xmlns:a16="http://schemas.microsoft.com/office/drawing/2014/main" val="3007270395"/>
                    </a:ext>
                  </a:extLst>
                </a:gridCol>
                <a:gridCol w="858187">
                  <a:extLst>
                    <a:ext uri="{9D8B030D-6E8A-4147-A177-3AD203B41FA5}">
                      <a16:colId xmlns:a16="http://schemas.microsoft.com/office/drawing/2014/main" val="2706413529"/>
                    </a:ext>
                  </a:extLst>
                </a:gridCol>
                <a:gridCol w="858187">
                  <a:extLst>
                    <a:ext uri="{9D8B030D-6E8A-4147-A177-3AD203B41FA5}">
                      <a16:colId xmlns:a16="http://schemas.microsoft.com/office/drawing/2014/main" val="3166679157"/>
                    </a:ext>
                  </a:extLst>
                </a:gridCol>
              </a:tblGrid>
              <a:tr h="320317">
                <a:tc>
                  <a:txBody>
                    <a:bodyPr/>
                    <a:lstStyle/>
                    <a:p>
                      <a:pPr>
                        <a:lnSpc>
                          <a:spcPct val="107000"/>
                        </a:lnSpc>
                        <a:spcAft>
                          <a:spcPts val="0"/>
                        </a:spcAft>
                      </a:pPr>
                      <a:r>
                        <a:rPr lang="nb-NO" sz="1800" b="1" dirty="0">
                          <a:solidFill>
                            <a:schemeClr val="tx1"/>
                          </a:solidFill>
                          <a:effectLst/>
                        </a:rPr>
                        <a:t> HMS avvik Vold og trusler </a:t>
                      </a:r>
                      <a:endParaRPr lang="nb-NO"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nSpc>
                          <a:spcPct val="107000"/>
                        </a:lnSpc>
                        <a:spcAft>
                          <a:spcPts val="0"/>
                        </a:spcAft>
                      </a:pPr>
                      <a:r>
                        <a:rPr lang="nb-NO"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2021</a:t>
                      </a:r>
                    </a:p>
                  </a:txBody>
                  <a:tcPr marL="44450" marR="44450" marT="0" marB="0" anchor="b">
                    <a:solidFill>
                      <a:schemeClr val="accent1">
                        <a:lumMod val="40000"/>
                        <a:lumOff val="60000"/>
                      </a:schemeClr>
                    </a:solidFill>
                  </a:tcPr>
                </a:tc>
                <a:tc>
                  <a:txBody>
                    <a:bodyPr/>
                    <a:lstStyle/>
                    <a:p>
                      <a:pPr>
                        <a:lnSpc>
                          <a:spcPct val="107000"/>
                        </a:lnSpc>
                        <a:spcAft>
                          <a:spcPts val="0"/>
                        </a:spcAft>
                      </a:pPr>
                      <a:r>
                        <a:rPr lang="nb-NO"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2022</a:t>
                      </a:r>
                    </a:p>
                  </a:txBody>
                  <a:tcPr marL="44450" marR="44450" marT="0" marB="0" anchor="b">
                    <a:solidFill>
                      <a:schemeClr val="accent1">
                        <a:lumMod val="40000"/>
                        <a:lumOff val="60000"/>
                      </a:schemeClr>
                    </a:solidFill>
                  </a:tcPr>
                </a:tc>
                <a:extLst>
                  <a:ext uri="{0D108BD9-81ED-4DB2-BD59-A6C34878D82A}">
                    <a16:rowId xmlns:a16="http://schemas.microsoft.com/office/drawing/2014/main" val="3103585565"/>
                  </a:ext>
                </a:extLst>
              </a:tr>
              <a:tr h="249176">
                <a:tc>
                  <a:txBody>
                    <a:bodyPr/>
                    <a:lstStyle/>
                    <a:p>
                      <a:pPr>
                        <a:lnSpc>
                          <a:spcPct val="107000"/>
                        </a:lnSpc>
                        <a:spcAft>
                          <a:spcPts val="0"/>
                        </a:spcAft>
                      </a:pPr>
                      <a:r>
                        <a:rPr lang="nb-NO" sz="1400" b="0" dirty="0">
                          <a:solidFill>
                            <a:schemeClr val="tx1"/>
                          </a:solidFill>
                          <a:effectLst/>
                        </a:rPr>
                        <a:t>Staup helsehus (</a:t>
                      </a:r>
                      <a:r>
                        <a:rPr lang="nb-NO" sz="1400" b="0" dirty="0" err="1">
                          <a:solidFill>
                            <a:schemeClr val="tx1"/>
                          </a:solidFill>
                          <a:effectLst/>
                        </a:rPr>
                        <a:t>avd</a:t>
                      </a:r>
                      <a:r>
                        <a:rPr lang="nb-NO" sz="1400" b="0" dirty="0">
                          <a:solidFill>
                            <a:schemeClr val="tx1"/>
                          </a:solidFill>
                          <a:effectLst/>
                        </a:rPr>
                        <a:t> 1)</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60</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74</a:t>
                      </a:r>
                    </a:p>
                  </a:txBody>
                  <a:tcPr marL="44450" marR="44450" marT="0" marB="0" anchor="b">
                    <a:solidFill>
                      <a:schemeClr val="accent1">
                        <a:lumMod val="40000"/>
                        <a:lumOff val="60000"/>
                      </a:schemeClr>
                    </a:solidFill>
                  </a:tcPr>
                </a:tc>
                <a:extLst>
                  <a:ext uri="{0D108BD9-81ED-4DB2-BD59-A6C34878D82A}">
                    <a16:rowId xmlns:a16="http://schemas.microsoft.com/office/drawing/2014/main" val="3830778564"/>
                  </a:ext>
                </a:extLst>
              </a:tr>
              <a:tr h="249176">
                <a:tc>
                  <a:txBody>
                    <a:bodyPr/>
                    <a:lstStyle/>
                    <a:p>
                      <a:pPr>
                        <a:lnSpc>
                          <a:spcPct val="107000"/>
                        </a:lnSpc>
                        <a:spcAft>
                          <a:spcPts val="0"/>
                        </a:spcAft>
                      </a:pPr>
                      <a:r>
                        <a:rPr lang="nb-NO" sz="1400" b="0" dirty="0">
                          <a:solidFill>
                            <a:schemeClr val="tx1"/>
                          </a:solidFill>
                          <a:effectLst/>
                        </a:rPr>
                        <a:t>Staup helsehus (</a:t>
                      </a:r>
                      <a:r>
                        <a:rPr lang="nb-NO" sz="1400" b="0" dirty="0" err="1">
                          <a:solidFill>
                            <a:schemeClr val="tx1"/>
                          </a:solidFill>
                          <a:effectLst/>
                        </a:rPr>
                        <a:t>avd</a:t>
                      </a:r>
                      <a:r>
                        <a:rPr lang="nb-NO" sz="1400" b="0" dirty="0">
                          <a:solidFill>
                            <a:schemeClr val="tx1"/>
                          </a:solidFill>
                          <a:effectLst/>
                        </a:rPr>
                        <a:t> 2)</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17</a:t>
                      </a:r>
                    </a:p>
                  </a:txBody>
                  <a:tcPr marL="44450" marR="44450" marT="0" marB="0" anchor="b">
                    <a:solidFill>
                      <a:schemeClr val="accent1">
                        <a:lumMod val="40000"/>
                        <a:lumOff val="60000"/>
                      </a:schemeClr>
                    </a:solidFill>
                  </a:tcPr>
                </a:tc>
                <a:extLst>
                  <a:ext uri="{0D108BD9-81ED-4DB2-BD59-A6C34878D82A}">
                    <a16:rowId xmlns:a16="http://schemas.microsoft.com/office/drawing/2014/main" val="3557786763"/>
                  </a:ext>
                </a:extLst>
              </a:tr>
              <a:tr h="249176">
                <a:tc>
                  <a:txBody>
                    <a:bodyPr/>
                    <a:lstStyle/>
                    <a:p>
                      <a:pPr>
                        <a:lnSpc>
                          <a:spcPct val="107000"/>
                        </a:lnSpc>
                        <a:spcAft>
                          <a:spcPts val="0"/>
                        </a:spcAft>
                      </a:pPr>
                      <a:r>
                        <a:rPr lang="nb-NO" sz="1400" b="0" dirty="0">
                          <a:solidFill>
                            <a:schemeClr val="tx1"/>
                          </a:solidFill>
                          <a:effectLst/>
                        </a:rPr>
                        <a:t>Legetjeneste Staup helsehus</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b">
                    <a:solidFill>
                      <a:schemeClr val="accent1">
                        <a:lumMod val="40000"/>
                        <a:lumOff val="60000"/>
                      </a:schemeClr>
                    </a:solidFill>
                  </a:tcPr>
                </a:tc>
                <a:extLst>
                  <a:ext uri="{0D108BD9-81ED-4DB2-BD59-A6C34878D82A}">
                    <a16:rowId xmlns:a16="http://schemas.microsoft.com/office/drawing/2014/main" val="1478839859"/>
                  </a:ext>
                </a:extLst>
              </a:tr>
              <a:tr h="249176">
                <a:tc>
                  <a:txBody>
                    <a:bodyPr/>
                    <a:lstStyle/>
                    <a:p>
                      <a:pPr>
                        <a:lnSpc>
                          <a:spcPct val="107000"/>
                        </a:lnSpc>
                        <a:spcAft>
                          <a:spcPts val="0"/>
                        </a:spcAft>
                      </a:pPr>
                      <a:r>
                        <a:rPr lang="nb-NO" sz="1400" b="0" dirty="0">
                          <a:solidFill>
                            <a:schemeClr val="tx1"/>
                          </a:solidFill>
                          <a:effectLst/>
                        </a:rPr>
                        <a:t>Hjemmetjenester Eplehagen </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a:t>
                      </a:r>
                    </a:p>
                  </a:txBody>
                  <a:tcPr marL="44450" marR="44450" marT="0" marB="0" anchor="b">
                    <a:solidFill>
                      <a:schemeClr val="accent1">
                        <a:lumMod val="40000"/>
                        <a:lumOff val="60000"/>
                      </a:schemeClr>
                    </a:solidFill>
                  </a:tcPr>
                </a:tc>
                <a:extLst>
                  <a:ext uri="{0D108BD9-81ED-4DB2-BD59-A6C34878D82A}">
                    <a16:rowId xmlns:a16="http://schemas.microsoft.com/office/drawing/2014/main" val="504857671"/>
                  </a:ext>
                </a:extLst>
              </a:tr>
              <a:tr h="249176">
                <a:tc>
                  <a:txBody>
                    <a:bodyPr/>
                    <a:lstStyle/>
                    <a:p>
                      <a:pPr>
                        <a:lnSpc>
                          <a:spcPct val="107000"/>
                        </a:lnSpc>
                        <a:spcAft>
                          <a:spcPts val="0"/>
                        </a:spcAft>
                      </a:pPr>
                      <a:r>
                        <a:rPr lang="nb-NO" sz="1400" b="0" dirty="0">
                          <a:solidFill>
                            <a:schemeClr val="tx1"/>
                          </a:solidFill>
                          <a:effectLst/>
                        </a:rPr>
                        <a:t>Hjemmetjenester avdeling Sentrum</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17</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a:t>
                      </a:r>
                    </a:p>
                  </a:txBody>
                  <a:tcPr marL="44450" marR="44450" marT="0" marB="0" anchor="b">
                    <a:solidFill>
                      <a:schemeClr val="accent1">
                        <a:lumMod val="40000"/>
                        <a:lumOff val="60000"/>
                      </a:schemeClr>
                    </a:solidFill>
                  </a:tcPr>
                </a:tc>
                <a:extLst>
                  <a:ext uri="{0D108BD9-81ED-4DB2-BD59-A6C34878D82A}">
                    <a16:rowId xmlns:a16="http://schemas.microsoft.com/office/drawing/2014/main" val="1654691018"/>
                  </a:ext>
                </a:extLst>
              </a:tr>
              <a:tr h="249176">
                <a:tc>
                  <a:txBody>
                    <a:bodyPr/>
                    <a:lstStyle/>
                    <a:p>
                      <a:pPr>
                        <a:lnSpc>
                          <a:spcPct val="107000"/>
                        </a:lnSpc>
                        <a:spcAft>
                          <a:spcPts val="0"/>
                        </a:spcAft>
                      </a:pPr>
                      <a:r>
                        <a:rPr lang="nb-NO" sz="1400" b="0" dirty="0">
                          <a:solidFill>
                            <a:schemeClr val="tx1"/>
                          </a:solidFill>
                          <a:effectLst/>
                        </a:rPr>
                        <a:t>Hjemmetjenester avdeling Nord</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b">
                    <a:solidFill>
                      <a:schemeClr val="accent1">
                        <a:lumMod val="40000"/>
                        <a:lumOff val="60000"/>
                      </a:schemeClr>
                    </a:solidFill>
                  </a:tcPr>
                </a:tc>
                <a:extLst>
                  <a:ext uri="{0D108BD9-81ED-4DB2-BD59-A6C34878D82A}">
                    <a16:rowId xmlns:a16="http://schemas.microsoft.com/office/drawing/2014/main" val="3185657643"/>
                  </a:ext>
                </a:extLst>
              </a:tr>
              <a:tr h="249176">
                <a:tc>
                  <a:txBody>
                    <a:bodyPr/>
                    <a:lstStyle/>
                    <a:p>
                      <a:pPr>
                        <a:lnSpc>
                          <a:spcPct val="107000"/>
                        </a:lnSpc>
                        <a:spcAft>
                          <a:spcPts val="0"/>
                        </a:spcAft>
                      </a:pPr>
                      <a:r>
                        <a:rPr lang="nb-NO" sz="1400" b="0">
                          <a:solidFill>
                            <a:schemeClr val="tx1"/>
                          </a:solidFill>
                          <a:effectLst/>
                        </a:rPr>
                        <a:t>Hjemmetjenesten Sør</a:t>
                      </a:r>
                      <a:endParaRPr lang="nb-NO"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a:t>
                      </a:r>
                    </a:p>
                  </a:txBody>
                  <a:tcPr marL="44450" marR="44450" marT="0" marB="0" anchor="b">
                    <a:solidFill>
                      <a:schemeClr val="accent1">
                        <a:lumMod val="40000"/>
                        <a:lumOff val="60000"/>
                      </a:schemeClr>
                    </a:solidFill>
                  </a:tcPr>
                </a:tc>
                <a:extLst>
                  <a:ext uri="{0D108BD9-81ED-4DB2-BD59-A6C34878D82A}">
                    <a16:rowId xmlns:a16="http://schemas.microsoft.com/office/drawing/2014/main" val="1371490791"/>
                  </a:ext>
                </a:extLst>
              </a:tr>
              <a:tr h="249176">
                <a:tc>
                  <a:txBody>
                    <a:bodyPr/>
                    <a:lstStyle/>
                    <a:p>
                      <a:pPr>
                        <a:lnSpc>
                          <a:spcPct val="107000"/>
                        </a:lnSpc>
                        <a:spcAft>
                          <a:spcPts val="0"/>
                        </a:spcAft>
                      </a:pPr>
                      <a:r>
                        <a:rPr lang="nb-NO" sz="1400" b="0" dirty="0">
                          <a:solidFill>
                            <a:schemeClr val="tx1"/>
                          </a:solidFill>
                          <a:effectLst/>
                        </a:rPr>
                        <a:t>Breidablikktunet Omsorg (</a:t>
                      </a:r>
                      <a:r>
                        <a:rPr lang="nb-NO" sz="1400" b="0" dirty="0" err="1">
                          <a:solidFill>
                            <a:schemeClr val="tx1"/>
                          </a:solidFill>
                          <a:effectLst/>
                        </a:rPr>
                        <a:t>avd</a:t>
                      </a:r>
                      <a:r>
                        <a:rPr lang="nb-NO" sz="1400" b="0" dirty="0">
                          <a:solidFill>
                            <a:schemeClr val="tx1"/>
                          </a:solidFill>
                          <a:effectLst/>
                        </a:rPr>
                        <a:t> 1)</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24</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a:t>
                      </a:r>
                    </a:p>
                  </a:txBody>
                  <a:tcPr marL="44450" marR="44450" marT="0" marB="0" anchor="b">
                    <a:solidFill>
                      <a:schemeClr val="accent1">
                        <a:lumMod val="40000"/>
                        <a:lumOff val="60000"/>
                      </a:schemeClr>
                    </a:solidFill>
                  </a:tcPr>
                </a:tc>
                <a:extLst>
                  <a:ext uri="{0D108BD9-81ED-4DB2-BD59-A6C34878D82A}">
                    <a16:rowId xmlns:a16="http://schemas.microsoft.com/office/drawing/2014/main" val="1534772418"/>
                  </a:ext>
                </a:extLst>
              </a:tr>
              <a:tr h="249176">
                <a:tc>
                  <a:txBody>
                    <a:bodyPr/>
                    <a:lstStyle/>
                    <a:p>
                      <a:pP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Breidablikktunet Omsorg (</a:t>
                      </a:r>
                      <a:r>
                        <a:rPr lang="nb-NO" sz="14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avd</a:t>
                      </a: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b">
                    <a:solidFill>
                      <a:schemeClr val="accent1">
                        <a:lumMod val="40000"/>
                        <a:lumOff val="60000"/>
                      </a:schemeClr>
                    </a:solidFill>
                  </a:tcPr>
                </a:tc>
                <a:extLst>
                  <a:ext uri="{0D108BD9-81ED-4DB2-BD59-A6C34878D82A}">
                    <a16:rowId xmlns:a16="http://schemas.microsoft.com/office/drawing/2014/main" val="2376539635"/>
                  </a:ext>
                </a:extLst>
              </a:tr>
              <a:tr h="249176">
                <a:tc>
                  <a:txBody>
                    <a:bodyPr/>
                    <a:lstStyle/>
                    <a:p>
                      <a:pPr>
                        <a:lnSpc>
                          <a:spcPct val="107000"/>
                        </a:lnSpc>
                        <a:spcAft>
                          <a:spcPts val="0"/>
                        </a:spcAft>
                      </a:pPr>
                      <a:r>
                        <a:rPr lang="nb-NO" sz="1400" b="0">
                          <a:solidFill>
                            <a:schemeClr val="tx1"/>
                          </a:solidFill>
                          <a:effectLst/>
                        </a:rPr>
                        <a:t>Arbeid og aktivisering</a:t>
                      </a:r>
                      <a:endParaRPr lang="nb-NO"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a:t>
                      </a:r>
                    </a:p>
                  </a:txBody>
                  <a:tcPr marL="44450" marR="44450" marT="0" marB="0" anchor="b">
                    <a:solidFill>
                      <a:schemeClr val="accent1">
                        <a:lumMod val="40000"/>
                        <a:lumOff val="60000"/>
                      </a:schemeClr>
                    </a:solidFill>
                  </a:tcPr>
                </a:tc>
                <a:extLst>
                  <a:ext uri="{0D108BD9-81ED-4DB2-BD59-A6C34878D82A}">
                    <a16:rowId xmlns:a16="http://schemas.microsoft.com/office/drawing/2014/main" val="4190089115"/>
                  </a:ext>
                </a:extLst>
              </a:tr>
              <a:tr h="249176">
                <a:tc>
                  <a:txBody>
                    <a:bodyPr/>
                    <a:lstStyle/>
                    <a:p>
                      <a:pPr>
                        <a:lnSpc>
                          <a:spcPct val="107000"/>
                        </a:lnSpc>
                        <a:spcAft>
                          <a:spcPts val="0"/>
                        </a:spcAft>
                      </a:pPr>
                      <a:r>
                        <a:rPr lang="nb-NO" sz="1400" b="0">
                          <a:solidFill>
                            <a:schemeClr val="tx1"/>
                          </a:solidFill>
                          <a:effectLst/>
                        </a:rPr>
                        <a:t>Stokkbakken Omsorgssenter</a:t>
                      </a:r>
                      <a:endParaRPr lang="nb-NO"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22</a:t>
                      </a:r>
                    </a:p>
                  </a:txBody>
                  <a:tcPr marL="44450" marR="44450" marT="0" marB="0" anchor="b">
                    <a:solidFill>
                      <a:schemeClr val="accent1">
                        <a:lumMod val="40000"/>
                        <a:lumOff val="60000"/>
                      </a:schemeClr>
                    </a:solidFill>
                  </a:tcPr>
                </a:tc>
                <a:extLst>
                  <a:ext uri="{0D108BD9-81ED-4DB2-BD59-A6C34878D82A}">
                    <a16:rowId xmlns:a16="http://schemas.microsoft.com/office/drawing/2014/main" val="2464744559"/>
                  </a:ext>
                </a:extLst>
              </a:tr>
              <a:tr h="328913">
                <a:tc>
                  <a:txBody>
                    <a:bodyPr/>
                    <a:lstStyle/>
                    <a:p>
                      <a:pPr>
                        <a:lnSpc>
                          <a:spcPct val="107000"/>
                        </a:lnSpc>
                        <a:spcAft>
                          <a:spcPts val="0"/>
                        </a:spcAft>
                      </a:pPr>
                      <a:r>
                        <a:rPr lang="nb-NO" sz="1400" b="0">
                          <a:solidFill>
                            <a:schemeClr val="tx1"/>
                          </a:solidFill>
                          <a:effectLst/>
                        </a:rPr>
                        <a:t>Okkenhaugvegen</a:t>
                      </a:r>
                      <a:endParaRPr lang="nb-NO"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a:t>
                      </a:r>
                    </a:p>
                  </a:txBody>
                  <a:tcPr marL="44450" marR="44450" marT="0" marB="0" anchor="b">
                    <a:solidFill>
                      <a:schemeClr val="accent1">
                        <a:lumMod val="40000"/>
                        <a:lumOff val="60000"/>
                      </a:schemeClr>
                    </a:solidFill>
                  </a:tcPr>
                </a:tc>
                <a:extLst>
                  <a:ext uri="{0D108BD9-81ED-4DB2-BD59-A6C34878D82A}">
                    <a16:rowId xmlns:a16="http://schemas.microsoft.com/office/drawing/2014/main" val="1223174694"/>
                  </a:ext>
                </a:extLst>
              </a:tr>
              <a:tr h="257181">
                <a:tc>
                  <a:txBody>
                    <a:bodyPr/>
                    <a:lstStyle/>
                    <a:p>
                      <a:pPr>
                        <a:lnSpc>
                          <a:spcPct val="107000"/>
                        </a:lnSpc>
                        <a:spcAft>
                          <a:spcPts val="0"/>
                        </a:spcAft>
                      </a:pPr>
                      <a:r>
                        <a:rPr lang="nb-NO" sz="1400" b="0" dirty="0" err="1">
                          <a:solidFill>
                            <a:schemeClr val="tx1"/>
                          </a:solidFill>
                          <a:effectLst/>
                        </a:rPr>
                        <a:t>Nordsivegen</a:t>
                      </a:r>
                      <a:r>
                        <a:rPr lang="nb-NO" sz="1400" b="0" dirty="0">
                          <a:solidFill>
                            <a:schemeClr val="tx1"/>
                          </a:solidFill>
                          <a:effectLst/>
                        </a:rPr>
                        <a:t> </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33</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a:t>
                      </a:r>
                    </a:p>
                  </a:txBody>
                  <a:tcPr marL="44450" marR="44450" marT="0" marB="0" anchor="b">
                    <a:solidFill>
                      <a:schemeClr val="accent1">
                        <a:lumMod val="40000"/>
                        <a:lumOff val="60000"/>
                      </a:schemeClr>
                    </a:solidFill>
                  </a:tcPr>
                </a:tc>
                <a:extLst>
                  <a:ext uri="{0D108BD9-81ED-4DB2-BD59-A6C34878D82A}">
                    <a16:rowId xmlns:a16="http://schemas.microsoft.com/office/drawing/2014/main" val="3995463487"/>
                  </a:ext>
                </a:extLst>
              </a:tr>
              <a:tr h="234927">
                <a:tc>
                  <a:txBody>
                    <a:bodyPr/>
                    <a:lstStyle/>
                    <a:p>
                      <a:pPr>
                        <a:lnSpc>
                          <a:spcPct val="107000"/>
                        </a:lnSpc>
                        <a:spcAft>
                          <a:spcPts val="800"/>
                        </a:spcAft>
                      </a:pPr>
                      <a:r>
                        <a:rPr lang="nb-NO" sz="1400" b="0" dirty="0" err="1">
                          <a:solidFill>
                            <a:schemeClr val="tx1"/>
                          </a:solidFill>
                          <a:effectLst/>
                        </a:rPr>
                        <a:t>Marknadsvegen</a:t>
                      </a:r>
                      <a:r>
                        <a:rPr lang="nb-NO" sz="1400" b="0" dirty="0">
                          <a:solidFill>
                            <a:schemeClr val="tx1"/>
                          </a:solidFill>
                          <a:effectLst/>
                        </a:rPr>
                        <a:t> </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26</a:t>
                      </a:r>
                    </a:p>
                  </a:txBody>
                  <a:tcPr marL="44450" marR="44450" marT="0" marB="0" anchor="b">
                    <a:solidFill>
                      <a:schemeClr val="accent1">
                        <a:lumMod val="40000"/>
                        <a:lumOff val="60000"/>
                      </a:schemeClr>
                    </a:solidFill>
                  </a:tcPr>
                </a:tc>
                <a:extLst>
                  <a:ext uri="{0D108BD9-81ED-4DB2-BD59-A6C34878D82A}">
                    <a16:rowId xmlns:a16="http://schemas.microsoft.com/office/drawing/2014/main" val="1733431924"/>
                  </a:ext>
                </a:extLst>
              </a:tr>
              <a:tr h="234927">
                <a:tc>
                  <a:txBody>
                    <a:bodyPr/>
                    <a:lstStyle/>
                    <a:p>
                      <a:pPr>
                        <a:lnSpc>
                          <a:spcPct val="107000"/>
                        </a:lnSpc>
                        <a:spcAft>
                          <a:spcPts val="80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Åsvegen 5</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b">
                    <a:solidFill>
                      <a:schemeClr val="accent1">
                        <a:lumMod val="40000"/>
                        <a:lumOff val="60000"/>
                      </a:schemeClr>
                    </a:solidFill>
                  </a:tcPr>
                </a:tc>
                <a:extLst>
                  <a:ext uri="{0D108BD9-81ED-4DB2-BD59-A6C34878D82A}">
                    <a16:rowId xmlns:a16="http://schemas.microsoft.com/office/drawing/2014/main" val="2722434430"/>
                  </a:ext>
                </a:extLst>
              </a:tr>
              <a:tr h="250297">
                <a:tc>
                  <a:txBody>
                    <a:bodyPr/>
                    <a:lstStyle/>
                    <a:p>
                      <a:pPr>
                        <a:lnSpc>
                          <a:spcPct val="107000"/>
                        </a:lnSpc>
                        <a:spcAft>
                          <a:spcPts val="0"/>
                        </a:spcAft>
                      </a:pPr>
                      <a:r>
                        <a:rPr lang="nb-NO" sz="1400" b="0">
                          <a:solidFill>
                            <a:schemeClr val="tx1"/>
                          </a:solidFill>
                          <a:effectLst/>
                        </a:rPr>
                        <a:t>Ytterøy helsetun</a:t>
                      </a:r>
                      <a:endParaRPr lang="nb-NO"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23</a:t>
                      </a:r>
                    </a:p>
                  </a:txBody>
                  <a:tcPr marL="44450" marR="44450" marT="0" marB="0" anchor="b">
                    <a:solidFill>
                      <a:schemeClr val="accent1">
                        <a:lumMod val="40000"/>
                        <a:lumOff val="60000"/>
                      </a:schemeClr>
                    </a:solidFill>
                  </a:tcPr>
                </a:tc>
                <a:extLst>
                  <a:ext uri="{0D108BD9-81ED-4DB2-BD59-A6C34878D82A}">
                    <a16:rowId xmlns:a16="http://schemas.microsoft.com/office/drawing/2014/main" val="1512616299"/>
                  </a:ext>
                </a:extLst>
              </a:tr>
              <a:tr h="249176">
                <a:tc>
                  <a:txBody>
                    <a:bodyPr/>
                    <a:lstStyle/>
                    <a:p>
                      <a:pPr>
                        <a:lnSpc>
                          <a:spcPct val="107000"/>
                        </a:lnSpc>
                        <a:spcAft>
                          <a:spcPts val="0"/>
                        </a:spcAft>
                      </a:pPr>
                      <a:r>
                        <a:rPr lang="nb-NO" sz="1400" b="0" dirty="0">
                          <a:solidFill>
                            <a:schemeClr val="tx1"/>
                          </a:solidFill>
                          <a:effectLst/>
                        </a:rPr>
                        <a:t>Regnbuen </a:t>
                      </a:r>
                      <a:r>
                        <a:rPr lang="nb-NO" sz="1400" b="0" dirty="0" err="1">
                          <a:solidFill>
                            <a:schemeClr val="tx1"/>
                          </a:solidFill>
                          <a:effectLst/>
                        </a:rPr>
                        <a:t>barne</a:t>
                      </a:r>
                      <a:r>
                        <a:rPr lang="nb-NO" sz="1400" b="0" dirty="0">
                          <a:solidFill>
                            <a:schemeClr val="tx1"/>
                          </a:solidFill>
                          <a:effectLst/>
                        </a:rPr>
                        <a:t> -og avlastningsbolig</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26</a:t>
                      </a:r>
                    </a:p>
                  </a:txBody>
                  <a:tcPr marL="44450" marR="44450" marT="0" marB="0" anchor="b">
                    <a:solidFill>
                      <a:schemeClr val="accent1">
                        <a:lumMod val="40000"/>
                        <a:lumOff val="60000"/>
                      </a:schemeClr>
                    </a:solidFill>
                  </a:tcPr>
                </a:tc>
                <a:extLst>
                  <a:ext uri="{0D108BD9-81ED-4DB2-BD59-A6C34878D82A}">
                    <a16:rowId xmlns:a16="http://schemas.microsoft.com/office/drawing/2014/main" val="3356465988"/>
                  </a:ext>
                </a:extLst>
              </a:tr>
              <a:tr h="249176">
                <a:tc>
                  <a:txBody>
                    <a:bodyPr/>
                    <a:lstStyle/>
                    <a:p>
                      <a:pP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Psykisk helse – og oppfølgingstjenesten</a:t>
                      </a:r>
                    </a:p>
                  </a:txBody>
                  <a:tcPr marL="44450" marR="44450" marT="0" marB="0" anchor="b">
                    <a:solidFill>
                      <a:schemeClr val="accent1">
                        <a:lumMod val="40000"/>
                        <a:lumOff val="60000"/>
                      </a:schemeClr>
                    </a:solidFill>
                  </a:tcPr>
                </a:tc>
                <a:tc>
                  <a:txBody>
                    <a:bodyPr/>
                    <a:lstStyle/>
                    <a:p>
                      <a:pP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a:t>
                      </a:r>
                    </a:p>
                  </a:txBody>
                  <a:tcPr marL="44450" marR="44450" marT="0" marB="0" anchor="b">
                    <a:solidFill>
                      <a:schemeClr val="accent1">
                        <a:lumMod val="40000"/>
                        <a:lumOff val="60000"/>
                      </a:schemeClr>
                    </a:solidFill>
                  </a:tcPr>
                </a:tc>
                <a:tc>
                  <a:txBody>
                    <a:bodyPr/>
                    <a:lstStyle/>
                    <a:p>
                      <a:pP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4450" marR="44450" marT="0" marB="0" anchor="b">
                    <a:solidFill>
                      <a:schemeClr val="accent1">
                        <a:lumMod val="40000"/>
                        <a:lumOff val="60000"/>
                      </a:schemeClr>
                    </a:solidFill>
                  </a:tcPr>
                </a:tc>
                <a:extLst>
                  <a:ext uri="{0D108BD9-81ED-4DB2-BD59-A6C34878D82A}">
                    <a16:rowId xmlns:a16="http://schemas.microsoft.com/office/drawing/2014/main" val="209332704"/>
                  </a:ext>
                </a:extLst>
              </a:tr>
              <a:tr h="249176">
                <a:tc>
                  <a:txBody>
                    <a:bodyPr/>
                    <a:lstStyle/>
                    <a:p>
                      <a:pP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Innherred interkommunale legevakt</a:t>
                      </a:r>
                    </a:p>
                  </a:txBody>
                  <a:tcPr marL="44450" marR="44450" marT="0" marB="0" anchor="b">
                    <a:solidFill>
                      <a:schemeClr val="accent1">
                        <a:lumMod val="40000"/>
                        <a:lumOff val="60000"/>
                      </a:schemeClr>
                    </a:solidFill>
                  </a:tcPr>
                </a:tc>
                <a:tc>
                  <a:txBody>
                    <a:bodyPr/>
                    <a:lstStyle/>
                    <a:p>
                      <a:pP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4</a:t>
                      </a:r>
                    </a:p>
                  </a:txBody>
                  <a:tcPr marL="44450" marR="44450" marT="0" marB="0" anchor="b">
                    <a:solidFill>
                      <a:schemeClr val="accent1">
                        <a:lumMod val="40000"/>
                        <a:lumOff val="60000"/>
                      </a:schemeClr>
                    </a:solidFill>
                  </a:tcPr>
                </a:tc>
                <a:tc>
                  <a:txBody>
                    <a:bodyPr/>
                    <a:lstStyle/>
                    <a:p>
                      <a:pP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4450" marR="44450" marT="0" marB="0" anchor="b">
                    <a:solidFill>
                      <a:schemeClr val="accent1">
                        <a:lumMod val="40000"/>
                        <a:lumOff val="60000"/>
                      </a:schemeClr>
                    </a:solidFill>
                  </a:tcPr>
                </a:tc>
                <a:extLst>
                  <a:ext uri="{0D108BD9-81ED-4DB2-BD59-A6C34878D82A}">
                    <a16:rowId xmlns:a16="http://schemas.microsoft.com/office/drawing/2014/main" val="2357972395"/>
                  </a:ext>
                </a:extLst>
              </a:tr>
              <a:tr h="43650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b-NO" sz="1400" b="0" dirty="0">
                          <a:solidFill>
                            <a:schemeClr val="tx1"/>
                          </a:solidFill>
                          <a:effectLst/>
                        </a:rPr>
                        <a:t>Totalt </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237</a:t>
                      </a:r>
                    </a:p>
                  </a:txBody>
                  <a:tcPr marL="44450" marR="44450" marT="0" marB="0" anchor="b">
                    <a:solidFill>
                      <a:schemeClr val="accent1">
                        <a:lumMod val="40000"/>
                        <a:lumOff val="60000"/>
                      </a:schemeClr>
                    </a:solidFill>
                  </a:tcPr>
                </a:tc>
                <a:tc>
                  <a:txBody>
                    <a:bodyPr/>
                    <a:lstStyle/>
                    <a:p>
                      <a:pP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270</a:t>
                      </a:r>
                    </a:p>
                  </a:txBody>
                  <a:tcPr marL="44450" marR="44450" marT="0" marB="0" anchor="b">
                    <a:solidFill>
                      <a:schemeClr val="accent1">
                        <a:lumMod val="40000"/>
                        <a:lumOff val="60000"/>
                      </a:schemeClr>
                    </a:solidFill>
                  </a:tcPr>
                </a:tc>
                <a:extLst>
                  <a:ext uri="{0D108BD9-81ED-4DB2-BD59-A6C34878D82A}">
                    <a16:rowId xmlns:a16="http://schemas.microsoft.com/office/drawing/2014/main" val="3800634152"/>
                  </a:ext>
                </a:extLst>
              </a:tr>
            </a:tbl>
          </a:graphicData>
        </a:graphic>
      </p:graphicFrame>
      <p:sp>
        <p:nvSpPr>
          <p:cNvPr id="27" name="Pil: venstre 26">
            <a:extLst>
              <a:ext uri="{FF2B5EF4-FFF2-40B4-BE49-F238E27FC236}">
                <a16:creationId xmlns:a16="http://schemas.microsoft.com/office/drawing/2014/main" id="{35BC3823-E9BF-4086-8FAF-41AEF296F94C}"/>
              </a:ext>
            </a:extLst>
          </p:cNvPr>
          <p:cNvSpPr/>
          <p:nvPr/>
        </p:nvSpPr>
        <p:spPr>
          <a:xfrm rot="5400000">
            <a:off x="5883511" y="3914863"/>
            <a:ext cx="182005"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Pil: venstre 14">
            <a:extLst>
              <a:ext uri="{FF2B5EF4-FFF2-40B4-BE49-F238E27FC236}">
                <a16:creationId xmlns:a16="http://schemas.microsoft.com/office/drawing/2014/main" id="{4638F978-E525-4406-84A8-E4BB9134A41A}"/>
              </a:ext>
            </a:extLst>
          </p:cNvPr>
          <p:cNvSpPr/>
          <p:nvPr/>
        </p:nvSpPr>
        <p:spPr>
          <a:xfrm rot="16200000">
            <a:off x="5906371" y="3184837"/>
            <a:ext cx="182005"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CE737262-4515-4C9D-AAB7-74E2B29C1569}"/>
              </a:ext>
            </a:extLst>
          </p:cNvPr>
          <p:cNvSpPr/>
          <p:nvPr/>
        </p:nvSpPr>
        <p:spPr>
          <a:xfrm>
            <a:off x="6168558" y="3785814"/>
            <a:ext cx="262389" cy="3038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a:p>
        </p:txBody>
      </p:sp>
      <p:sp>
        <p:nvSpPr>
          <p:cNvPr id="13" name="Ellipse 12">
            <a:extLst>
              <a:ext uri="{FF2B5EF4-FFF2-40B4-BE49-F238E27FC236}">
                <a16:creationId xmlns:a16="http://schemas.microsoft.com/office/drawing/2014/main" id="{BC5A173F-A4C6-4BB1-9B8D-89E1D2861E33}"/>
              </a:ext>
            </a:extLst>
          </p:cNvPr>
          <p:cNvSpPr/>
          <p:nvPr/>
        </p:nvSpPr>
        <p:spPr>
          <a:xfrm>
            <a:off x="6168559" y="3049466"/>
            <a:ext cx="262389" cy="316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a:p>
        </p:txBody>
      </p:sp>
    </p:spTree>
    <p:extLst>
      <p:ext uri="{BB962C8B-B14F-4D97-AF65-F5344CB8AC3E}">
        <p14:creationId xmlns:p14="http://schemas.microsoft.com/office/powerpoint/2010/main" val="3859062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CD9C37-2C94-47EE-AADF-556F231496CE}"/>
              </a:ext>
            </a:extLst>
          </p:cNvPr>
          <p:cNvSpPr>
            <a:spLocks noGrp="1"/>
          </p:cNvSpPr>
          <p:nvPr>
            <p:ph type="title"/>
          </p:nvPr>
        </p:nvSpPr>
        <p:spPr>
          <a:xfrm>
            <a:off x="1457195" y="319900"/>
            <a:ext cx="10639640" cy="45719"/>
          </a:xfrm>
        </p:spPr>
        <p:txBody>
          <a:bodyPr>
            <a:normAutofit fontScale="90000"/>
          </a:bodyPr>
          <a:lstStyle/>
          <a:p>
            <a:br>
              <a:rPr lang="nb-NO" sz="4000" b="1" dirty="0"/>
            </a:br>
            <a:br>
              <a:rPr lang="nb-NO" sz="4000" b="1" dirty="0"/>
            </a:br>
            <a:br>
              <a:rPr lang="nb-NO" sz="4000" b="1" dirty="0"/>
            </a:br>
            <a:r>
              <a:rPr lang="nb-NO" sz="4000" b="1" dirty="0"/>
              <a:t>Avvik meldt på </a:t>
            </a:r>
            <a:br>
              <a:rPr lang="nb-NO" sz="4000" b="1" dirty="0"/>
            </a:br>
            <a:r>
              <a:rPr lang="nb-NO" sz="4000" b="1" dirty="0"/>
              <a:t>medikamenthåndtering</a:t>
            </a:r>
            <a:br>
              <a:rPr lang="nb-NO" sz="2700" b="1" dirty="0"/>
            </a:br>
            <a:br>
              <a:rPr lang="nb-NO" sz="4000" b="1" dirty="0"/>
            </a:br>
            <a:endParaRPr lang="nb-NO" sz="3100" b="1" dirty="0"/>
          </a:p>
        </p:txBody>
      </p:sp>
      <p:sp>
        <p:nvSpPr>
          <p:cNvPr id="4" name="Plassholder for dato 3">
            <a:extLst>
              <a:ext uri="{FF2B5EF4-FFF2-40B4-BE49-F238E27FC236}">
                <a16:creationId xmlns:a16="http://schemas.microsoft.com/office/drawing/2014/main" id="{A69203D6-60AE-45BF-92BA-D030B1B90765}"/>
              </a:ext>
            </a:extLst>
          </p:cNvPr>
          <p:cNvSpPr>
            <a:spLocks noGrp="1"/>
          </p:cNvSpPr>
          <p:nvPr>
            <p:ph type="dt" sz="half" idx="10"/>
          </p:nvPr>
        </p:nvSpPr>
        <p:spPr>
          <a:xfrm>
            <a:off x="1364409" y="6516050"/>
            <a:ext cx="2743200" cy="365125"/>
          </a:xfrm>
        </p:spPr>
        <p:txBody>
          <a:bodyPr/>
          <a:lstStyle/>
          <a:p>
            <a:fld id="{F097E77E-7FF3-4702-B795-8AE6650EF5EB}" type="datetime1">
              <a:rPr lang="nb-NO" smtClean="0"/>
              <a:t>20.02.2023</a:t>
            </a:fld>
            <a:endParaRPr lang="en-US" dirty="0"/>
          </a:p>
        </p:txBody>
      </p:sp>
      <p:sp>
        <p:nvSpPr>
          <p:cNvPr id="6" name="Plassholder for lysbildenummer 5">
            <a:extLst>
              <a:ext uri="{FF2B5EF4-FFF2-40B4-BE49-F238E27FC236}">
                <a16:creationId xmlns:a16="http://schemas.microsoft.com/office/drawing/2014/main" id="{AC7C151C-5124-422E-AADC-6E5286E197B7}"/>
              </a:ext>
            </a:extLst>
          </p:cNvPr>
          <p:cNvSpPr>
            <a:spLocks noGrp="1"/>
          </p:cNvSpPr>
          <p:nvPr>
            <p:ph type="sldNum" sz="quarter" idx="12"/>
          </p:nvPr>
        </p:nvSpPr>
        <p:spPr/>
        <p:txBody>
          <a:bodyPr/>
          <a:lstStyle/>
          <a:p>
            <a:fld id="{6113E31D-E2AB-40D1-8B51-AFA5AFEF393A}" type="slidenum">
              <a:rPr lang="en-US" smtClean="0"/>
              <a:t>12</a:t>
            </a:fld>
            <a:endParaRPr lang="en-US" dirty="0"/>
          </a:p>
        </p:txBody>
      </p:sp>
      <p:sp>
        <p:nvSpPr>
          <p:cNvPr id="8" name="TekstSylinder 7">
            <a:extLst>
              <a:ext uri="{FF2B5EF4-FFF2-40B4-BE49-F238E27FC236}">
                <a16:creationId xmlns:a16="http://schemas.microsoft.com/office/drawing/2014/main" id="{4F9E51A0-E645-42E8-8D55-7673952D3CD5}"/>
              </a:ext>
            </a:extLst>
          </p:cNvPr>
          <p:cNvSpPr txBox="1"/>
          <p:nvPr/>
        </p:nvSpPr>
        <p:spPr>
          <a:xfrm>
            <a:off x="7639447" y="3265821"/>
            <a:ext cx="4301997" cy="2585323"/>
          </a:xfrm>
          <a:prstGeom prst="rect">
            <a:avLst/>
          </a:prstGeom>
          <a:noFill/>
        </p:spPr>
        <p:txBody>
          <a:bodyPr wrap="square" rtlCol="0">
            <a:spAutoFit/>
          </a:bodyPr>
          <a:lstStyle/>
          <a:p>
            <a:r>
              <a:rPr lang="nb-NO" dirty="0"/>
              <a:t>Økningen av rapporterte avvik:</a:t>
            </a:r>
          </a:p>
          <a:p>
            <a:pPr marL="285750" indent="-285750">
              <a:buFontTx/>
              <a:buChar char="-"/>
            </a:pPr>
            <a:r>
              <a:rPr lang="nb-NO" dirty="0"/>
              <a:t>Okkenhaugvegen</a:t>
            </a:r>
          </a:p>
          <a:p>
            <a:pPr marL="285750" indent="-285750">
              <a:buFontTx/>
              <a:buChar char="-"/>
            </a:pPr>
            <a:r>
              <a:rPr lang="nb-NO" dirty="0"/>
              <a:t>Stokkbakken Omsorgssenter</a:t>
            </a:r>
          </a:p>
          <a:p>
            <a:pPr marL="285750" indent="-285750">
              <a:buFontTx/>
              <a:buChar char="-"/>
            </a:pPr>
            <a:r>
              <a:rPr lang="nb-NO" dirty="0" err="1"/>
              <a:t>Marknadsvegen</a:t>
            </a:r>
            <a:endParaRPr lang="nb-NO" dirty="0"/>
          </a:p>
          <a:p>
            <a:pPr marL="285750" indent="-285750">
              <a:buFontTx/>
              <a:buChar char="-"/>
            </a:pPr>
            <a:r>
              <a:rPr lang="nb-NO" dirty="0"/>
              <a:t>Regnbuen barne- og avlastningsbolig</a:t>
            </a:r>
          </a:p>
          <a:p>
            <a:endParaRPr lang="nb-NO" dirty="0"/>
          </a:p>
          <a:p>
            <a:r>
              <a:rPr lang="nb-NO" dirty="0"/>
              <a:t>Redusert antall avvik:</a:t>
            </a:r>
          </a:p>
          <a:p>
            <a:pPr marL="285750" indent="-285750">
              <a:buFontTx/>
              <a:buChar char="-"/>
            </a:pPr>
            <a:r>
              <a:rPr lang="nb-NO" dirty="0"/>
              <a:t>Hjemmetjenester avdeling nord</a:t>
            </a:r>
          </a:p>
          <a:p>
            <a:pPr marL="285750" indent="-285750">
              <a:buFontTx/>
              <a:buChar char="-"/>
            </a:pPr>
            <a:endParaRPr lang="nb-NO" dirty="0"/>
          </a:p>
        </p:txBody>
      </p:sp>
      <p:graphicFrame>
        <p:nvGraphicFramePr>
          <p:cNvPr id="5" name="Tabell 4">
            <a:extLst>
              <a:ext uri="{FF2B5EF4-FFF2-40B4-BE49-F238E27FC236}">
                <a16:creationId xmlns:a16="http://schemas.microsoft.com/office/drawing/2014/main" id="{8AF1C35A-95EB-4F73-B4E5-2C60D442DE6A}"/>
              </a:ext>
            </a:extLst>
          </p:cNvPr>
          <p:cNvGraphicFramePr>
            <a:graphicFrameLocks noGrp="1"/>
          </p:cNvGraphicFramePr>
          <p:nvPr>
            <p:extLst>
              <p:ext uri="{D42A27DB-BD31-4B8C-83A1-F6EECF244321}">
                <p14:modId xmlns:p14="http://schemas.microsoft.com/office/powerpoint/2010/main" val="3311491114"/>
              </p:ext>
            </p:extLst>
          </p:nvPr>
        </p:nvGraphicFramePr>
        <p:xfrm>
          <a:off x="1364409" y="1335376"/>
          <a:ext cx="4937779" cy="5130798"/>
        </p:xfrm>
        <a:graphic>
          <a:graphicData uri="http://schemas.openxmlformats.org/drawingml/2006/table">
            <a:tbl>
              <a:tblPr firstRow="1" firstCol="1" bandRow="1">
                <a:tableStyleId>{5C22544A-7EE6-4342-B048-85BDC9FD1C3A}</a:tableStyleId>
              </a:tblPr>
              <a:tblGrid>
                <a:gridCol w="3115535">
                  <a:extLst>
                    <a:ext uri="{9D8B030D-6E8A-4147-A177-3AD203B41FA5}">
                      <a16:colId xmlns:a16="http://schemas.microsoft.com/office/drawing/2014/main" val="3010162916"/>
                    </a:ext>
                  </a:extLst>
                </a:gridCol>
                <a:gridCol w="911122">
                  <a:extLst>
                    <a:ext uri="{9D8B030D-6E8A-4147-A177-3AD203B41FA5}">
                      <a16:colId xmlns:a16="http://schemas.microsoft.com/office/drawing/2014/main" val="3006492309"/>
                    </a:ext>
                  </a:extLst>
                </a:gridCol>
                <a:gridCol w="911122">
                  <a:extLst>
                    <a:ext uri="{9D8B030D-6E8A-4147-A177-3AD203B41FA5}">
                      <a16:colId xmlns:a16="http://schemas.microsoft.com/office/drawing/2014/main" val="3797229567"/>
                    </a:ext>
                  </a:extLst>
                </a:gridCol>
              </a:tblGrid>
              <a:tr h="589840">
                <a:tc>
                  <a:txBody>
                    <a:bodyPr/>
                    <a:lstStyle/>
                    <a:p>
                      <a:pPr>
                        <a:lnSpc>
                          <a:spcPct val="107000"/>
                        </a:lnSpc>
                        <a:spcAft>
                          <a:spcPts val="0"/>
                        </a:spcAft>
                      </a:pPr>
                      <a:r>
                        <a:rPr lang="nb-NO" sz="1800" b="1" dirty="0">
                          <a:solidFill>
                            <a:schemeClr val="tx1"/>
                          </a:solidFill>
                          <a:effectLst/>
                        </a:rPr>
                        <a:t>Avvik medikamenthåndtering </a:t>
                      </a:r>
                      <a:r>
                        <a:rPr lang="nb-NO" sz="1800" b="1" dirty="0">
                          <a:solidFill>
                            <a:schemeClr val="tx1"/>
                          </a:solidFill>
                          <a:effectLst/>
                          <a:highlight>
                            <a:srgbClr val="FFFF00"/>
                          </a:highlight>
                        </a:rPr>
                        <a:t>Tjeneste/bruker</a:t>
                      </a:r>
                      <a:endParaRPr lang="nb-NO" sz="1800" b="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nSpc>
                          <a:spcPct val="107000"/>
                        </a:lnSpc>
                        <a:spcAft>
                          <a:spcPts val="0"/>
                        </a:spcAft>
                      </a:pPr>
                      <a:r>
                        <a:rPr lang="nb-NO"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2021</a:t>
                      </a:r>
                    </a:p>
                  </a:txBody>
                  <a:tcPr marL="44450" marR="44450" marT="0" marB="0" anchor="b">
                    <a:solidFill>
                      <a:schemeClr val="accent1">
                        <a:lumMod val="40000"/>
                        <a:lumOff val="60000"/>
                      </a:schemeClr>
                    </a:solidFill>
                  </a:tcPr>
                </a:tc>
                <a:tc>
                  <a:txBody>
                    <a:bodyPr/>
                    <a:lstStyle/>
                    <a:p>
                      <a:pPr>
                        <a:lnSpc>
                          <a:spcPct val="107000"/>
                        </a:lnSpc>
                        <a:spcAft>
                          <a:spcPts val="0"/>
                        </a:spcAft>
                      </a:pPr>
                      <a:r>
                        <a:rPr lang="nb-NO"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2022</a:t>
                      </a:r>
                    </a:p>
                  </a:txBody>
                  <a:tcPr marL="44450" marR="44450" marT="0" marB="0" anchor="b">
                    <a:solidFill>
                      <a:schemeClr val="accent1">
                        <a:lumMod val="40000"/>
                        <a:lumOff val="60000"/>
                      </a:schemeClr>
                    </a:solidFill>
                  </a:tcPr>
                </a:tc>
                <a:extLst>
                  <a:ext uri="{0D108BD9-81ED-4DB2-BD59-A6C34878D82A}">
                    <a16:rowId xmlns:a16="http://schemas.microsoft.com/office/drawing/2014/main" val="370402401"/>
                  </a:ext>
                </a:extLst>
              </a:tr>
              <a:tr h="224216">
                <a:tc>
                  <a:txBody>
                    <a:bodyPr/>
                    <a:lstStyle/>
                    <a:p>
                      <a:pPr>
                        <a:lnSpc>
                          <a:spcPct val="107000"/>
                        </a:lnSpc>
                        <a:spcAft>
                          <a:spcPts val="0"/>
                        </a:spcAft>
                      </a:pPr>
                      <a:r>
                        <a:rPr lang="nb-NO" sz="1400" b="0" dirty="0">
                          <a:solidFill>
                            <a:schemeClr val="tx1"/>
                          </a:solidFill>
                          <a:effectLst/>
                        </a:rPr>
                        <a:t>Staup helsehus (</a:t>
                      </a:r>
                      <a:r>
                        <a:rPr lang="nb-NO" sz="1400" b="0" dirty="0" err="1">
                          <a:solidFill>
                            <a:schemeClr val="tx1"/>
                          </a:solidFill>
                          <a:effectLst/>
                        </a:rPr>
                        <a:t>avd</a:t>
                      </a:r>
                      <a:r>
                        <a:rPr lang="nb-NO" sz="1400" b="0" dirty="0">
                          <a:solidFill>
                            <a:schemeClr val="tx1"/>
                          </a:solidFill>
                          <a:effectLst/>
                        </a:rPr>
                        <a:t> 1)</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39</a:t>
                      </a:r>
                    </a:p>
                  </a:txBody>
                  <a:tcPr marL="44450" marR="44450" marT="0" marB="0" anchor="b">
                    <a:solidFill>
                      <a:schemeClr val="accent1">
                        <a:lumMod val="40000"/>
                        <a:lumOff val="60000"/>
                      </a:schemeClr>
                    </a:solidFill>
                  </a:tcPr>
                </a:tc>
                <a:extLst>
                  <a:ext uri="{0D108BD9-81ED-4DB2-BD59-A6C34878D82A}">
                    <a16:rowId xmlns:a16="http://schemas.microsoft.com/office/drawing/2014/main" val="859804977"/>
                  </a:ext>
                </a:extLst>
              </a:tr>
              <a:tr h="224216">
                <a:tc>
                  <a:txBody>
                    <a:bodyPr/>
                    <a:lstStyle/>
                    <a:p>
                      <a:pPr>
                        <a:lnSpc>
                          <a:spcPct val="107000"/>
                        </a:lnSpc>
                        <a:spcAft>
                          <a:spcPts val="0"/>
                        </a:spcAft>
                      </a:pPr>
                      <a:r>
                        <a:rPr lang="nb-NO" sz="1400" b="0" dirty="0">
                          <a:solidFill>
                            <a:schemeClr val="tx1"/>
                          </a:solidFill>
                          <a:effectLst/>
                        </a:rPr>
                        <a:t>Staup helsehus (</a:t>
                      </a:r>
                      <a:r>
                        <a:rPr lang="nb-NO" sz="1400" b="0" dirty="0" err="1">
                          <a:solidFill>
                            <a:schemeClr val="tx1"/>
                          </a:solidFill>
                          <a:effectLst/>
                        </a:rPr>
                        <a:t>avd</a:t>
                      </a:r>
                      <a:r>
                        <a:rPr lang="nb-NO" sz="1400" b="0" dirty="0">
                          <a:solidFill>
                            <a:schemeClr val="tx1"/>
                          </a:solidFill>
                          <a:effectLst/>
                        </a:rPr>
                        <a:t> 2)</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43</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a:t>
                      </a:r>
                    </a:p>
                  </a:txBody>
                  <a:tcPr marL="44450" marR="44450" marT="0" marB="0" anchor="b">
                    <a:solidFill>
                      <a:schemeClr val="accent1">
                        <a:lumMod val="40000"/>
                        <a:lumOff val="60000"/>
                      </a:schemeClr>
                    </a:solidFill>
                  </a:tcPr>
                </a:tc>
                <a:extLst>
                  <a:ext uri="{0D108BD9-81ED-4DB2-BD59-A6C34878D82A}">
                    <a16:rowId xmlns:a16="http://schemas.microsoft.com/office/drawing/2014/main" val="2913152928"/>
                  </a:ext>
                </a:extLst>
              </a:tr>
              <a:tr h="175823">
                <a:tc>
                  <a:txBody>
                    <a:bodyPr/>
                    <a:lstStyle/>
                    <a:p>
                      <a:pPr>
                        <a:lnSpc>
                          <a:spcPct val="107000"/>
                        </a:lnSpc>
                        <a:spcAft>
                          <a:spcPts val="0"/>
                        </a:spcAft>
                      </a:pPr>
                      <a:r>
                        <a:rPr lang="nb-NO" sz="1400" b="0" dirty="0">
                          <a:solidFill>
                            <a:schemeClr val="tx1"/>
                          </a:solidFill>
                          <a:effectLst/>
                        </a:rPr>
                        <a:t>Hjemmetjenester Eplehagen </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23</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a:t>
                      </a:r>
                    </a:p>
                  </a:txBody>
                  <a:tcPr marL="44450" marR="44450" marT="0" marB="0" anchor="b">
                    <a:solidFill>
                      <a:schemeClr val="accent1">
                        <a:lumMod val="40000"/>
                        <a:lumOff val="60000"/>
                      </a:schemeClr>
                    </a:solidFill>
                  </a:tcPr>
                </a:tc>
                <a:extLst>
                  <a:ext uri="{0D108BD9-81ED-4DB2-BD59-A6C34878D82A}">
                    <a16:rowId xmlns:a16="http://schemas.microsoft.com/office/drawing/2014/main" val="2214008915"/>
                  </a:ext>
                </a:extLst>
              </a:tr>
              <a:tr h="224216">
                <a:tc>
                  <a:txBody>
                    <a:bodyPr/>
                    <a:lstStyle/>
                    <a:p>
                      <a:pPr>
                        <a:lnSpc>
                          <a:spcPct val="107000"/>
                        </a:lnSpc>
                        <a:spcAft>
                          <a:spcPts val="0"/>
                        </a:spcAft>
                      </a:pPr>
                      <a:r>
                        <a:rPr lang="nb-NO" sz="1400" b="0" dirty="0">
                          <a:solidFill>
                            <a:schemeClr val="tx1"/>
                          </a:solidFill>
                          <a:effectLst/>
                        </a:rPr>
                        <a:t>Hjemmetjenester avdeling Sentrum</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26</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23</a:t>
                      </a:r>
                    </a:p>
                  </a:txBody>
                  <a:tcPr marL="44450" marR="44450" marT="0" marB="0" anchor="b">
                    <a:solidFill>
                      <a:schemeClr val="accent1">
                        <a:lumMod val="40000"/>
                        <a:lumOff val="60000"/>
                      </a:schemeClr>
                    </a:solidFill>
                  </a:tcPr>
                </a:tc>
                <a:extLst>
                  <a:ext uri="{0D108BD9-81ED-4DB2-BD59-A6C34878D82A}">
                    <a16:rowId xmlns:a16="http://schemas.microsoft.com/office/drawing/2014/main" val="1634052072"/>
                  </a:ext>
                </a:extLst>
              </a:tr>
              <a:tr h="224216">
                <a:tc>
                  <a:txBody>
                    <a:bodyPr/>
                    <a:lstStyle/>
                    <a:p>
                      <a:pPr>
                        <a:lnSpc>
                          <a:spcPct val="107000"/>
                        </a:lnSpc>
                        <a:spcAft>
                          <a:spcPts val="0"/>
                        </a:spcAft>
                      </a:pPr>
                      <a:r>
                        <a:rPr lang="nb-NO" sz="1400" b="0" dirty="0">
                          <a:solidFill>
                            <a:schemeClr val="tx1"/>
                          </a:solidFill>
                          <a:effectLst/>
                        </a:rPr>
                        <a:t>Hjemmetjenester avdeling Nord</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81</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52</a:t>
                      </a:r>
                    </a:p>
                  </a:txBody>
                  <a:tcPr marL="44450" marR="44450" marT="0" marB="0" anchor="b">
                    <a:solidFill>
                      <a:schemeClr val="accent1">
                        <a:lumMod val="40000"/>
                        <a:lumOff val="60000"/>
                      </a:schemeClr>
                    </a:solidFill>
                  </a:tcPr>
                </a:tc>
                <a:extLst>
                  <a:ext uri="{0D108BD9-81ED-4DB2-BD59-A6C34878D82A}">
                    <a16:rowId xmlns:a16="http://schemas.microsoft.com/office/drawing/2014/main" val="3186467222"/>
                  </a:ext>
                </a:extLst>
              </a:tr>
              <a:tr h="224216">
                <a:tc>
                  <a:txBody>
                    <a:bodyPr/>
                    <a:lstStyle/>
                    <a:p>
                      <a:pPr>
                        <a:lnSpc>
                          <a:spcPct val="107000"/>
                        </a:lnSpc>
                        <a:spcAft>
                          <a:spcPts val="0"/>
                        </a:spcAft>
                      </a:pPr>
                      <a:r>
                        <a:rPr lang="nb-NO" sz="1400" b="0">
                          <a:solidFill>
                            <a:schemeClr val="tx1"/>
                          </a:solidFill>
                          <a:effectLst/>
                        </a:rPr>
                        <a:t>Hjemmetjenesten Sør</a:t>
                      </a:r>
                      <a:endParaRPr lang="nb-NO"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42</a:t>
                      </a:r>
                    </a:p>
                  </a:txBody>
                  <a:tcPr marL="44450" marR="44450" marT="0" marB="0" anchor="b">
                    <a:solidFill>
                      <a:schemeClr val="accent1">
                        <a:lumMod val="40000"/>
                        <a:lumOff val="60000"/>
                      </a:schemeClr>
                    </a:solidFill>
                  </a:tcPr>
                </a:tc>
                <a:extLst>
                  <a:ext uri="{0D108BD9-81ED-4DB2-BD59-A6C34878D82A}">
                    <a16:rowId xmlns:a16="http://schemas.microsoft.com/office/drawing/2014/main" val="2452501650"/>
                  </a:ext>
                </a:extLst>
              </a:tr>
              <a:tr h="224216">
                <a:tc>
                  <a:txBody>
                    <a:bodyPr/>
                    <a:lstStyle/>
                    <a:p>
                      <a:pPr>
                        <a:lnSpc>
                          <a:spcPct val="107000"/>
                        </a:lnSpc>
                        <a:spcAft>
                          <a:spcPts val="0"/>
                        </a:spcAft>
                      </a:pPr>
                      <a:r>
                        <a:rPr lang="nb-NO" sz="1400" b="0" dirty="0">
                          <a:solidFill>
                            <a:schemeClr val="tx1"/>
                          </a:solidFill>
                          <a:effectLst/>
                        </a:rPr>
                        <a:t>Breidablikktunet Omsorg (</a:t>
                      </a:r>
                      <a:r>
                        <a:rPr lang="nb-NO" sz="1400" b="0" dirty="0" err="1">
                          <a:solidFill>
                            <a:schemeClr val="tx1"/>
                          </a:solidFill>
                          <a:effectLst/>
                        </a:rPr>
                        <a:t>avd</a:t>
                      </a:r>
                      <a:r>
                        <a:rPr lang="nb-NO" sz="1400" b="0" dirty="0">
                          <a:solidFill>
                            <a:schemeClr val="tx1"/>
                          </a:solidFill>
                          <a:effectLst/>
                        </a:rPr>
                        <a:t> 1)</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a:t>
                      </a:r>
                    </a:p>
                  </a:txBody>
                  <a:tcPr marL="44450" marR="44450" marT="0" marB="0" anchor="b">
                    <a:solidFill>
                      <a:schemeClr val="accent1">
                        <a:lumMod val="40000"/>
                        <a:lumOff val="60000"/>
                      </a:schemeClr>
                    </a:solidFill>
                  </a:tcPr>
                </a:tc>
                <a:extLst>
                  <a:ext uri="{0D108BD9-81ED-4DB2-BD59-A6C34878D82A}">
                    <a16:rowId xmlns:a16="http://schemas.microsoft.com/office/drawing/2014/main" val="3122875144"/>
                  </a:ext>
                </a:extLst>
              </a:tr>
              <a:tr h="224216">
                <a:tc>
                  <a:txBody>
                    <a:bodyPr/>
                    <a:lstStyle/>
                    <a:p>
                      <a:pP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Breidablikktunet Omsorg (</a:t>
                      </a:r>
                      <a:r>
                        <a:rPr lang="nb-NO" sz="14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avd</a:t>
                      </a: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a:t>
                      </a:r>
                    </a:p>
                  </a:txBody>
                  <a:tcPr marL="44450" marR="44450" marT="0" marB="0" anchor="b">
                    <a:solidFill>
                      <a:schemeClr val="accent1">
                        <a:lumMod val="40000"/>
                        <a:lumOff val="60000"/>
                      </a:schemeClr>
                    </a:solidFill>
                  </a:tcPr>
                </a:tc>
                <a:extLst>
                  <a:ext uri="{0D108BD9-81ED-4DB2-BD59-A6C34878D82A}">
                    <a16:rowId xmlns:a16="http://schemas.microsoft.com/office/drawing/2014/main" val="761413689"/>
                  </a:ext>
                </a:extLst>
              </a:tr>
              <a:tr h="224216">
                <a:tc>
                  <a:txBody>
                    <a:bodyPr/>
                    <a:lstStyle/>
                    <a:p>
                      <a:pP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Nattpatruljen </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p>
                  </a:txBody>
                  <a:tcPr marL="44450" marR="44450" marT="0" marB="0" anchor="b">
                    <a:solidFill>
                      <a:schemeClr val="accent1">
                        <a:lumMod val="40000"/>
                        <a:lumOff val="60000"/>
                      </a:schemeClr>
                    </a:solidFill>
                  </a:tcPr>
                </a:tc>
                <a:extLst>
                  <a:ext uri="{0D108BD9-81ED-4DB2-BD59-A6C34878D82A}">
                    <a16:rowId xmlns:a16="http://schemas.microsoft.com/office/drawing/2014/main" val="705891004"/>
                  </a:ext>
                </a:extLst>
              </a:tr>
              <a:tr h="224216">
                <a:tc>
                  <a:txBody>
                    <a:bodyPr/>
                    <a:lstStyle/>
                    <a:p>
                      <a:pPr>
                        <a:lnSpc>
                          <a:spcPct val="107000"/>
                        </a:lnSpc>
                        <a:spcAft>
                          <a:spcPts val="0"/>
                        </a:spcAft>
                      </a:pPr>
                      <a:r>
                        <a:rPr lang="nb-NO" sz="1400" b="0" dirty="0">
                          <a:solidFill>
                            <a:schemeClr val="tx1"/>
                          </a:solidFill>
                          <a:effectLst/>
                        </a:rPr>
                        <a:t>Stokkbakken Omsorgssenter</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23</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46</a:t>
                      </a:r>
                    </a:p>
                  </a:txBody>
                  <a:tcPr marL="44450" marR="44450" marT="0" marB="0" anchor="b">
                    <a:solidFill>
                      <a:schemeClr val="accent1">
                        <a:lumMod val="40000"/>
                        <a:lumOff val="60000"/>
                      </a:schemeClr>
                    </a:solidFill>
                  </a:tcPr>
                </a:tc>
                <a:extLst>
                  <a:ext uri="{0D108BD9-81ED-4DB2-BD59-A6C34878D82A}">
                    <a16:rowId xmlns:a16="http://schemas.microsoft.com/office/drawing/2014/main" val="2943978758"/>
                  </a:ext>
                </a:extLst>
              </a:tr>
              <a:tr h="282219">
                <a:tc>
                  <a:txBody>
                    <a:bodyPr/>
                    <a:lstStyle/>
                    <a:p>
                      <a:pPr>
                        <a:lnSpc>
                          <a:spcPct val="107000"/>
                        </a:lnSpc>
                        <a:spcAft>
                          <a:spcPts val="0"/>
                        </a:spcAft>
                      </a:pPr>
                      <a:r>
                        <a:rPr lang="nb-NO" sz="1400" b="0">
                          <a:solidFill>
                            <a:schemeClr val="tx1"/>
                          </a:solidFill>
                          <a:effectLst/>
                        </a:rPr>
                        <a:t>Okkenhaugvegen</a:t>
                      </a:r>
                      <a:endParaRPr lang="nb-NO"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33</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59</a:t>
                      </a:r>
                    </a:p>
                  </a:txBody>
                  <a:tcPr marL="44450" marR="44450" marT="0" marB="0" anchor="b">
                    <a:solidFill>
                      <a:schemeClr val="accent1">
                        <a:lumMod val="40000"/>
                        <a:lumOff val="60000"/>
                      </a:schemeClr>
                    </a:solidFill>
                  </a:tcPr>
                </a:tc>
                <a:extLst>
                  <a:ext uri="{0D108BD9-81ED-4DB2-BD59-A6C34878D82A}">
                    <a16:rowId xmlns:a16="http://schemas.microsoft.com/office/drawing/2014/main" val="2052101985"/>
                  </a:ext>
                </a:extLst>
              </a:tr>
              <a:tr h="224216">
                <a:tc>
                  <a:txBody>
                    <a:bodyPr/>
                    <a:lstStyle/>
                    <a:p>
                      <a:pPr>
                        <a:lnSpc>
                          <a:spcPct val="107000"/>
                        </a:lnSpc>
                        <a:spcAft>
                          <a:spcPts val="0"/>
                        </a:spcAft>
                      </a:pPr>
                      <a:r>
                        <a:rPr lang="nb-NO" sz="1400" b="0" dirty="0" err="1">
                          <a:solidFill>
                            <a:schemeClr val="tx1"/>
                          </a:solidFill>
                          <a:effectLst/>
                        </a:rPr>
                        <a:t>Nordsivegen</a:t>
                      </a:r>
                      <a:r>
                        <a:rPr lang="nb-NO" sz="1400" b="0" dirty="0">
                          <a:solidFill>
                            <a:schemeClr val="tx1"/>
                          </a:solidFill>
                          <a:effectLst/>
                        </a:rPr>
                        <a:t> </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p>
                  </a:txBody>
                  <a:tcPr marL="44450" marR="44450" marT="0" marB="0" anchor="b">
                    <a:solidFill>
                      <a:schemeClr val="accent1">
                        <a:lumMod val="40000"/>
                        <a:lumOff val="60000"/>
                      </a:schemeClr>
                    </a:solidFill>
                  </a:tcPr>
                </a:tc>
                <a:extLst>
                  <a:ext uri="{0D108BD9-81ED-4DB2-BD59-A6C34878D82A}">
                    <a16:rowId xmlns:a16="http://schemas.microsoft.com/office/drawing/2014/main" val="4216532894"/>
                  </a:ext>
                </a:extLst>
              </a:tr>
              <a:tr h="224216">
                <a:tc>
                  <a:txBody>
                    <a:bodyPr/>
                    <a:lstStyle/>
                    <a:p>
                      <a:pPr>
                        <a:lnSpc>
                          <a:spcPct val="107000"/>
                        </a:lnSpc>
                        <a:spcAft>
                          <a:spcPts val="800"/>
                        </a:spcAft>
                      </a:pPr>
                      <a:r>
                        <a:rPr lang="nb-NO" sz="1400" b="0" dirty="0" err="1">
                          <a:solidFill>
                            <a:schemeClr val="tx1"/>
                          </a:solidFill>
                          <a:effectLst/>
                        </a:rPr>
                        <a:t>Marknadsvegen</a:t>
                      </a:r>
                      <a:r>
                        <a:rPr lang="nb-NO" sz="1400" b="0" dirty="0">
                          <a:solidFill>
                            <a:schemeClr val="tx1"/>
                          </a:solidFill>
                          <a:effectLst/>
                        </a:rPr>
                        <a:t> </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26</a:t>
                      </a:r>
                    </a:p>
                  </a:txBody>
                  <a:tcPr marL="44450" marR="44450" marT="0" marB="0" anchor="b">
                    <a:solidFill>
                      <a:schemeClr val="accent1">
                        <a:lumMod val="40000"/>
                        <a:lumOff val="60000"/>
                      </a:schemeClr>
                    </a:solidFill>
                  </a:tcPr>
                </a:tc>
                <a:extLst>
                  <a:ext uri="{0D108BD9-81ED-4DB2-BD59-A6C34878D82A}">
                    <a16:rowId xmlns:a16="http://schemas.microsoft.com/office/drawing/2014/main" val="1865876217"/>
                  </a:ext>
                </a:extLst>
              </a:tr>
              <a:tr h="224216">
                <a:tc>
                  <a:txBody>
                    <a:bodyPr/>
                    <a:lstStyle/>
                    <a:p>
                      <a:pPr>
                        <a:lnSpc>
                          <a:spcPct val="107000"/>
                        </a:lnSpc>
                        <a:spcAft>
                          <a:spcPts val="80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Åsvegen 5</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a:t>
                      </a:r>
                    </a:p>
                  </a:txBody>
                  <a:tcPr marL="44450" marR="44450" marT="0" marB="0" anchor="b">
                    <a:solidFill>
                      <a:schemeClr val="accent1">
                        <a:lumMod val="40000"/>
                        <a:lumOff val="60000"/>
                      </a:schemeClr>
                    </a:solidFill>
                  </a:tcPr>
                </a:tc>
                <a:extLst>
                  <a:ext uri="{0D108BD9-81ED-4DB2-BD59-A6C34878D82A}">
                    <a16:rowId xmlns:a16="http://schemas.microsoft.com/office/drawing/2014/main" val="1722906038"/>
                  </a:ext>
                </a:extLst>
              </a:tr>
              <a:tr h="224216">
                <a:tc>
                  <a:txBody>
                    <a:bodyPr/>
                    <a:lstStyle/>
                    <a:p>
                      <a:pPr>
                        <a:lnSpc>
                          <a:spcPct val="107000"/>
                        </a:lnSpc>
                        <a:spcAft>
                          <a:spcPts val="0"/>
                        </a:spcAft>
                      </a:pPr>
                      <a:r>
                        <a:rPr lang="nb-NO" sz="1400" b="0">
                          <a:solidFill>
                            <a:schemeClr val="tx1"/>
                          </a:solidFill>
                          <a:effectLst/>
                        </a:rPr>
                        <a:t>Ytterøy helsetun</a:t>
                      </a:r>
                      <a:endParaRPr lang="nb-NO"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17</a:t>
                      </a:r>
                    </a:p>
                  </a:txBody>
                  <a:tcPr marL="44450" marR="44450" marT="0" marB="0" anchor="b">
                    <a:solidFill>
                      <a:schemeClr val="accent1">
                        <a:lumMod val="40000"/>
                        <a:lumOff val="60000"/>
                      </a:schemeClr>
                    </a:solidFill>
                  </a:tcPr>
                </a:tc>
                <a:extLst>
                  <a:ext uri="{0D108BD9-81ED-4DB2-BD59-A6C34878D82A}">
                    <a16:rowId xmlns:a16="http://schemas.microsoft.com/office/drawing/2014/main" val="166518589"/>
                  </a:ext>
                </a:extLst>
              </a:tr>
              <a:tr h="302775">
                <a:tc>
                  <a:txBody>
                    <a:bodyPr/>
                    <a:lstStyle/>
                    <a:p>
                      <a:pPr>
                        <a:lnSpc>
                          <a:spcPct val="107000"/>
                        </a:lnSpc>
                        <a:spcAft>
                          <a:spcPts val="0"/>
                        </a:spcAft>
                      </a:pPr>
                      <a:r>
                        <a:rPr lang="nb-NO" sz="1400" b="0" dirty="0">
                          <a:solidFill>
                            <a:schemeClr val="tx1"/>
                          </a:solidFill>
                          <a:effectLst/>
                        </a:rPr>
                        <a:t>Regnbuen </a:t>
                      </a:r>
                      <a:r>
                        <a:rPr lang="nb-NO" sz="1400" b="0" dirty="0" err="1">
                          <a:solidFill>
                            <a:schemeClr val="tx1"/>
                          </a:solidFill>
                          <a:effectLst/>
                        </a:rPr>
                        <a:t>barne</a:t>
                      </a:r>
                      <a:r>
                        <a:rPr lang="nb-NO" sz="1400" b="0" dirty="0">
                          <a:solidFill>
                            <a:schemeClr val="tx1"/>
                          </a:solidFill>
                          <a:effectLst/>
                        </a:rPr>
                        <a:t> -og avlastningsbolig</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23</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a:t>
                      </a:r>
                    </a:p>
                  </a:txBody>
                  <a:tcPr marL="44450" marR="44450" marT="0" marB="0" anchor="b">
                    <a:solidFill>
                      <a:schemeClr val="accent1">
                        <a:lumMod val="40000"/>
                        <a:lumOff val="60000"/>
                      </a:schemeClr>
                    </a:solidFill>
                  </a:tcPr>
                </a:tc>
                <a:extLst>
                  <a:ext uri="{0D108BD9-81ED-4DB2-BD59-A6C34878D82A}">
                    <a16:rowId xmlns:a16="http://schemas.microsoft.com/office/drawing/2014/main" val="3242947403"/>
                  </a:ext>
                </a:extLst>
              </a:tr>
              <a:tr h="224216">
                <a:tc>
                  <a:txBody>
                    <a:bodyPr/>
                    <a:lstStyle/>
                    <a:p>
                      <a:pP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Enhetsleder institusjon </a:t>
                      </a:r>
                    </a:p>
                  </a:txBody>
                  <a:tcPr marL="44450" marR="44450" marT="0" marB="0" anchor="b">
                    <a:solidFill>
                      <a:schemeClr val="accent1">
                        <a:lumMod val="40000"/>
                        <a:lumOff val="60000"/>
                      </a:schemeClr>
                    </a:solidFill>
                  </a:tcPr>
                </a:tc>
                <a:tc>
                  <a:txBody>
                    <a:bodyPr/>
                    <a:lstStyle/>
                    <a:p>
                      <a:pP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a:t>
                      </a:r>
                    </a:p>
                  </a:txBody>
                  <a:tcPr marL="44450" marR="44450" marT="0" marB="0" anchor="b">
                    <a:solidFill>
                      <a:schemeClr val="accent1">
                        <a:lumMod val="40000"/>
                        <a:lumOff val="60000"/>
                      </a:schemeClr>
                    </a:solidFill>
                  </a:tcPr>
                </a:tc>
                <a:tc>
                  <a:txBody>
                    <a:bodyPr/>
                    <a:lstStyle/>
                    <a:p>
                      <a:pP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4450" marR="44450" marT="0" marB="0" anchor="b">
                    <a:solidFill>
                      <a:schemeClr val="accent1">
                        <a:lumMod val="40000"/>
                        <a:lumOff val="60000"/>
                      </a:schemeClr>
                    </a:solidFill>
                  </a:tcPr>
                </a:tc>
                <a:extLst>
                  <a:ext uri="{0D108BD9-81ED-4DB2-BD59-A6C34878D82A}">
                    <a16:rowId xmlns:a16="http://schemas.microsoft.com/office/drawing/2014/main" val="209749159"/>
                  </a:ext>
                </a:extLst>
              </a:tr>
              <a:tr h="224216">
                <a:tc>
                  <a:txBody>
                    <a:bodyPr/>
                    <a:lstStyle/>
                    <a:p>
                      <a:pP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Arbeid og aktivisering </a:t>
                      </a:r>
                    </a:p>
                  </a:txBody>
                  <a:tcPr marL="44450" marR="44450" marT="0" marB="0" anchor="b">
                    <a:solidFill>
                      <a:schemeClr val="accent1">
                        <a:lumMod val="40000"/>
                        <a:lumOff val="60000"/>
                      </a:schemeClr>
                    </a:solidFill>
                  </a:tcPr>
                </a:tc>
                <a:tc>
                  <a:txBody>
                    <a:bodyPr/>
                    <a:lstStyle/>
                    <a:p>
                      <a:pP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4450" marR="44450" marT="0" marB="0" anchor="b">
                    <a:solidFill>
                      <a:schemeClr val="accent1">
                        <a:lumMod val="40000"/>
                        <a:lumOff val="60000"/>
                      </a:schemeClr>
                    </a:solidFill>
                  </a:tcPr>
                </a:tc>
                <a:tc>
                  <a:txBody>
                    <a:bodyPr/>
                    <a:lstStyle/>
                    <a:p>
                      <a:pP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a:t>
                      </a:r>
                    </a:p>
                  </a:txBody>
                  <a:tcPr marL="44450" marR="44450" marT="0" marB="0" anchor="b">
                    <a:solidFill>
                      <a:schemeClr val="accent1">
                        <a:lumMod val="40000"/>
                        <a:lumOff val="60000"/>
                      </a:schemeClr>
                    </a:solidFill>
                  </a:tcPr>
                </a:tc>
                <a:extLst>
                  <a:ext uri="{0D108BD9-81ED-4DB2-BD59-A6C34878D82A}">
                    <a16:rowId xmlns:a16="http://schemas.microsoft.com/office/drawing/2014/main" val="3377687885"/>
                  </a:ext>
                </a:extLst>
              </a:tr>
              <a:tr h="37453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b-NO" sz="1400" b="0" dirty="0">
                          <a:solidFill>
                            <a:schemeClr val="tx1"/>
                          </a:solidFill>
                          <a:effectLst/>
                        </a:rPr>
                        <a:t>Totalt </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401</a:t>
                      </a:r>
                    </a:p>
                  </a:txBody>
                  <a:tcPr marL="44450" marR="44450" marT="0" marB="0" anchor="b">
                    <a:solidFill>
                      <a:schemeClr val="accent1">
                        <a:lumMod val="40000"/>
                        <a:lumOff val="60000"/>
                      </a:schemeClr>
                    </a:solidFill>
                  </a:tcPr>
                </a:tc>
                <a:tc>
                  <a:txBody>
                    <a:bodyPr/>
                    <a:lstStyle/>
                    <a:p>
                      <a:pPr>
                        <a:lnSpc>
                          <a:spcPct val="107000"/>
                        </a:lnSpc>
                        <a:spcAft>
                          <a:spcPts val="0"/>
                        </a:spcAft>
                      </a:pPr>
                      <a:r>
                        <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466</a:t>
                      </a:r>
                    </a:p>
                  </a:txBody>
                  <a:tcPr marL="44450" marR="44450" marT="0" marB="0" anchor="b">
                    <a:solidFill>
                      <a:schemeClr val="accent1">
                        <a:lumMod val="40000"/>
                        <a:lumOff val="60000"/>
                      </a:schemeClr>
                    </a:solidFill>
                  </a:tcPr>
                </a:tc>
                <a:extLst>
                  <a:ext uri="{0D108BD9-81ED-4DB2-BD59-A6C34878D82A}">
                    <a16:rowId xmlns:a16="http://schemas.microsoft.com/office/drawing/2014/main" val="4003184561"/>
                  </a:ext>
                </a:extLst>
              </a:tr>
            </a:tbl>
          </a:graphicData>
        </a:graphic>
      </p:graphicFrame>
      <p:sp>
        <p:nvSpPr>
          <p:cNvPr id="9" name="Ellipse 8">
            <a:extLst>
              <a:ext uri="{FF2B5EF4-FFF2-40B4-BE49-F238E27FC236}">
                <a16:creationId xmlns:a16="http://schemas.microsoft.com/office/drawing/2014/main" id="{FA575AB8-A938-48FC-929D-62F943A226E6}"/>
              </a:ext>
            </a:extLst>
          </p:cNvPr>
          <p:cNvSpPr/>
          <p:nvPr/>
        </p:nvSpPr>
        <p:spPr>
          <a:xfrm>
            <a:off x="6034405" y="2783862"/>
            <a:ext cx="262389" cy="2402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a:p>
        </p:txBody>
      </p:sp>
      <p:pic>
        <p:nvPicPr>
          <p:cNvPr id="10" name="Bilde 9">
            <a:extLst>
              <a:ext uri="{FF2B5EF4-FFF2-40B4-BE49-F238E27FC236}">
                <a16:creationId xmlns:a16="http://schemas.microsoft.com/office/drawing/2014/main" id="{89A8768E-AA7B-4703-9D18-D3AA78315B0A}"/>
              </a:ext>
            </a:extLst>
          </p:cNvPr>
          <p:cNvPicPr>
            <a:picLocks noChangeAspect="1"/>
          </p:cNvPicPr>
          <p:nvPr/>
        </p:nvPicPr>
        <p:blipFill>
          <a:blip r:embed="rId2"/>
          <a:stretch>
            <a:fillRect/>
          </a:stretch>
        </p:blipFill>
        <p:spPr>
          <a:xfrm>
            <a:off x="7639447" y="136525"/>
            <a:ext cx="3714353" cy="2887563"/>
          </a:xfrm>
          <a:prstGeom prst="rect">
            <a:avLst/>
          </a:prstGeom>
        </p:spPr>
      </p:pic>
      <p:sp>
        <p:nvSpPr>
          <p:cNvPr id="13" name="Pil: venstre 12">
            <a:extLst>
              <a:ext uri="{FF2B5EF4-FFF2-40B4-BE49-F238E27FC236}">
                <a16:creationId xmlns:a16="http://schemas.microsoft.com/office/drawing/2014/main" id="{903A1FC2-0E84-4B7D-A7C8-CE0A25BFA7DF}"/>
              </a:ext>
            </a:extLst>
          </p:cNvPr>
          <p:cNvSpPr/>
          <p:nvPr/>
        </p:nvSpPr>
        <p:spPr>
          <a:xfrm rot="16200000">
            <a:off x="5826653" y="2915826"/>
            <a:ext cx="182005"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Høyre klammeparentes 6">
            <a:extLst>
              <a:ext uri="{FF2B5EF4-FFF2-40B4-BE49-F238E27FC236}">
                <a16:creationId xmlns:a16="http://schemas.microsoft.com/office/drawing/2014/main" id="{82B96A15-E83B-48BC-9CCC-F260B389977F}"/>
              </a:ext>
            </a:extLst>
          </p:cNvPr>
          <p:cNvSpPr/>
          <p:nvPr/>
        </p:nvSpPr>
        <p:spPr>
          <a:xfrm>
            <a:off x="5408908" y="2479889"/>
            <a:ext cx="45719" cy="410705"/>
          </a:xfrm>
          <a:prstGeom prst="righ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14" name="Ellipse 13">
            <a:extLst>
              <a:ext uri="{FF2B5EF4-FFF2-40B4-BE49-F238E27FC236}">
                <a16:creationId xmlns:a16="http://schemas.microsoft.com/office/drawing/2014/main" id="{2B875702-A010-4429-8277-7908473CD093}"/>
              </a:ext>
            </a:extLst>
          </p:cNvPr>
          <p:cNvSpPr/>
          <p:nvPr/>
        </p:nvSpPr>
        <p:spPr>
          <a:xfrm>
            <a:off x="6034404" y="4233424"/>
            <a:ext cx="262389" cy="2402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a:p>
        </p:txBody>
      </p:sp>
      <p:sp>
        <p:nvSpPr>
          <p:cNvPr id="15" name="Pil: venstre 14">
            <a:extLst>
              <a:ext uri="{FF2B5EF4-FFF2-40B4-BE49-F238E27FC236}">
                <a16:creationId xmlns:a16="http://schemas.microsoft.com/office/drawing/2014/main" id="{03D696F6-AAE0-4DC1-98C4-B2CBF6668E93}"/>
              </a:ext>
            </a:extLst>
          </p:cNvPr>
          <p:cNvSpPr/>
          <p:nvPr/>
        </p:nvSpPr>
        <p:spPr>
          <a:xfrm rot="5400000" flipV="1">
            <a:off x="5838088" y="4330676"/>
            <a:ext cx="204856" cy="4572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83193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74CD9F-7420-4CA5-A2F6-F0A990A13094}"/>
              </a:ext>
            </a:extLst>
          </p:cNvPr>
          <p:cNvSpPr>
            <a:spLocks noGrp="1"/>
          </p:cNvSpPr>
          <p:nvPr>
            <p:ph type="title"/>
          </p:nvPr>
        </p:nvSpPr>
        <p:spPr>
          <a:xfrm>
            <a:off x="1241699" y="233415"/>
            <a:ext cx="10639640" cy="778996"/>
          </a:xfrm>
        </p:spPr>
        <p:txBody>
          <a:bodyPr>
            <a:normAutofit fontScale="90000"/>
          </a:bodyPr>
          <a:lstStyle/>
          <a:p>
            <a:r>
              <a:rPr lang="nb-NO" sz="4000" b="1" dirty="0"/>
              <a:t>Avvik – Oppvekst og utdanning 2022</a:t>
            </a:r>
            <a:br>
              <a:rPr lang="nb-NO" dirty="0"/>
            </a:br>
            <a:endParaRPr lang="nb-NO" sz="2700" dirty="0"/>
          </a:p>
        </p:txBody>
      </p:sp>
      <p:graphicFrame>
        <p:nvGraphicFramePr>
          <p:cNvPr id="7" name="Plassholder for innhold 6">
            <a:extLst>
              <a:ext uri="{FF2B5EF4-FFF2-40B4-BE49-F238E27FC236}">
                <a16:creationId xmlns:a16="http://schemas.microsoft.com/office/drawing/2014/main" id="{877A142A-E571-43EC-969D-AC33390F0805}"/>
              </a:ext>
            </a:extLst>
          </p:cNvPr>
          <p:cNvGraphicFramePr>
            <a:graphicFrameLocks noGrp="1"/>
          </p:cNvGraphicFramePr>
          <p:nvPr>
            <p:ph idx="1"/>
            <p:extLst>
              <p:ext uri="{D42A27DB-BD31-4B8C-83A1-F6EECF244321}">
                <p14:modId xmlns:p14="http://schemas.microsoft.com/office/powerpoint/2010/main" val="859409093"/>
              </p:ext>
            </p:extLst>
          </p:nvPr>
        </p:nvGraphicFramePr>
        <p:xfrm>
          <a:off x="1398117" y="1100005"/>
          <a:ext cx="10574776" cy="2251580"/>
        </p:xfrm>
        <a:graphic>
          <a:graphicData uri="http://schemas.openxmlformats.org/drawingml/2006/table">
            <a:tbl>
              <a:tblPr firstRow="1" bandRow="1">
                <a:tableStyleId>{5C22544A-7EE6-4342-B048-85BDC9FD1C3A}</a:tableStyleId>
              </a:tblPr>
              <a:tblGrid>
                <a:gridCol w="3737915">
                  <a:extLst>
                    <a:ext uri="{9D8B030D-6E8A-4147-A177-3AD203B41FA5}">
                      <a16:colId xmlns:a16="http://schemas.microsoft.com/office/drawing/2014/main" val="2901616746"/>
                    </a:ext>
                  </a:extLst>
                </a:gridCol>
                <a:gridCol w="1675524">
                  <a:extLst>
                    <a:ext uri="{9D8B030D-6E8A-4147-A177-3AD203B41FA5}">
                      <a16:colId xmlns:a16="http://schemas.microsoft.com/office/drawing/2014/main" val="4073693944"/>
                    </a:ext>
                  </a:extLst>
                </a:gridCol>
                <a:gridCol w="2569519">
                  <a:extLst>
                    <a:ext uri="{9D8B030D-6E8A-4147-A177-3AD203B41FA5}">
                      <a16:colId xmlns:a16="http://schemas.microsoft.com/office/drawing/2014/main" val="3537567808"/>
                    </a:ext>
                  </a:extLst>
                </a:gridCol>
                <a:gridCol w="2591818">
                  <a:extLst>
                    <a:ext uri="{9D8B030D-6E8A-4147-A177-3AD203B41FA5}">
                      <a16:colId xmlns:a16="http://schemas.microsoft.com/office/drawing/2014/main" val="1227397625"/>
                    </a:ext>
                  </a:extLst>
                </a:gridCol>
              </a:tblGrid>
              <a:tr h="394270">
                <a:tc>
                  <a:txBody>
                    <a:bodyPr/>
                    <a:lstStyle/>
                    <a:p>
                      <a:endParaRPr lang="nb-NO" dirty="0"/>
                    </a:p>
                  </a:txBody>
                  <a:tcPr/>
                </a:tc>
                <a:tc>
                  <a:txBody>
                    <a:bodyPr/>
                    <a:lstStyle/>
                    <a:p>
                      <a:r>
                        <a:rPr lang="nb-NO" dirty="0"/>
                        <a:t>2020</a:t>
                      </a:r>
                    </a:p>
                  </a:txBody>
                  <a:tcPr/>
                </a:tc>
                <a:tc>
                  <a:txBody>
                    <a:bodyPr/>
                    <a:lstStyle/>
                    <a:p>
                      <a:r>
                        <a:rPr lang="nb-NO" dirty="0"/>
                        <a:t>2021</a:t>
                      </a:r>
                    </a:p>
                  </a:txBody>
                  <a:tcPr/>
                </a:tc>
                <a:tc>
                  <a:txBody>
                    <a:bodyPr/>
                    <a:lstStyle/>
                    <a:p>
                      <a:r>
                        <a:rPr lang="nb-NO" dirty="0"/>
                        <a:t>2022</a:t>
                      </a:r>
                    </a:p>
                  </a:txBody>
                  <a:tcPr/>
                </a:tc>
                <a:extLst>
                  <a:ext uri="{0D108BD9-81ED-4DB2-BD59-A6C34878D82A}">
                    <a16:rowId xmlns:a16="http://schemas.microsoft.com/office/drawing/2014/main" val="806591882"/>
                  </a:ext>
                </a:extLst>
              </a:tr>
              <a:tr h="319085">
                <a:tc>
                  <a:txBody>
                    <a:bodyPr/>
                    <a:lstStyle/>
                    <a:p>
                      <a:r>
                        <a:rPr lang="nb-NO" sz="1600" dirty="0">
                          <a:solidFill>
                            <a:schemeClr val="tx1"/>
                          </a:solidFill>
                        </a:rPr>
                        <a:t>HMS</a:t>
                      </a:r>
                    </a:p>
                  </a:txBody>
                  <a:tcPr/>
                </a:tc>
                <a:tc>
                  <a:txBody>
                    <a:bodyPr/>
                    <a:lstStyle/>
                    <a:p>
                      <a:r>
                        <a:rPr lang="nb-NO" dirty="0">
                          <a:solidFill>
                            <a:schemeClr val="tx1"/>
                          </a:solidFill>
                        </a:rPr>
                        <a:t>339</a:t>
                      </a:r>
                    </a:p>
                  </a:txBody>
                  <a:tcPr/>
                </a:tc>
                <a:tc>
                  <a:txBody>
                    <a:bodyPr/>
                    <a:lstStyle/>
                    <a:p>
                      <a:r>
                        <a:rPr lang="nb-NO" dirty="0">
                          <a:solidFill>
                            <a:schemeClr val="tx1"/>
                          </a:solidFill>
                        </a:rPr>
                        <a:t>242</a:t>
                      </a:r>
                    </a:p>
                  </a:txBody>
                  <a:tcPr/>
                </a:tc>
                <a:tc>
                  <a:txBody>
                    <a:bodyPr/>
                    <a:lstStyle/>
                    <a:p>
                      <a:r>
                        <a:rPr lang="nb-NO" dirty="0">
                          <a:solidFill>
                            <a:schemeClr val="tx1"/>
                          </a:solidFill>
                        </a:rPr>
                        <a:t>239</a:t>
                      </a:r>
                    </a:p>
                  </a:txBody>
                  <a:tcPr/>
                </a:tc>
                <a:extLst>
                  <a:ext uri="{0D108BD9-81ED-4DB2-BD59-A6C34878D82A}">
                    <a16:rowId xmlns:a16="http://schemas.microsoft.com/office/drawing/2014/main" val="4236391620"/>
                  </a:ext>
                </a:extLst>
              </a:tr>
              <a:tr h="329893">
                <a:tc>
                  <a:txBody>
                    <a:bodyPr/>
                    <a:lstStyle/>
                    <a:p>
                      <a:r>
                        <a:rPr lang="nb-NO" sz="1600" dirty="0">
                          <a:solidFill>
                            <a:schemeClr val="tx1"/>
                          </a:solidFill>
                        </a:rPr>
                        <a:t>TJENESTE/TJENESTEMOTTAKER</a:t>
                      </a:r>
                    </a:p>
                  </a:txBody>
                  <a:tcPr/>
                </a:tc>
                <a:tc>
                  <a:txBody>
                    <a:bodyPr/>
                    <a:lstStyle/>
                    <a:p>
                      <a:r>
                        <a:rPr lang="nb-NO" dirty="0">
                          <a:solidFill>
                            <a:schemeClr val="tx1"/>
                          </a:solidFill>
                        </a:rPr>
                        <a:t>201</a:t>
                      </a:r>
                    </a:p>
                  </a:txBody>
                  <a:tcPr/>
                </a:tc>
                <a:tc>
                  <a:txBody>
                    <a:bodyPr/>
                    <a:lstStyle/>
                    <a:p>
                      <a:r>
                        <a:rPr lang="nb-NO" dirty="0">
                          <a:solidFill>
                            <a:schemeClr val="tx1"/>
                          </a:solidFill>
                        </a:rPr>
                        <a:t>283</a:t>
                      </a:r>
                    </a:p>
                  </a:txBody>
                  <a:tcPr/>
                </a:tc>
                <a:tc>
                  <a:txBody>
                    <a:bodyPr/>
                    <a:lstStyle/>
                    <a:p>
                      <a:r>
                        <a:rPr lang="nb-NO" dirty="0">
                          <a:solidFill>
                            <a:schemeClr val="tx1"/>
                          </a:solidFill>
                        </a:rPr>
                        <a:t>261</a:t>
                      </a:r>
                    </a:p>
                  </a:txBody>
                  <a:tcPr/>
                </a:tc>
                <a:extLst>
                  <a:ext uri="{0D108BD9-81ED-4DB2-BD59-A6C34878D82A}">
                    <a16:rowId xmlns:a16="http://schemas.microsoft.com/office/drawing/2014/main" val="484301937"/>
                  </a:ext>
                </a:extLst>
              </a:tr>
              <a:tr h="329892">
                <a:tc>
                  <a:txBody>
                    <a:bodyPr/>
                    <a:lstStyle/>
                    <a:p>
                      <a:r>
                        <a:rPr lang="nb-NO" sz="1600" dirty="0">
                          <a:solidFill>
                            <a:schemeClr val="tx1"/>
                          </a:solidFill>
                        </a:rPr>
                        <a:t>ORGANISASJON/INTERNT</a:t>
                      </a:r>
                    </a:p>
                  </a:txBody>
                  <a:tcPr/>
                </a:tc>
                <a:tc>
                  <a:txBody>
                    <a:bodyPr/>
                    <a:lstStyle/>
                    <a:p>
                      <a:r>
                        <a:rPr lang="nb-NO" dirty="0">
                          <a:solidFill>
                            <a:schemeClr val="tx1"/>
                          </a:solidFill>
                        </a:rPr>
                        <a:t>  63</a:t>
                      </a:r>
                    </a:p>
                  </a:txBody>
                  <a:tcPr/>
                </a:tc>
                <a:tc>
                  <a:txBody>
                    <a:bodyPr/>
                    <a:lstStyle/>
                    <a:p>
                      <a:r>
                        <a:rPr lang="nb-NO" dirty="0">
                          <a:solidFill>
                            <a:schemeClr val="tx1"/>
                          </a:solidFill>
                        </a:rPr>
                        <a:t>34</a:t>
                      </a:r>
                    </a:p>
                  </a:txBody>
                  <a:tcPr/>
                </a:tc>
                <a:tc>
                  <a:txBody>
                    <a:bodyPr/>
                    <a:lstStyle/>
                    <a:p>
                      <a:r>
                        <a:rPr lang="nb-NO" dirty="0">
                          <a:solidFill>
                            <a:schemeClr val="tx1"/>
                          </a:solidFill>
                        </a:rPr>
                        <a:t>70</a:t>
                      </a:r>
                    </a:p>
                  </a:txBody>
                  <a:tcPr/>
                </a:tc>
                <a:extLst>
                  <a:ext uri="{0D108BD9-81ED-4DB2-BD59-A6C34878D82A}">
                    <a16:rowId xmlns:a16="http://schemas.microsoft.com/office/drawing/2014/main" val="529031029"/>
                  </a:ext>
                </a:extLst>
              </a:tr>
              <a:tr h="323020">
                <a:tc>
                  <a:txBody>
                    <a:bodyPr/>
                    <a:lstStyle/>
                    <a:p>
                      <a:r>
                        <a:rPr lang="nb-NO" sz="1600" dirty="0"/>
                        <a:t>PERSONVERN/INFOSIKKERHET </a:t>
                      </a:r>
                      <a:r>
                        <a:rPr lang="nb-NO" sz="1600" dirty="0" err="1"/>
                        <a:t>GDPR</a:t>
                      </a:r>
                      <a:endParaRPr lang="nb-NO" sz="1600" dirty="0"/>
                    </a:p>
                  </a:txBody>
                  <a:tcPr/>
                </a:tc>
                <a:tc>
                  <a:txBody>
                    <a:bodyPr/>
                    <a:lstStyle/>
                    <a:p>
                      <a:r>
                        <a:rPr lang="nb-NO" dirty="0">
                          <a:solidFill>
                            <a:schemeClr val="tx1"/>
                          </a:solidFill>
                        </a:rPr>
                        <a:t>  15</a:t>
                      </a:r>
                    </a:p>
                  </a:txBody>
                  <a:tcPr/>
                </a:tc>
                <a:tc>
                  <a:txBody>
                    <a:bodyPr/>
                    <a:lstStyle/>
                    <a:p>
                      <a:r>
                        <a:rPr lang="nb-NO" dirty="0">
                          <a:solidFill>
                            <a:schemeClr val="tx1"/>
                          </a:solidFill>
                        </a:rPr>
                        <a:t>13</a:t>
                      </a:r>
                    </a:p>
                  </a:txBody>
                  <a:tcPr/>
                </a:tc>
                <a:tc>
                  <a:txBody>
                    <a:bodyPr/>
                    <a:lstStyle/>
                    <a:p>
                      <a:r>
                        <a:rPr lang="nb-NO" dirty="0">
                          <a:solidFill>
                            <a:schemeClr val="tx1"/>
                          </a:solidFill>
                        </a:rPr>
                        <a:t>10</a:t>
                      </a:r>
                    </a:p>
                  </a:txBody>
                  <a:tcPr/>
                </a:tc>
                <a:extLst>
                  <a:ext uri="{0D108BD9-81ED-4DB2-BD59-A6C34878D82A}">
                    <a16:rowId xmlns:a16="http://schemas.microsoft.com/office/drawing/2014/main" val="547618942"/>
                  </a:ext>
                </a:extLst>
              </a:tr>
              <a:tr h="394270">
                <a:tc>
                  <a:txBody>
                    <a:bodyPr/>
                    <a:lstStyle/>
                    <a:p>
                      <a:r>
                        <a:rPr lang="nb-NO" sz="1600" dirty="0"/>
                        <a:t>Totalt rapporterte avvik</a:t>
                      </a:r>
                    </a:p>
                  </a:txBody>
                  <a:tcPr/>
                </a:tc>
                <a:tc>
                  <a:txBody>
                    <a:bodyPr/>
                    <a:lstStyle/>
                    <a:p>
                      <a:r>
                        <a:rPr lang="nb-NO" dirty="0"/>
                        <a:t>533</a:t>
                      </a:r>
                    </a:p>
                  </a:txBody>
                  <a:tcPr/>
                </a:tc>
                <a:tc>
                  <a:txBody>
                    <a:bodyPr/>
                    <a:lstStyle/>
                    <a:p>
                      <a:r>
                        <a:rPr lang="nb-NO" dirty="0"/>
                        <a:t>501</a:t>
                      </a:r>
                    </a:p>
                  </a:txBody>
                  <a:tcPr/>
                </a:tc>
                <a:tc>
                  <a:txBody>
                    <a:bodyPr/>
                    <a:lstStyle/>
                    <a:p>
                      <a:r>
                        <a:rPr lang="nb-NO" dirty="0"/>
                        <a:t>506</a:t>
                      </a:r>
                    </a:p>
                  </a:txBody>
                  <a:tcPr/>
                </a:tc>
                <a:extLst>
                  <a:ext uri="{0D108BD9-81ED-4DB2-BD59-A6C34878D82A}">
                    <a16:rowId xmlns:a16="http://schemas.microsoft.com/office/drawing/2014/main" val="4072603179"/>
                  </a:ext>
                </a:extLst>
              </a:tr>
            </a:tbl>
          </a:graphicData>
        </a:graphic>
      </p:graphicFrame>
      <p:sp>
        <p:nvSpPr>
          <p:cNvPr id="4" name="Plassholder for dato 3">
            <a:extLst>
              <a:ext uri="{FF2B5EF4-FFF2-40B4-BE49-F238E27FC236}">
                <a16:creationId xmlns:a16="http://schemas.microsoft.com/office/drawing/2014/main" id="{EE713483-2B71-4C21-B657-05307BC9A073}"/>
              </a:ext>
            </a:extLst>
          </p:cNvPr>
          <p:cNvSpPr>
            <a:spLocks noGrp="1"/>
          </p:cNvSpPr>
          <p:nvPr>
            <p:ph type="dt" sz="half" idx="10"/>
          </p:nvPr>
        </p:nvSpPr>
        <p:spPr/>
        <p:txBody>
          <a:bodyPr/>
          <a:lstStyle/>
          <a:p>
            <a:fld id="{F097E77E-7FF3-4702-B795-8AE6650EF5EB}" type="datetime1">
              <a:rPr lang="nb-NO" smtClean="0"/>
              <a:t>20.02.2023</a:t>
            </a:fld>
            <a:endParaRPr lang="en-US" dirty="0"/>
          </a:p>
        </p:txBody>
      </p:sp>
      <p:sp>
        <p:nvSpPr>
          <p:cNvPr id="5" name="Plassholder for bunntekst 4">
            <a:extLst>
              <a:ext uri="{FF2B5EF4-FFF2-40B4-BE49-F238E27FC236}">
                <a16:creationId xmlns:a16="http://schemas.microsoft.com/office/drawing/2014/main" id="{19832858-31D8-49A0-8BAF-DCEEE8B1FBCD}"/>
              </a:ext>
            </a:extLst>
          </p:cNvPr>
          <p:cNvSpPr>
            <a:spLocks noGrp="1"/>
          </p:cNvSpPr>
          <p:nvPr>
            <p:ph type="ftr" sz="quarter" idx="11"/>
          </p:nvPr>
        </p:nvSpPr>
        <p:spPr/>
        <p:txBody>
          <a:bodyPr/>
          <a:lstStyle/>
          <a:p>
            <a:r>
              <a:rPr lang="nb-NO"/>
              <a:t>Velg meny øverst: Sett inn topp-/bunntekst - bruk på alle</a:t>
            </a:r>
            <a:endParaRPr lang="en-US" dirty="0"/>
          </a:p>
        </p:txBody>
      </p:sp>
      <p:sp>
        <p:nvSpPr>
          <p:cNvPr id="6" name="Plassholder for lysbildenummer 5">
            <a:extLst>
              <a:ext uri="{FF2B5EF4-FFF2-40B4-BE49-F238E27FC236}">
                <a16:creationId xmlns:a16="http://schemas.microsoft.com/office/drawing/2014/main" id="{86230404-919E-4145-8B08-A6288BC218CE}"/>
              </a:ext>
            </a:extLst>
          </p:cNvPr>
          <p:cNvSpPr>
            <a:spLocks noGrp="1"/>
          </p:cNvSpPr>
          <p:nvPr>
            <p:ph type="sldNum" sz="quarter" idx="12"/>
          </p:nvPr>
        </p:nvSpPr>
        <p:spPr/>
        <p:txBody>
          <a:bodyPr/>
          <a:lstStyle/>
          <a:p>
            <a:fld id="{6113E31D-E2AB-40D1-8B51-AFA5AFEF393A}" type="slidenum">
              <a:rPr lang="en-US" smtClean="0"/>
              <a:t>13</a:t>
            </a:fld>
            <a:endParaRPr lang="en-US" dirty="0"/>
          </a:p>
        </p:txBody>
      </p:sp>
      <p:sp>
        <p:nvSpPr>
          <p:cNvPr id="13" name="Ellipse 12">
            <a:extLst>
              <a:ext uri="{FF2B5EF4-FFF2-40B4-BE49-F238E27FC236}">
                <a16:creationId xmlns:a16="http://schemas.microsoft.com/office/drawing/2014/main" id="{FC70D245-7321-4741-ADF0-D773349FD94B}"/>
              </a:ext>
            </a:extLst>
          </p:cNvPr>
          <p:cNvSpPr/>
          <p:nvPr/>
        </p:nvSpPr>
        <p:spPr>
          <a:xfrm>
            <a:off x="9387583" y="2225795"/>
            <a:ext cx="486562" cy="34394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il: venstre 13">
            <a:extLst>
              <a:ext uri="{FF2B5EF4-FFF2-40B4-BE49-F238E27FC236}">
                <a16:creationId xmlns:a16="http://schemas.microsoft.com/office/drawing/2014/main" id="{F88488C7-6FC0-4218-A1BE-67DB5B932670}"/>
              </a:ext>
            </a:extLst>
          </p:cNvPr>
          <p:cNvSpPr/>
          <p:nvPr/>
        </p:nvSpPr>
        <p:spPr>
          <a:xfrm rot="5400000">
            <a:off x="9132390" y="2400804"/>
            <a:ext cx="270164" cy="6431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3" name="Tabell 7">
            <a:extLst>
              <a:ext uri="{FF2B5EF4-FFF2-40B4-BE49-F238E27FC236}">
                <a16:creationId xmlns:a16="http://schemas.microsoft.com/office/drawing/2014/main" id="{D884BAEA-2642-441A-B510-0E80452E3A92}"/>
              </a:ext>
            </a:extLst>
          </p:cNvPr>
          <p:cNvGraphicFramePr>
            <a:graphicFrameLocks noGrp="1"/>
          </p:cNvGraphicFramePr>
          <p:nvPr>
            <p:extLst>
              <p:ext uri="{D42A27DB-BD31-4B8C-83A1-F6EECF244321}">
                <p14:modId xmlns:p14="http://schemas.microsoft.com/office/powerpoint/2010/main" val="456644699"/>
              </p:ext>
            </p:extLst>
          </p:nvPr>
        </p:nvGraphicFramePr>
        <p:xfrm>
          <a:off x="1502865" y="4012542"/>
          <a:ext cx="5418666" cy="1854200"/>
        </p:xfrm>
        <a:graphic>
          <a:graphicData uri="http://schemas.openxmlformats.org/drawingml/2006/table">
            <a:tbl>
              <a:tblPr firstRow="1" bandRow="1">
                <a:tableStyleId>{5C22544A-7EE6-4342-B048-85BDC9FD1C3A}</a:tableStyleId>
              </a:tblPr>
              <a:tblGrid>
                <a:gridCol w="1806222">
                  <a:extLst>
                    <a:ext uri="{9D8B030D-6E8A-4147-A177-3AD203B41FA5}">
                      <a16:colId xmlns:a16="http://schemas.microsoft.com/office/drawing/2014/main" val="924210953"/>
                    </a:ext>
                  </a:extLst>
                </a:gridCol>
                <a:gridCol w="1806222">
                  <a:extLst>
                    <a:ext uri="{9D8B030D-6E8A-4147-A177-3AD203B41FA5}">
                      <a16:colId xmlns:a16="http://schemas.microsoft.com/office/drawing/2014/main" val="3490282652"/>
                    </a:ext>
                  </a:extLst>
                </a:gridCol>
                <a:gridCol w="1806222">
                  <a:extLst>
                    <a:ext uri="{9D8B030D-6E8A-4147-A177-3AD203B41FA5}">
                      <a16:colId xmlns:a16="http://schemas.microsoft.com/office/drawing/2014/main" val="3082042691"/>
                    </a:ext>
                  </a:extLst>
                </a:gridCol>
              </a:tblGrid>
              <a:tr h="370840">
                <a:tc>
                  <a:txBody>
                    <a:bodyPr/>
                    <a:lstStyle/>
                    <a:p>
                      <a:endParaRPr lang="nb-NO" dirty="0"/>
                    </a:p>
                  </a:txBody>
                  <a:tcPr/>
                </a:tc>
                <a:tc>
                  <a:txBody>
                    <a:bodyPr/>
                    <a:lstStyle/>
                    <a:p>
                      <a:r>
                        <a:rPr lang="nb-NO" dirty="0"/>
                        <a:t>2021</a:t>
                      </a:r>
                    </a:p>
                  </a:txBody>
                  <a:tcPr/>
                </a:tc>
                <a:tc>
                  <a:txBody>
                    <a:bodyPr/>
                    <a:lstStyle/>
                    <a:p>
                      <a:r>
                        <a:rPr lang="nb-NO" dirty="0"/>
                        <a:t>2022</a:t>
                      </a:r>
                    </a:p>
                  </a:txBody>
                  <a:tcPr/>
                </a:tc>
                <a:extLst>
                  <a:ext uri="{0D108BD9-81ED-4DB2-BD59-A6C34878D82A}">
                    <a16:rowId xmlns:a16="http://schemas.microsoft.com/office/drawing/2014/main" val="1940142707"/>
                  </a:ext>
                </a:extLst>
              </a:tr>
              <a:tr h="370840">
                <a:tc>
                  <a:txBody>
                    <a:bodyPr/>
                    <a:lstStyle/>
                    <a:p>
                      <a:r>
                        <a:rPr lang="nb-NO" dirty="0"/>
                        <a:t>Skoler</a:t>
                      </a:r>
                    </a:p>
                  </a:txBody>
                  <a:tcPr/>
                </a:tc>
                <a:tc>
                  <a:txBody>
                    <a:bodyPr/>
                    <a:lstStyle/>
                    <a:p>
                      <a:r>
                        <a:rPr lang="nb-NO" dirty="0"/>
                        <a:t>235</a:t>
                      </a:r>
                    </a:p>
                  </a:txBody>
                  <a:tcPr/>
                </a:tc>
                <a:tc>
                  <a:txBody>
                    <a:bodyPr/>
                    <a:lstStyle/>
                    <a:p>
                      <a:r>
                        <a:rPr lang="nb-NO" dirty="0"/>
                        <a:t>270</a:t>
                      </a:r>
                    </a:p>
                  </a:txBody>
                  <a:tcPr/>
                </a:tc>
                <a:extLst>
                  <a:ext uri="{0D108BD9-81ED-4DB2-BD59-A6C34878D82A}">
                    <a16:rowId xmlns:a16="http://schemas.microsoft.com/office/drawing/2014/main" val="3315707221"/>
                  </a:ext>
                </a:extLst>
              </a:tr>
              <a:tr h="370840">
                <a:tc>
                  <a:txBody>
                    <a:bodyPr/>
                    <a:lstStyle/>
                    <a:p>
                      <a:r>
                        <a:rPr lang="nb-NO" dirty="0"/>
                        <a:t>Barnehager</a:t>
                      </a:r>
                    </a:p>
                  </a:txBody>
                  <a:tcPr/>
                </a:tc>
                <a:tc>
                  <a:txBody>
                    <a:bodyPr/>
                    <a:lstStyle/>
                    <a:p>
                      <a:r>
                        <a:rPr lang="nb-NO" dirty="0"/>
                        <a:t>   57</a:t>
                      </a:r>
                    </a:p>
                  </a:txBody>
                  <a:tcPr/>
                </a:tc>
                <a:tc>
                  <a:txBody>
                    <a:bodyPr/>
                    <a:lstStyle/>
                    <a:p>
                      <a:r>
                        <a:rPr lang="nb-NO" dirty="0"/>
                        <a:t>   94</a:t>
                      </a:r>
                    </a:p>
                  </a:txBody>
                  <a:tcPr/>
                </a:tc>
                <a:extLst>
                  <a:ext uri="{0D108BD9-81ED-4DB2-BD59-A6C34878D82A}">
                    <a16:rowId xmlns:a16="http://schemas.microsoft.com/office/drawing/2014/main" val="1512789365"/>
                  </a:ext>
                </a:extLst>
              </a:tr>
              <a:tr h="370840">
                <a:tc>
                  <a:txBody>
                    <a:bodyPr/>
                    <a:lstStyle/>
                    <a:p>
                      <a:r>
                        <a:rPr lang="nb-NO" dirty="0" err="1"/>
                        <a:t>BAFA</a:t>
                      </a:r>
                      <a:endParaRPr lang="nb-NO" dirty="0"/>
                    </a:p>
                  </a:txBody>
                  <a:tcPr/>
                </a:tc>
                <a:tc>
                  <a:txBody>
                    <a:bodyPr/>
                    <a:lstStyle/>
                    <a:p>
                      <a:r>
                        <a:rPr lang="nb-NO" dirty="0"/>
                        <a:t>207</a:t>
                      </a:r>
                    </a:p>
                  </a:txBody>
                  <a:tcPr/>
                </a:tc>
                <a:tc>
                  <a:txBody>
                    <a:bodyPr/>
                    <a:lstStyle/>
                    <a:p>
                      <a:r>
                        <a:rPr lang="nb-NO" dirty="0"/>
                        <a:t>142</a:t>
                      </a:r>
                    </a:p>
                  </a:txBody>
                  <a:tcPr/>
                </a:tc>
                <a:extLst>
                  <a:ext uri="{0D108BD9-81ED-4DB2-BD59-A6C34878D82A}">
                    <a16:rowId xmlns:a16="http://schemas.microsoft.com/office/drawing/2014/main" val="4196749811"/>
                  </a:ext>
                </a:extLst>
              </a:tr>
              <a:tr h="370840">
                <a:tc>
                  <a:txBody>
                    <a:bodyPr/>
                    <a:lstStyle/>
                    <a:p>
                      <a:r>
                        <a:rPr lang="nb-NO" dirty="0"/>
                        <a:t>Totalt oppvekst</a:t>
                      </a:r>
                    </a:p>
                  </a:txBody>
                  <a:tcPr/>
                </a:tc>
                <a:tc>
                  <a:txBody>
                    <a:bodyPr/>
                    <a:lstStyle/>
                    <a:p>
                      <a:r>
                        <a:rPr lang="nb-NO" dirty="0"/>
                        <a:t>499</a:t>
                      </a:r>
                    </a:p>
                  </a:txBody>
                  <a:tcPr/>
                </a:tc>
                <a:tc>
                  <a:txBody>
                    <a:bodyPr/>
                    <a:lstStyle/>
                    <a:p>
                      <a:r>
                        <a:rPr lang="nb-NO" dirty="0"/>
                        <a:t>506</a:t>
                      </a:r>
                    </a:p>
                  </a:txBody>
                  <a:tcPr/>
                </a:tc>
                <a:extLst>
                  <a:ext uri="{0D108BD9-81ED-4DB2-BD59-A6C34878D82A}">
                    <a16:rowId xmlns:a16="http://schemas.microsoft.com/office/drawing/2014/main" val="1043851938"/>
                  </a:ext>
                </a:extLst>
              </a:tr>
            </a:tbl>
          </a:graphicData>
        </a:graphic>
      </p:graphicFrame>
    </p:spTree>
    <p:extLst>
      <p:ext uri="{BB962C8B-B14F-4D97-AF65-F5344CB8AC3E}">
        <p14:creationId xmlns:p14="http://schemas.microsoft.com/office/powerpoint/2010/main" val="3230796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2F5FF176-2849-4266-A621-ED89A9C1D91B}"/>
              </a:ext>
            </a:extLst>
          </p:cNvPr>
          <p:cNvSpPr/>
          <p:nvPr/>
        </p:nvSpPr>
        <p:spPr>
          <a:xfrm>
            <a:off x="6096000" y="5611173"/>
            <a:ext cx="386295" cy="248264"/>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B88DECF1-DC67-4463-BEBF-122A4B369FA7}"/>
              </a:ext>
            </a:extLst>
          </p:cNvPr>
          <p:cNvSpPr>
            <a:spLocks noGrp="1"/>
          </p:cNvSpPr>
          <p:nvPr>
            <p:ph type="title"/>
          </p:nvPr>
        </p:nvSpPr>
        <p:spPr>
          <a:xfrm>
            <a:off x="1419379" y="93577"/>
            <a:ext cx="10639640" cy="778996"/>
          </a:xfrm>
        </p:spPr>
        <p:txBody>
          <a:bodyPr>
            <a:normAutofit fontScale="90000"/>
          </a:bodyPr>
          <a:lstStyle/>
          <a:p>
            <a:br>
              <a:rPr lang="nb-NO" sz="4000" b="1" dirty="0"/>
            </a:br>
            <a:br>
              <a:rPr lang="nb-NO" sz="4000" dirty="0"/>
            </a:br>
            <a:r>
              <a:rPr lang="nb-NO" sz="4000" b="1" dirty="0"/>
              <a:t>Avvik – Barnehager  2022</a:t>
            </a:r>
            <a:br>
              <a:rPr lang="nb-NO" sz="4000" b="1" dirty="0"/>
            </a:br>
            <a:endParaRPr lang="nb-NO" sz="2000" b="1" dirty="0"/>
          </a:p>
        </p:txBody>
      </p:sp>
      <p:sp>
        <p:nvSpPr>
          <p:cNvPr id="4" name="Plassholder for dato 3">
            <a:extLst>
              <a:ext uri="{FF2B5EF4-FFF2-40B4-BE49-F238E27FC236}">
                <a16:creationId xmlns:a16="http://schemas.microsoft.com/office/drawing/2014/main" id="{7C3E17FB-C86C-4E74-84F6-9BF480DA5BA2}"/>
              </a:ext>
            </a:extLst>
          </p:cNvPr>
          <p:cNvSpPr>
            <a:spLocks noGrp="1"/>
          </p:cNvSpPr>
          <p:nvPr>
            <p:ph type="dt" sz="half" idx="10"/>
          </p:nvPr>
        </p:nvSpPr>
        <p:spPr/>
        <p:txBody>
          <a:bodyPr/>
          <a:lstStyle/>
          <a:p>
            <a:fld id="{F097E77E-7FF3-4702-B795-8AE6650EF5EB}" type="datetime1">
              <a:rPr lang="nb-NO" smtClean="0"/>
              <a:t>20.02.2023</a:t>
            </a:fld>
            <a:endParaRPr lang="en-US" dirty="0"/>
          </a:p>
        </p:txBody>
      </p:sp>
      <p:sp>
        <p:nvSpPr>
          <p:cNvPr id="5" name="Plassholder for bunntekst 4">
            <a:extLst>
              <a:ext uri="{FF2B5EF4-FFF2-40B4-BE49-F238E27FC236}">
                <a16:creationId xmlns:a16="http://schemas.microsoft.com/office/drawing/2014/main" id="{F030739C-4FF8-4AB5-9332-F34C220695C1}"/>
              </a:ext>
            </a:extLst>
          </p:cNvPr>
          <p:cNvSpPr>
            <a:spLocks noGrp="1"/>
          </p:cNvSpPr>
          <p:nvPr>
            <p:ph type="ftr" sz="quarter" idx="11"/>
          </p:nvPr>
        </p:nvSpPr>
        <p:spPr/>
        <p:txBody>
          <a:bodyPr/>
          <a:lstStyle/>
          <a:p>
            <a:r>
              <a:rPr lang="nb-NO"/>
              <a:t>Velg meny øverst: Sett inn topp-/bunntekst - bruk på alle</a:t>
            </a:r>
            <a:endParaRPr lang="en-US" dirty="0"/>
          </a:p>
        </p:txBody>
      </p:sp>
      <p:sp>
        <p:nvSpPr>
          <p:cNvPr id="6" name="Plassholder for lysbildenummer 5">
            <a:extLst>
              <a:ext uri="{FF2B5EF4-FFF2-40B4-BE49-F238E27FC236}">
                <a16:creationId xmlns:a16="http://schemas.microsoft.com/office/drawing/2014/main" id="{99968A47-A080-4114-8FB7-64644BF455D7}"/>
              </a:ext>
            </a:extLst>
          </p:cNvPr>
          <p:cNvSpPr>
            <a:spLocks noGrp="1"/>
          </p:cNvSpPr>
          <p:nvPr>
            <p:ph type="sldNum" sz="quarter" idx="12"/>
          </p:nvPr>
        </p:nvSpPr>
        <p:spPr/>
        <p:txBody>
          <a:bodyPr/>
          <a:lstStyle/>
          <a:p>
            <a:fld id="{6113E31D-E2AB-40D1-8B51-AFA5AFEF393A}" type="slidenum">
              <a:rPr lang="en-US" smtClean="0"/>
              <a:t>14</a:t>
            </a:fld>
            <a:endParaRPr lang="en-US" dirty="0"/>
          </a:p>
        </p:txBody>
      </p:sp>
      <p:pic>
        <p:nvPicPr>
          <p:cNvPr id="17" name="Bilde 16">
            <a:extLst>
              <a:ext uri="{FF2B5EF4-FFF2-40B4-BE49-F238E27FC236}">
                <a16:creationId xmlns:a16="http://schemas.microsoft.com/office/drawing/2014/main" id="{80D853FB-A519-4497-8259-36E681814BE7}"/>
              </a:ext>
            </a:extLst>
          </p:cNvPr>
          <p:cNvPicPr>
            <a:picLocks noChangeAspect="1"/>
          </p:cNvPicPr>
          <p:nvPr/>
        </p:nvPicPr>
        <p:blipFill>
          <a:blip r:embed="rId2"/>
          <a:stretch>
            <a:fillRect/>
          </a:stretch>
        </p:blipFill>
        <p:spPr>
          <a:xfrm>
            <a:off x="8268691" y="136525"/>
            <a:ext cx="3085109" cy="2620407"/>
          </a:xfrm>
          <a:prstGeom prst="rect">
            <a:avLst/>
          </a:prstGeom>
        </p:spPr>
      </p:pic>
      <p:graphicFrame>
        <p:nvGraphicFramePr>
          <p:cNvPr id="9" name="Tabell 8">
            <a:extLst>
              <a:ext uri="{FF2B5EF4-FFF2-40B4-BE49-F238E27FC236}">
                <a16:creationId xmlns:a16="http://schemas.microsoft.com/office/drawing/2014/main" id="{8E75B760-C611-4018-93BE-C76E94FCDD63}"/>
              </a:ext>
            </a:extLst>
          </p:cNvPr>
          <p:cNvGraphicFramePr>
            <a:graphicFrameLocks noGrp="1"/>
          </p:cNvGraphicFramePr>
          <p:nvPr>
            <p:extLst>
              <p:ext uri="{D42A27DB-BD31-4B8C-83A1-F6EECF244321}">
                <p14:modId xmlns:p14="http://schemas.microsoft.com/office/powerpoint/2010/main" val="599514382"/>
              </p:ext>
            </p:extLst>
          </p:nvPr>
        </p:nvGraphicFramePr>
        <p:xfrm>
          <a:off x="1636849" y="1289607"/>
          <a:ext cx="4702834" cy="4225676"/>
        </p:xfrm>
        <a:graphic>
          <a:graphicData uri="http://schemas.openxmlformats.org/drawingml/2006/table">
            <a:tbl>
              <a:tblPr/>
              <a:tblGrid>
                <a:gridCol w="3153536">
                  <a:extLst>
                    <a:ext uri="{9D8B030D-6E8A-4147-A177-3AD203B41FA5}">
                      <a16:colId xmlns:a16="http://schemas.microsoft.com/office/drawing/2014/main" val="1679022477"/>
                    </a:ext>
                  </a:extLst>
                </a:gridCol>
                <a:gridCol w="888086">
                  <a:extLst>
                    <a:ext uri="{9D8B030D-6E8A-4147-A177-3AD203B41FA5}">
                      <a16:colId xmlns:a16="http://schemas.microsoft.com/office/drawing/2014/main" val="705359739"/>
                    </a:ext>
                  </a:extLst>
                </a:gridCol>
                <a:gridCol w="661212">
                  <a:extLst>
                    <a:ext uri="{9D8B030D-6E8A-4147-A177-3AD203B41FA5}">
                      <a16:colId xmlns:a16="http://schemas.microsoft.com/office/drawing/2014/main" val="2423917318"/>
                    </a:ext>
                  </a:extLst>
                </a:gridCol>
              </a:tblGrid>
              <a:tr h="325052">
                <a:tc>
                  <a:txBody>
                    <a:bodyPr/>
                    <a:lstStyle/>
                    <a:p>
                      <a:pPr algn="l" fontAlgn="b"/>
                      <a:r>
                        <a:rPr lang="nb-NO" sz="1400" b="1" i="0" u="none" strike="noStrike">
                          <a:solidFill>
                            <a:srgbClr val="000000"/>
                          </a:solidFill>
                          <a:effectLst/>
                          <a:latin typeface="Calibri" panose="020F0502020204030204" pitchFamily="34" charset="0"/>
                        </a:rPr>
                        <a:t>Barnehager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nb-NO" sz="1400" b="1" i="0" u="none" strike="noStrike" dirty="0">
                          <a:solidFill>
                            <a:srgbClr val="000000"/>
                          </a:solidFill>
                          <a:effectLst/>
                          <a:latin typeface="Calibri" panose="020F050202020403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nb-NO" sz="1400" b="1" i="0" u="none" strike="noStrike" dirty="0">
                          <a:solidFill>
                            <a:srgbClr val="000000"/>
                          </a:solidFill>
                          <a:effectLst/>
                          <a:latin typeface="Calibri" panose="020F0502020204030204" pitchFamily="34" charset="0"/>
                        </a:rPr>
                        <a:t>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250265703"/>
                  </a:ext>
                </a:extLst>
              </a:tr>
              <a:tr h="325052">
                <a:tc>
                  <a:txBody>
                    <a:bodyPr/>
                    <a:lstStyle/>
                    <a:p>
                      <a:pPr algn="l" fontAlgn="b"/>
                      <a:r>
                        <a:rPr lang="nb-NO" sz="1400" b="0" i="0" u="none" strike="noStrike">
                          <a:solidFill>
                            <a:srgbClr val="000000"/>
                          </a:solidFill>
                          <a:effectLst/>
                          <a:latin typeface="Calibri" panose="020F0502020204030204" pitchFamily="34" charset="0"/>
                        </a:rPr>
                        <a:t>Enhet Barnehage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dirty="0">
                          <a:solidFill>
                            <a:srgbClr val="000000"/>
                          </a:solidFill>
                          <a:effectLst/>
                          <a:latin typeface="Calibri" panose="020F0502020204030204" pitchFamily="34" charset="0"/>
                        </a:rPr>
                        <a:t>             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dirty="0">
                          <a:solidFill>
                            <a:srgbClr val="000000"/>
                          </a:solidFill>
                          <a:effectLst/>
                          <a:latin typeface="Calibri" panose="020F0502020204030204" pitchFamily="34" charset="0"/>
                        </a:rPr>
                        <a:t>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6242850"/>
                  </a:ext>
                </a:extLst>
              </a:tr>
              <a:tr h="325052">
                <a:tc>
                  <a:txBody>
                    <a:bodyPr/>
                    <a:lstStyle/>
                    <a:p>
                      <a:pPr algn="l" fontAlgn="b"/>
                      <a:r>
                        <a:rPr lang="nb-NO" sz="1400" b="0" i="0" u="none" strike="noStrike" dirty="0">
                          <a:solidFill>
                            <a:srgbClr val="000000"/>
                          </a:solidFill>
                          <a:effectLst/>
                          <a:latin typeface="Calibri" panose="020F0502020204030204" pitchFamily="34" charset="0"/>
                        </a:rPr>
                        <a:t>Spesialpedagogisk barnehageteam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dirty="0">
                          <a:solidFill>
                            <a:srgbClr val="000000"/>
                          </a:solidFill>
                          <a:effectLst/>
                          <a:latin typeface="Calibri" panose="020F0502020204030204" pitchFamily="34" charset="0"/>
                        </a:rPr>
                        <a:t>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dirty="0">
                          <a:solidFill>
                            <a:srgbClr val="000000"/>
                          </a:solidFill>
                          <a:effectLst/>
                          <a:latin typeface="Calibri" panose="020F0502020204030204" pitchFamily="34" charset="0"/>
                        </a:rPr>
                        <a:t>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666623"/>
                  </a:ext>
                </a:extLst>
              </a:tr>
              <a:tr h="325052">
                <a:tc>
                  <a:txBody>
                    <a:bodyPr/>
                    <a:lstStyle/>
                    <a:p>
                      <a:pPr algn="l" fontAlgn="b"/>
                      <a:r>
                        <a:rPr lang="nb-NO" sz="1400" b="0" i="0" u="none" strike="noStrike" dirty="0">
                          <a:solidFill>
                            <a:srgbClr val="000000"/>
                          </a:solidFill>
                          <a:effectLst/>
                          <a:latin typeface="Calibri" panose="020F0502020204030204" pitchFamily="34" charset="0"/>
                        </a:rPr>
                        <a:t>Frol barnehage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304293"/>
                  </a:ext>
                </a:extLst>
              </a:tr>
              <a:tr h="325052">
                <a:tc>
                  <a:txBody>
                    <a:bodyPr/>
                    <a:lstStyle/>
                    <a:p>
                      <a:pPr algn="l" fontAlgn="b"/>
                      <a:r>
                        <a:rPr lang="nb-NO" sz="1400" b="0" i="0" u="none" strike="noStrike">
                          <a:solidFill>
                            <a:srgbClr val="000000"/>
                          </a:solidFill>
                          <a:effectLst/>
                          <a:latin typeface="Calibri" panose="020F0502020204030204" pitchFamily="34" charset="0"/>
                        </a:rPr>
                        <a:t>Ytterøy Barnehage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768987"/>
                  </a:ext>
                </a:extLst>
              </a:tr>
              <a:tr h="325052">
                <a:tc>
                  <a:txBody>
                    <a:bodyPr/>
                    <a:lstStyle/>
                    <a:p>
                      <a:pPr algn="l" fontAlgn="b"/>
                      <a:r>
                        <a:rPr lang="nb-NO" sz="1400" b="0" i="0" u="none" strike="noStrike">
                          <a:solidFill>
                            <a:srgbClr val="000000"/>
                          </a:solidFill>
                          <a:effectLst/>
                          <a:latin typeface="Calibri" panose="020F0502020204030204" pitchFamily="34" charset="0"/>
                        </a:rPr>
                        <a:t>Åsen Barnehage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2598528"/>
                  </a:ext>
                </a:extLst>
              </a:tr>
              <a:tr h="325052">
                <a:tc>
                  <a:txBody>
                    <a:bodyPr/>
                    <a:lstStyle/>
                    <a:p>
                      <a:pPr algn="l" fontAlgn="b"/>
                      <a:r>
                        <a:rPr lang="nb-NO" sz="1400" b="0" i="0" u="none" strike="noStrike">
                          <a:solidFill>
                            <a:srgbClr val="000000"/>
                          </a:solidFill>
                          <a:effectLst/>
                          <a:latin typeface="Calibri" panose="020F0502020204030204" pitchFamily="34" charset="0"/>
                        </a:rPr>
                        <a:t>Bjørnang barnehage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7129131"/>
                  </a:ext>
                </a:extLst>
              </a:tr>
              <a:tr h="325052">
                <a:tc>
                  <a:txBody>
                    <a:bodyPr/>
                    <a:lstStyle/>
                    <a:p>
                      <a:pPr algn="l" fontAlgn="b"/>
                      <a:r>
                        <a:rPr lang="nb-NO" sz="1400" b="0" i="0" u="none" strike="noStrike">
                          <a:solidFill>
                            <a:srgbClr val="000000"/>
                          </a:solidFill>
                          <a:effectLst/>
                          <a:latin typeface="Calibri" panose="020F0502020204030204" pitchFamily="34" charset="0"/>
                        </a:rPr>
                        <a:t>Okkenhaug Barnehage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5318711"/>
                  </a:ext>
                </a:extLst>
              </a:tr>
              <a:tr h="325052">
                <a:tc>
                  <a:txBody>
                    <a:bodyPr/>
                    <a:lstStyle/>
                    <a:p>
                      <a:pPr algn="l" fontAlgn="b"/>
                      <a:r>
                        <a:rPr lang="nb-NO" sz="1400" b="0" i="0" u="none" strike="noStrike">
                          <a:solidFill>
                            <a:srgbClr val="000000"/>
                          </a:solidFill>
                          <a:effectLst/>
                          <a:latin typeface="Calibri" panose="020F0502020204030204" pitchFamily="34" charset="0"/>
                        </a:rPr>
                        <a:t>Ekne Barnehage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359359"/>
                  </a:ext>
                </a:extLst>
              </a:tr>
              <a:tr h="325052">
                <a:tc>
                  <a:txBody>
                    <a:bodyPr/>
                    <a:lstStyle/>
                    <a:p>
                      <a:pPr algn="l" fontAlgn="b"/>
                      <a:r>
                        <a:rPr lang="nb-NO" sz="1400" b="0" i="0" u="none" strike="noStrike">
                          <a:solidFill>
                            <a:srgbClr val="000000"/>
                          </a:solidFill>
                          <a:effectLst/>
                          <a:latin typeface="Calibri" panose="020F0502020204030204" pitchFamily="34" charset="0"/>
                        </a:rPr>
                        <a:t>Momarka Barnehage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343306"/>
                  </a:ext>
                </a:extLst>
              </a:tr>
              <a:tr h="325052">
                <a:tc>
                  <a:txBody>
                    <a:bodyPr/>
                    <a:lstStyle/>
                    <a:p>
                      <a:pPr algn="l" fontAlgn="b"/>
                      <a:r>
                        <a:rPr lang="nb-NO" sz="1400" b="0" i="0" u="none" strike="noStrike" dirty="0">
                          <a:solidFill>
                            <a:srgbClr val="000000"/>
                          </a:solidFill>
                          <a:effectLst/>
                          <a:latin typeface="Calibri" panose="020F0502020204030204" pitchFamily="34" charset="0"/>
                        </a:rPr>
                        <a:t>Staup barnehage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3986690"/>
                  </a:ext>
                </a:extLst>
              </a:tr>
              <a:tr h="325052">
                <a:tc>
                  <a:txBody>
                    <a:bodyPr/>
                    <a:lstStyle/>
                    <a:p>
                      <a:pPr algn="l" fontAlgn="b"/>
                      <a:r>
                        <a:rPr lang="nb-NO" sz="1400" b="0" i="0" u="none" strike="noStrike">
                          <a:solidFill>
                            <a:srgbClr val="000000"/>
                          </a:solidFill>
                          <a:effectLst/>
                          <a:latin typeface="Calibri" panose="020F0502020204030204" pitchFamily="34" charset="0"/>
                        </a:rPr>
                        <a:t>Holåsen Barnehage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3875948"/>
                  </a:ext>
                </a:extLst>
              </a:tr>
              <a:tr h="325052">
                <a:tc>
                  <a:txBody>
                    <a:bodyPr/>
                    <a:lstStyle/>
                    <a:p>
                      <a:pPr algn="l" fontAlgn="b"/>
                      <a:r>
                        <a:rPr lang="nb-NO" sz="1400" b="0" i="0" u="none" strike="noStrike" dirty="0" err="1">
                          <a:solidFill>
                            <a:srgbClr val="000000"/>
                          </a:solidFill>
                          <a:effectLst/>
                          <a:latin typeface="Calibri" panose="020F0502020204030204" pitchFamily="34" charset="0"/>
                        </a:rPr>
                        <a:t>Mølnå</a:t>
                      </a:r>
                      <a:r>
                        <a:rPr lang="nb-NO" sz="1400" b="0" i="0" u="none" strike="noStrike" dirty="0">
                          <a:solidFill>
                            <a:srgbClr val="000000"/>
                          </a:solidFill>
                          <a:effectLst/>
                          <a:latin typeface="Calibri" panose="020F0502020204030204" pitchFamily="34" charset="0"/>
                        </a:rPr>
                        <a:t> barnehage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1"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1"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786306"/>
                  </a:ext>
                </a:extLst>
              </a:tr>
            </a:tbl>
          </a:graphicData>
        </a:graphic>
      </p:graphicFrame>
      <p:sp>
        <p:nvSpPr>
          <p:cNvPr id="13" name="Pil: venstre 12">
            <a:extLst>
              <a:ext uri="{FF2B5EF4-FFF2-40B4-BE49-F238E27FC236}">
                <a16:creationId xmlns:a16="http://schemas.microsoft.com/office/drawing/2014/main" id="{D8C9C767-AD81-4DE1-8CA3-35EEA9465B27}"/>
              </a:ext>
            </a:extLst>
          </p:cNvPr>
          <p:cNvSpPr/>
          <p:nvPr/>
        </p:nvSpPr>
        <p:spPr>
          <a:xfrm rot="5400000">
            <a:off x="5901065" y="5679169"/>
            <a:ext cx="161147"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a:extLst>
              <a:ext uri="{FF2B5EF4-FFF2-40B4-BE49-F238E27FC236}">
                <a16:creationId xmlns:a16="http://schemas.microsoft.com/office/drawing/2014/main" id="{E161E52C-B01D-4F66-8940-FEFC4056F4A7}"/>
              </a:ext>
            </a:extLst>
          </p:cNvPr>
          <p:cNvSpPr txBox="1"/>
          <p:nvPr/>
        </p:nvSpPr>
        <p:spPr>
          <a:xfrm>
            <a:off x="1686010" y="6020596"/>
            <a:ext cx="10301929" cy="369332"/>
          </a:xfrm>
          <a:prstGeom prst="rect">
            <a:avLst/>
          </a:prstGeom>
          <a:noFill/>
        </p:spPr>
        <p:txBody>
          <a:bodyPr wrap="square" rtlCol="0">
            <a:spAutoFit/>
          </a:bodyPr>
          <a:lstStyle/>
          <a:p>
            <a:r>
              <a:rPr lang="nb-NO" dirty="0"/>
              <a:t>Størst økning av antall rapporterte avvik ved: </a:t>
            </a:r>
            <a:r>
              <a:rPr lang="nb-NO" dirty="0" err="1"/>
              <a:t>Holåsen</a:t>
            </a:r>
            <a:r>
              <a:rPr lang="nb-NO" dirty="0"/>
              <a:t> barnehage, </a:t>
            </a:r>
            <a:r>
              <a:rPr lang="nb-NO" dirty="0" err="1"/>
              <a:t>Momarka</a:t>
            </a:r>
            <a:r>
              <a:rPr lang="nb-NO" dirty="0"/>
              <a:t> barnehage og Frol barnehage </a:t>
            </a:r>
          </a:p>
        </p:txBody>
      </p:sp>
      <p:graphicFrame>
        <p:nvGraphicFramePr>
          <p:cNvPr id="8" name="Tabell 7">
            <a:extLst>
              <a:ext uri="{FF2B5EF4-FFF2-40B4-BE49-F238E27FC236}">
                <a16:creationId xmlns:a16="http://schemas.microsoft.com/office/drawing/2014/main" id="{7DAE0500-F672-40F7-9DA8-8B838257575D}"/>
              </a:ext>
            </a:extLst>
          </p:cNvPr>
          <p:cNvGraphicFramePr>
            <a:graphicFrameLocks noGrp="1"/>
          </p:cNvGraphicFramePr>
          <p:nvPr>
            <p:extLst>
              <p:ext uri="{D42A27DB-BD31-4B8C-83A1-F6EECF244321}">
                <p14:modId xmlns:p14="http://schemas.microsoft.com/office/powerpoint/2010/main" val="1234793570"/>
              </p:ext>
            </p:extLst>
          </p:nvPr>
        </p:nvGraphicFramePr>
        <p:xfrm>
          <a:off x="1636849" y="5499182"/>
          <a:ext cx="4702834" cy="340493"/>
        </p:xfrm>
        <a:graphic>
          <a:graphicData uri="http://schemas.openxmlformats.org/drawingml/2006/table">
            <a:tbl>
              <a:tblPr/>
              <a:tblGrid>
                <a:gridCol w="3153536">
                  <a:extLst>
                    <a:ext uri="{9D8B030D-6E8A-4147-A177-3AD203B41FA5}">
                      <a16:colId xmlns:a16="http://schemas.microsoft.com/office/drawing/2014/main" val="2776610126"/>
                    </a:ext>
                  </a:extLst>
                </a:gridCol>
                <a:gridCol w="888086">
                  <a:extLst>
                    <a:ext uri="{9D8B030D-6E8A-4147-A177-3AD203B41FA5}">
                      <a16:colId xmlns:a16="http://schemas.microsoft.com/office/drawing/2014/main" val="2789477688"/>
                    </a:ext>
                  </a:extLst>
                </a:gridCol>
                <a:gridCol w="661212">
                  <a:extLst>
                    <a:ext uri="{9D8B030D-6E8A-4147-A177-3AD203B41FA5}">
                      <a16:colId xmlns:a16="http://schemas.microsoft.com/office/drawing/2014/main" val="4083190853"/>
                    </a:ext>
                  </a:extLst>
                </a:gridCol>
              </a:tblGrid>
              <a:tr h="340493">
                <a:tc>
                  <a:txBody>
                    <a:bodyPr/>
                    <a:lstStyle/>
                    <a:p>
                      <a:pPr algn="l" fontAlgn="b"/>
                      <a:r>
                        <a:rPr lang="nb-NO" sz="1400" b="1" i="0" u="none" strike="noStrike" dirty="0">
                          <a:solidFill>
                            <a:srgbClr val="000000"/>
                          </a:solidFill>
                          <a:effectLst/>
                          <a:latin typeface="Calibri" panose="020F0502020204030204" pitchFamily="34" charset="0"/>
                        </a:rPr>
                        <a:t>Totalt antall meldte avvik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1"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1" i="0" u="none" strike="noStrike" dirty="0">
                          <a:solidFill>
                            <a:srgbClr val="000000"/>
                          </a:solidFill>
                          <a:effectLst/>
                          <a:latin typeface="Calibri" panose="020F0502020204030204" pitchFamily="34" charset="0"/>
                        </a:rPr>
                        <a:t>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605191"/>
                  </a:ext>
                </a:extLst>
              </a:tr>
            </a:tbl>
          </a:graphicData>
        </a:graphic>
      </p:graphicFrame>
      <p:pic>
        <p:nvPicPr>
          <p:cNvPr id="10" name="Bilde 9">
            <a:extLst>
              <a:ext uri="{FF2B5EF4-FFF2-40B4-BE49-F238E27FC236}">
                <a16:creationId xmlns:a16="http://schemas.microsoft.com/office/drawing/2014/main" id="{FFE4BF0B-70E4-4438-9745-12FB383FD254}"/>
              </a:ext>
            </a:extLst>
          </p:cNvPr>
          <p:cNvPicPr>
            <a:picLocks noChangeAspect="1"/>
          </p:cNvPicPr>
          <p:nvPr/>
        </p:nvPicPr>
        <p:blipFill>
          <a:blip r:embed="rId3"/>
          <a:stretch>
            <a:fillRect/>
          </a:stretch>
        </p:blipFill>
        <p:spPr>
          <a:xfrm>
            <a:off x="6739199" y="3001048"/>
            <a:ext cx="4410118" cy="2620407"/>
          </a:xfrm>
          <a:prstGeom prst="rect">
            <a:avLst/>
          </a:prstGeom>
        </p:spPr>
      </p:pic>
    </p:spTree>
    <p:extLst>
      <p:ext uri="{BB962C8B-B14F-4D97-AF65-F5344CB8AC3E}">
        <p14:creationId xmlns:p14="http://schemas.microsoft.com/office/powerpoint/2010/main" val="3669201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282C53-89D9-4B6E-AAA8-30B01F2046BB}"/>
              </a:ext>
            </a:extLst>
          </p:cNvPr>
          <p:cNvSpPr>
            <a:spLocks noGrp="1"/>
          </p:cNvSpPr>
          <p:nvPr>
            <p:ph type="title"/>
          </p:nvPr>
        </p:nvSpPr>
        <p:spPr>
          <a:xfrm>
            <a:off x="1241698" y="641288"/>
            <a:ext cx="10639640" cy="248260"/>
          </a:xfrm>
        </p:spPr>
        <p:txBody>
          <a:bodyPr>
            <a:noAutofit/>
          </a:bodyPr>
          <a:lstStyle/>
          <a:p>
            <a:r>
              <a:rPr lang="nb-NO" sz="4000" b="1" dirty="0"/>
              <a:t>Avvik – Skoler og </a:t>
            </a:r>
            <a:r>
              <a:rPr lang="nb-NO" sz="4000" b="1" dirty="0" err="1"/>
              <a:t>BAFA</a:t>
            </a:r>
            <a:endParaRPr lang="nb-NO" sz="4000" b="1" dirty="0"/>
          </a:p>
        </p:txBody>
      </p:sp>
      <p:sp>
        <p:nvSpPr>
          <p:cNvPr id="4" name="Plassholder for dato 3">
            <a:extLst>
              <a:ext uri="{FF2B5EF4-FFF2-40B4-BE49-F238E27FC236}">
                <a16:creationId xmlns:a16="http://schemas.microsoft.com/office/drawing/2014/main" id="{82341AB2-2B86-4200-BD0D-6F2C3CD44BE1}"/>
              </a:ext>
            </a:extLst>
          </p:cNvPr>
          <p:cNvSpPr>
            <a:spLocks noGrp="1"/>
          </p:cNvSpPr>
          <p:nvPr>
            <p:ph type="dt" sz="half" idx="10"/>
          </p:nvPr>
        </p:nvSpPr>
        <p:spPr/>
        <p:txBody>
          <a:bodyPr/>
          <a:lstStyle/>
          <a:p>
            <a:fld id="{F097E77E-7FF3-4702-B795-8AE6650EF5EB}" type="datetime1">
              <a:rPr lang="nb-NO" smtClean="0"/>
              <a:t>20.02.2023</a:t>
            </a:fld>
            <a:endParaRPr lang="en-US" dirty="0"/>
          </a:p>
        </p:txBody>
      </p:sp>
      <p:sp>
        <p:nvSpPr>
          <p:cNvPr id="5" name="Plassholder for bunntekst 4">
            <a:extLst>
              <a:ext uri="{FF2B5EF4-FFF2-40B4-BE49-F238E27FC236}">
                <a16:creationId xmlns:a16="http://schemas.microsoft.com/office/drawing/2014/main" id="{66B84969-4A2C-4C42-8221-DBEC774F83BA}"/>
              </a:ext>
            </a:extLst>
          </p:cNvPr>
          <p:cNvSpPr>
            <a:spLocks noGrp="1"/>
          </p:cNvSpPr>
          <p:nvPr>
            <p:ph type="ftr" sz="quarter" idx="11"/>
          </p:nvPr>
        </p:nvSpPr>
        <p:spPr/>
        <p:txBody>
          <a:bodyPr/>
          <a:lstStyle/>
          <a:p>
            <a:r>
              <a:rPr lang="nb-NO"/>
              <a:t>Velg meny øverst: Sett inn topp-/bunntekst - bruk på alle</a:t>
            </a:r>
            <a:endParaRPr lang="en-US" dirty="0"/>
          </a:p>
        </p:txBody>
      </p:sp>
      <p:sp>
        <p:nvSpPr>
          <p:cNvPr id="6" name="Plassholder for lysbildenummer 5">
            <a:extLst>
              <a:ext uri="{FF2B5EF4-FFF2-40B4-BE49-F238E27FC236}">
                <a16:creationId xmlns:a16="http://schemas.microsoft.com/office/drawing/2014/main" id="{F2F1F5FB-72F8-420C-9C70-AC4B55CF691E}"/>
              </a:ext>
            </a:extLst>
          </p:cNvPr>
          <p:cNvSpPr>
            <a:spLocks noGrp="1"/>
          </p:cNvSpPr>
          <p:nvPr>
            <p:ph type="sldNum" sz="quarter" idx="12"/>
          </p:nvPr>
        </p:nvSpPr>
        <p:spPr/>
        <p:txBody>
          <a:bodyPr/>
          <a:lstStyle/>
          <a:p>
            <a:fld id="{6113E31D-E2AB-40D1-8B51-AFA5AFEF393A}" type="slidenum">
              <a:rPr lang="en-US" smtClean="0"/>
              <a:t>15</a:t>
            </a:fld>
            <a:endParaRPr lang="en-US" dirty="0"/>
          </a:p>
        </p:txBody>
      </p:sp>
      <p:pic>
        <p:nvPicPr>
          <p:cNvPr id="11" name="Bilde 10">
            <a:extLst>
              <a:ext uri="{FF2B5EF4-FFF2-40B4-BE49-F238E27FC236}">
                <a16:creationId xmlns:a16="http://schemas.microsoft.com/office/drawing/2014/main" id="{32136195-F4CF-40AC-A2E6-7C7766C8AD4B}"/>
              </a:ext>
            </a:extLst>
          </p:cNvPr>
          <p:cNvPicPr>
            <a:picLocks noChangeAspect="1"/>
          </p:cNvPicPr>
          <p:nvPr/>
        </p:nvPicPr>
        <p:blipFill>
          <a:blip r:embed="rId2"/>
          <a:stretch>
            <a:fillRect/>
          </a:stretch>
        </p:blipFill>
        <p:spPr>
          <a:xfrm>
            <a:off x="1762241" y="3874494"/>
            <a:ext cx="4061997" cy="2154429"/>
          </a:xfrm>
          <a:prstGeom prst="rect">
            <a:avLst/>
          </a:prstGeom>
        </p:spPr>
      </p:pic>
      <p:graphicFrame>
        <p:nvGraphicFramePr>
          <p:cNvPr id="7" name="Tabell 6">
            <a:extLst>
              <a:ext uri="{FF2B5EF4-FFF2-40B4-BE49-F238E27FC236}">
                <a16:creationId xmlns:a16="http://schemas.microsoft.com/office/drawing/2014/main" id="{82A8722D-794C-4B5B-99CD-DF96E5957C07}"/>
              </a:ext>
            </a:extLst>
          </p:cNvPr>
          <p:cNvGraphicFramePr>
            <a:graphicFrameLocks noGrp="1"/>
          </p:cNvGraphicFramePr>
          <p:nvPr>
            <p:extLst>
              <p:ext uri="{D42A27DB-BD31-4B8C-83A1-F6EECF244321}">
                <p14:modId xmlns:p14="http://schemas.microsoft.com/office/powerpoint/2010/main" val="924764461"/>
              </p:ext>
            </p:extLst>
          </p:nvPr>
        </p:nvGraphicFramePr>
        <p:xfrm>
          <a:off x="1389478" y="1026132"/>
          <a:ext cx="4549294" cy="2870210"/>
        </p:xfrm>
        <a:graphic>
          <a:graphicData uri="http://schemas.openxmlformats.org/drawingml/2006/table">
            <a:tbl>
              <a:tblPr/>
              <a:tblGrid>
                <a:gridCol w="3050577">
                  <a:extLst>
                    <a:ext uri="{9D8B030D-6E8A-4147-A177-3AD203B41FA5}">
                      <a16:colId xmlns:a16="http://schemas.microsoft.com/office/drawing/2014/main" val="983566268"/>
                    </a:ext>
                  </a:extLst>
                </a:gridCol>
                <a:gridCol w="818449">
                  <a:extLst>
                    <a:ext uri="{9D8B030D-6E8A-4147-A177-3AD203B41FA5}">
                      <a16:colId xmlns:a16="http://schemas.microsoft.com/office/drawing/2014/main" val="3914297315"/>
                    </a:ext>
                  </a:extLst>
                </a:gridCol>
                <a:gridCol w="680268">
                  <a:extLst>
                    <a:ext uri="{9D8B030D-6E8A-4147-A177-3AD203B41FA5}">
                      <a16:colId xmlns:a16="http://schemas.microsoft.com/office/drawing/2014/main" val="2970651751"/>
                    </a:ext>
                  </a:extLst>
                </a:gridCol>
              </a:tblGrid>
              <a:tr h="497868">
                <a:tc>
                  <a:txBody>
                    <a:bodyPr/>
                    <a:lstStyle/>
                    <a:p>
                      <a:pPr algn="l" fontAlgn="b"/>
                      <a:r>
                        <a:rPr lang="nb-NO" sz="1200" b="1" i="0" u="none" strike="noStrike" dirty="0">
                          <a:solidFill>
                            <a:srgbClr val="000000"/>
                          </a:solidFill>
                          <a:effectLst/>
                          <a:latin typeface="Calibri" panose="020F0502020204030204" pitchFamily="34" charset="0"/>
                        </a:rPr>
                        <a:t>Skoler  meldte avvik i 2020</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nb-NO" sz="1200" b="1" i="0" u="none" strike="noStrike" dirty="0">
                          <a:solidFill>
                            <a:srgbClr val="000000"/>
                          </a:solidFill>
                          <a:effectLst/>
                          <a:latin typeface="Calibri" panose="020F0502020204030204" pitchFamily="34" charset="0"/>
                        </a:rPr>
                        <a:t>   2021</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nb-NO" sz="1200" b="1" i="0" u="none" strike="noStrike" dirty="0">
                          <a:solidFill>
                            <a:srgbClr val="000000"/>
                          </a:solidFill>
                          <a:effectLst/>
                          <a:latin typeface="Calibri" panose="020F0502020204030204" pitchFamily="34" charset="0"/>
                        </a:rPr>
                        <a:t>2022</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377224605"/>
                  </a:ext>
                </a:extLst>
              </a:tr>
              <a:tr h="200862">
                <a:tc>
                  <a:txBody>
                    <a:bodyPr/>
                    <a:lstStyle/>
                    <a:p>
                      <a:pPr algn="l" fontAlgn="b"/>
                      <a:r>
                        <a:rPr lang="nb-NO" sz="1200" b="0" i="0" u="none" strike="noStrike" dirty="0">
                          <a:solidFill>
                            <a:srgbClr val="000000"/>
                          </a:solidFill>
                          <a:effectLst/>
                          <a:latin typeface="Calibri" panose="020F0502020204030204" pitchFamily="34" charset="0"/>
                        </a:rPr>
                        <a:t>Kommunalsjef oppvekst</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b-NO" sz="1200" b="0" i="0" u="none" strike="noStrike" dirty="0">
                        <a:solidFill>
                          <a:srgbClr val="000000"/>
                        </a:solidFill>
                        <a:effectLst/>
                        <a:latin typeface="Calibri" panose="020F0502020204030204" pitchFamily="34" charset="0"/>
                      </a:endParaRP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200" b="0" i="0" u="none" strike="noStrike" dirty="0">
                          <a:solidFill>
                            <a:srgbClr val="000000"/>
                          </a:solidFill>
                          <a:effectLst/>
                          <a:latin typeface="Calibri" panose="020F0502020204030204" pitchFamily="34" charset="0"/>
                        </a:rPr>
                        <a:t>                1</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7883417"/>
                  </a:ext>
                </a:extLst>
              </a:tr>
              <a:tr h="200862">
                <a:tc>
                  <a:txBody>
                    <a:bodyPr/>
                    <a:lstStyle/>
                    <a:p>
                      <a:pPr algn="l" fontAlgn="b"/>
                      <a:r>
                        <a:rPr lang="nb-NO" sz="1200" b="0" i="0" u="none" strike="noStrike" dirty="0">
                          <a:solidFill>
                            <a:srgbClr val="000000"/>
                          </a:solidFill>
                          <a:effectLst/>
                          <a:latin typeface="Calibri" panose="020F0502020204030204" pitchFamily="34" charset="0"/>
                        </a:rPr>
                        <a:t>Frol Barneskole</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200" b="0" i="0" u="none" strike="noStrike" dirty="0">
                          <a:solidFill>
                            <a:srgbClr val="000000"/>
                          </a:solidFill>
                          <a:effectLst/>
                          <a:latin typeface="Calibri" panose="020F0502020204030204" pitchFamily="34" charset="0"/>
                        </a:rPr>
                        <a:t>                 88</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200" b="0" i="0" u="none" strike="noStrike" dirty="0">
                          <a:solidFill>
                            <a:srgbClr val="000000"/>
                          </a:solidFill>
                          <a:effectLst/>
                          <a:latin typeface="Calibri" panose="020F0502020204030204" pitchFamily="34" charset="0"/>
                        </a:rPr>
                        <a:t>              98</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5641422"/>
                  </a:ext>
                </a:extLst>
              </a:tr>
              <a:tr h="200862">
                <a:tc>
                  <a:txBody>
                    <a:bodyPr/>
                    <a:lstStyle/>
                    <a:p>
                      <a:pPr algn="l" fontAlgn="b"/>
                      <a:r>
                        <a:rPr lang="nb-NO" sz="1200" b="0" i="0" u="none" strike="noStrike" dirty="0">
                          <a:solidFill>
                            <a:srgbClr val="000000"/>
                          </a:solidFill>
                          <a:effectLst/>
                          <a:latin typeface="Calibri" panose="020F0502020204030204" pitchFamily="34" charset="0"/>
                        </a:rPr>
                        <a:t>Ytterøy </a:t>
                      </a:r>
                      <a:r>
                        <a:rPr lang="nb-NO" sz="1200" b="0" i="0" u="none" strike="noStrike" dirty="0" err="1">
                          <a:solidFill>
                            <a:srgbClr val="000000"/>
                          </a:solidFill>
                          <a:effectLst/>
                          <a:latin typeface="Calibri" panose="020F0502020204030204" pitchFamily="34" charset="0"/>
                        </a:rPr>
                        <a:t>Barne</a:t>
                      </a:r>
                      <a:r>
                        <a:rPr lang="nb-NO" sz="1200" b="0" i="0" u="none" strike="noStrike" dirty="0">
                          <a:solidFill>
                            <a:srgbClr val="000000"/>
                          </a:solidFill>
                          <a:effectLst/>
                          <a:latin typeface="Calibri" panose="020F0502020204030204" pitchFamily="34" charset="0"/>
                        </a:rPr>
                        <a:t> og ungdomsskole</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dirty="0">
                          <a:solidFill>
                            <a:srgbClr val="000000"/>
                          </a:solidFill>
                          <a:effectLst/>
                          <a:latin typeface="Calibri" panose="020F0502020204030204" pitchFamily="34" charset="0"/>
                        </a:rPr>
                        <a:t>5</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dirty="0">
                          <a:solidFill>
                            <a:srgbClr val="000000"/>
                          </a:solidFill>
                          <a:effectLst/>
                          <a:latin typeface="Calibri" panose="020F0502020204030204" pitchFamily="34" charset="0"/>
                        </a:rPr>
                        <a:t>6</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6724853"/>
                  </a:ext>
                </a:extLst>
              </a:tr>
              <a:tr h="182045">
                <a:tc>
                  <a:txBody>
                    <a:bodyPr/>
                    <a:lstStyle/>
                    <a:p>
                      <a:pPr algn="l" fontAlgn="b"/>
                      <a:r>
                        <a:rPr lang="nb-NO" sz="1200" b="0" i="0" u="none" strike="noStrike">
                          <a:solidFill>
                            <a:srgbClr val="000000"/>
                          </a:solidFill>
                          <a:effectLst/>
                          <a:latin typeface="Calibri" panose="020F0502020204030204" pitchFamily="34" charset="0"/>
                        </a:rPr>
                        <a:t>Levanger Ungdomsskole</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dirty="0">
                          <a:solidFill>
                            <a:srgbClr val="000000"/>
                          </a:solidFill>
                          <a:effectLst/>
                          <a:latin typeface="Calibri" panose="020F0502020204030204" pitchFamily="34" charset="0"/>
                        </a:rPr>
                        <a:t>17</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dirty="0">
                          <a:solidFill>
                            <a:srgbClr val="000000"/>
                          </a:solidFill>
                          <a:effectLst/>
                          <a:latin typeface="Calibri" panose="020F0502020204030204" pitchFamily="34" charset="0"/>
                        </a:rPr>
                        <a:t>21</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8434268"/>
                  </a:ext>
                </a:extLst>
              </a:tr>
              <a:tr h="200862">
                <a:tc>
                  <a:txBody>
                    <a:bodyPr/>
                    <a:lstStyle/>
                    <a:p>
                      <a:pPr algn="l" fontAlgn="b"/>
                      <a:r>
                        <a:rPr lang="nb-NO" sz="1200" b="0" i="0" u="none" strike="noStrike" dirty="0">
                          <a:solidFill>
                            <a:srgbClr val="000000"/>
                          </a:solidFill>
                          <a:effectLst/>
                          <a:latin typeface="Calibri" panose="020F0502020204030204" pitchFamily="34" charset="0"/>
                        </a:rPr>
                        <a:t>Skogn Barne- og Ungdomsskole</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dirty="0">
                          <a:solidFill>
                            <a:srgbClr val="000000"/>
                          </a:solidFill>
                          <a:effectLst/>
                          <a:latin typeface="Calibri" panose="020F0502020204030204" pitchFamily="34" charset="0"/>
                        </a:rPr>
                        <a:t>21</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dirty="0">
                          <a:solidFill>
                            <a:srgbClr val="000000"/>
                          </a:solidFill>
                          <a:effectLst/>
                          <a:latin typeface="Calibri" panose="020F0502020204030204" pitchFamily="34" charset="0"/>
                        </a:rPr>
                        <a:t>30</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4511024"/>
                  </a:ext>
                </a:extLst>
              </a:tr>
              <a:tr h="200862">
                <a:tc>
                  <a:txBody>
                    <a:bodyPr/>
                    <a:lstStyle/>
                    <a:p>
                      <a:pPr algn="l" fontAlgn="b"/>
                      <a:r>
                        <a:rPr lang="nb-NO" sz="1200" b="0" i="0" u="none" strike="noStrike" dirty="0" err="1">
                          <a:solidFill>
                            <a:srgbClr val="000000"/>
                          </a:solidFill>
                          <a:effectLst/>
                          <a:latin typeface="Calibri" panose="020F0502020204030204" pitchFamily="34" charset="0"/>
                        </a:rPr>
                        <a:t>Halsan</a:t>
                      </a:r>
                      <a:r>
                        <a:rPr lang="nb-NO" sz="1200" b="0" i="0" u="none" strike="noStrike" dirty="0">
                          <a:solidFill>
                            <a:srgbClr val="000000"/>
                          </a:solidFill>
                          <a:effectLst/>
                          <a:latin typeface="Calibri" panose="020F0502020204030204" pitchFamily="34" charset="0"/>
                        </a:rPr>
                        <a:t> Barneskole</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dirty="0">
                          <a:solidFill>
                            <a:srgbClr val="000000"/>
                          </a:solidFill>
                          <a:effectLst/>
                          <a:latin typeface="Calibri" panose="020F0502020204030204" pitchFamily="34" charset="0"/>
                        </a:rPr>
                        <a:t>33</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dirty="0">
                          <a:solidFill>
                            <a:srgbClr val="000000"/>
                          </a:solidFill>
                          <a:effectLst/>
                          <a:latin typeface="Calibri" panose="020F0502020204030204" pitchFamily="34" charset="0"/>
                        </a:rPr>
                        <a:t>30</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475395"/>
                  </a:ext>
                </a:extLst>
              </a:tr>
              <a:tr h="200862">
                <a:tc>
                  <a:txBody>
                    <a:bodyPr/>
                    <a:lstStyle/>
                    <a:p>
                      <a:pPr algn="l" fontAlgn="b"/>
                      <a:r>
                        <a:rPr lang="nb-NO" sz="1200" b="0" i="0" u="none" strike="noStrike">
                          <a:solidFill>
                            <a:srgbClr val="000000"/>
                          </a:solidFill>
                          <a:effectLst/>
                          <a:latin typeface="Calibri" panose="020F0502020204030204" pitchFamily="34" charset="0"/>
                        </a:rPr>
                        <a:t>Ekne Barneskole</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dirty="0">
                          <a:solidFill>
                            <a:srgbClr val="000000"/>
                          </a:solidFill>
                          <a:effectLst/>
                          <a:latin typeface="Calibri" panose="020F0502020204030204" pitchFamily="34" charset="0"/>
                        </a:rPr>
                        <a:t>31</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dirty="0">
                          <a:solidFill>
                            <a:srgbClr val="000000"/>
                          </a:solidFill>
                          <a:effectLst/>
                          <a:latin typeface="Calibri" panose="020F0502020204030204" pitchFamily="34" charset="0"/>
                        </a:rPr>
                        <a:t>2</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4894421"/>
                  </a:ext>
                </a:extLst>
              </a:tr>
              <a:tr h="200862">
                <a:tc>
                  <a:txBody>
                    <a:bodyPr/>
                    <a:lstStyle/>
                    <a:p>
                      <a:pPr algn="l" fontAlgn="b"/>
                      <a:r>
                        <a:rPr lang="nb-NO" sz="1200" b="0" i="0" u="none" strike="noStrike">
                          <a:solidFill>
                            <a:srgbClr val="000000"/>
                          </a:solidFill>
                          <a:effectLst/>
                          <a:latin typeface="Calibri" panose="020F0502020204030204" pitchFamily="34" charset="0"/>
                        </a:rPr>
                        <a:t>Nesheim skole</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dirty="0">
                          <a:solidFill>
                            <a:srgbClr val="000000"/>
                          </a:solidFill>
                          <a:effectLst/>
                          <a:latin typeface="Calibri" panose="020F0502020204030204" pitchFamily="34" charset="0"/>
                        </a:rPr>
                        <a:t>26</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dirty="0">
                          <a:solidFill>
                            <a:srgbClr val="000000"/>
                          </a:solidFill>
                          <a:effectLst/>
                          <a:latin typeface="Calibri" panose="020F0502020204030204" pitchFamily="34" charset="0"/>
                        </a:rPr>
                        <a:t>64</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004732"/>
                  </a:ext>
                </a:extLst>
              </a:tr>
              <a:tr h="200862">
                <a:tc>
                  <a:txBody>
                    <a:bodyPr/>
                    <a:lstStyle/>
                    <a:p>
                      <a:pPr algn="l" fontAlgn="b"/>
                      <a:r>
                        <a:rPr lang="nb-NO" sz="1200" b="0" i="0" u="none" strike="noStrike">
                          <a:solidFill>
                            <a:srgbClr val="000000"/>
                          </a:solidFill>
                          <a:effectLst/>
                          <a:latin typeface="Calibri" panose="020F0502020204030204" pitchFamily="34" charset="0"/>
                        </a:rPr>
                        <a:t>Åsen Barne-og ungdomsskole</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dirty="0">
                          <a:solidFill>
                            <a:srgbClr val="000000"/>
                          </a:solidFill>
                          <a:effectLst/>
                          <a:latin typeface="Calibri" panose="020F0502020204030204" pitchFamily="34" charset="0"/>
                        </a:rPr>
                        <a:t>14</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dirty="0">
                          <a:solidFill>
                            <a:srgbClr val="000000"/>
                          </a:solidFill>
                          <a:effectLst/>
                          <a:latin typeface="Calibri" panose="020F0502020204030204" pitchFamily="34" charset="0"/>
                        </a:rPr>
                        <a:t>18</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270091"/>
                  </a:ext>
                </a:extLst>
              </a:tr>
              <a:tr h="20086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b-NO" sz="1200" b="1" i="0" u="none" strike="noStrike" dirty="0">
                          <a:solidFill>
                            <a:srgbClr val="000000"/>
                          </a:solidFill>
                          <a:effectLst/>
                          <a:latin typeface="Calibri" panose="020F0502020204030204" pitchFamily="34" charset="0"/>
                        </a:rPr>
                        <a:t>Totalt antall avvik </a:t>
                      </a:r>
                    </a:p>
                    <a:p>
                      <a:pPr algn="l" fontAlgn="b"/>
                      <a:endParaRPr lang="nb-NO" sz="1200" b="1" i="0" u="none" strike="noStrike" dirty="0">
                        <a:solidFill>
                          <a:srgbClr val="000000"/>
                        </a:solidFill>
                        <a:effectLst/>
                        <a:latin typeface="Calibri" panose="020F0502020204030204" pitchFamily="34" charset="0"/>
                      </a:endParaRP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200" b="1" i="0" u="none" strike="noStrike" dirty="0">
                          <a:solidFill>
                            <a:srgbClr val="000000"/>
                          </a:solidFill>
                          <a:effectLst/>
                          <a:latin typeface="Calibri" panose="020F0502020204030204" pitchFamily="34" charset="0"/>
                        </a:rPr>
                        <a:t>              235</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200" b="1" i="0" u="none" strike="noStrike" dirty="0">
                          <a:solidFill>
                            <a:srgbClr val="000000"/>
                          </a:solidFill>
                          <a:effectLst/>
                          <a:latin typeface="Calibri" panose="020F0502020204030204" pitchFamily="34" charset="0"/>
                        </a:rPr>
                        <a:t>            270</a:t>
                      </a:r>
                    </a:p>
                  </a:txBody>
                  <a:tcPr marL="7972" marR="7972" marT="7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182974"/>
                  </a:ext>
                </a:extLst>
              </a:tr>
              <a:tr h="200862">
                <a:tc>
                  <a:txBody>
                    <a:bodyPr/>
                    <a:lstStyle/>
                    <a:p>
                      <a:pPr algn="l" fontAlgn="b"/>
                      <a:endParaRPr lang="nb-NO" sz="1200" b="1" i="0" u="none" strike="noStrike" dirty="0">
                        <a:solidFill>
                          <a:srgbClr val="000000"/>
                        </a:solidFill>
                        <a:effectLst/>
                        <a:latin typeface="Calibri" panose="020F0502020204030204" pitchFamily="34" charset="0"/>
                      </a:endParaRPr>
                    </a:p>
                  </a:txBody>
                  <a:tcPr marL="7972" marR="7972" marT="79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nb-NO" sz="1200" b="1" i="0" u="none" strike="noStrike" dirty="0">
                        <a:solidFill>
                          <a:srgbClr val="000000"/>
                        </a:solidFill>
                        <a:effectLst/>
                        <a:latin typeface="Calibri" panose="020F0502020204030204" pitchFamily="34" charset="0"/>
                      </a:endParaRPr>
                    </a:p>
                  </a:txBody>
                  <a:tcPr marL="7972" marR="7972" marT="79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nb-NO" sz="1200" b="1" i="0" u="none" strike="noStrike" dirty="0">
                        <a:solidFill>
                          <a:srgbClr val="000000"/>
                        </a:solidFill>
                        <a:effectLst/>
                        <a:latin typeface="Calibri" panose="020F0502020204030204" pitchFamily="34" charset="0"/>
                      </a:endParaRPr>
                    </a:p>
                  </a:txBody>
                  <a:tcPr marL="7972" marR="7972" marT="797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26078614"/>
                  </a:ext>
                </a:extLst>
              </a:tr>
            </a:tbl>
          </a:graphicData>
        </a:graphic>
      </p:graphicFrame>
      <p:graphicFrame>
        <p:nvGraphicFramePr>
          <p:cNvPr id="12" name="Tabell 11">
            <a:extLst>
              <a:ext uri="{FF2B5EF4-FFF2-40B4-BE49-F238E27FC236}">
                <a16:creationId xmlns:a16="http://schemas.microsoft.com/office/drawing/2014/main" id="{8EE010CA-0827-40EF-8C22-30EEA4F7D2B5}"/>
              </a:ext>
            </a:extLst>
          </p:cNvPr>
          <p:cNvGraphicFramePr>
            <a:graphicFrameLocks noGrp="1"/>
          </p:cNvGraphicFramePr>
          <p:nvPr>
            <p:extLst>
              <p:ext uri="{D42A27DB-BD31-4B8C-83A1-F6EECF244321}">
                <p14:modId xmlns:p14="http://schemas.microsoft.com/office/powerpoint/2010/main" val="76046095"/>
              </p:ext>
            </p:extLst>
          </p:nvPr>
        </p:nvGraphicFramePr>
        <p:xfrm>
          <a:off x="6096000" y="1026132"/>
          <a:ext cx="5435600" cy="1175385"/>
        </p:xfrm>
        <a:graphic>
          <a:graphicData uri="http://schemas.openxmlformats.org/drawingml/2006/table">
            <a:tbl>
              <a:tblPr/>
              <a:tblGrid>
                <a:gridCol w="3644900">
                  <a:extLst>
                    <a:ext uri="{9D8B030D-6E8A-4147-A177-3AD203B41FA5}">
                      <a16:colId xmlns:a16="http://schemas.microsoft.com/office/drawing/2014/main" val="3250300336"/>
                    </a:ext>
                  </a:extLst>
                </a:gridCol>
                <a:gridCol w="977900">
                  <a:extLst>
                    <a:ext uri="{9D8B030D-6E8A-4147-A177-3AD203B41FA5}">
                      <a16:colId xmlns:a16="http://schemas.microsoft.com/office/drawing/2014/main" val="2025190578"/>
                    </a:ext>
                  </a:extLst>
                </a:gridCol>
                <a:gridCol w="812800">
                  <a:extLst>
                    <a:ext uri="{9D8B030D-6E8A-4147-A177-3AD203B41FA5}">
                      <a16:colId xmlns:a16="http://schemas.microsoft.com/office/drawing/2014/main" val="1059756463"/>
                    </a:ext>
                  </a:extLst>
                </a:gridCol>
              </a:tblGrid>
              <a:tr h="131204">
                <a:tc>
                  <a:txBody>
                    <a:bodyPr/>
                    <a:lstStyle/>
                    <a:p>
                      <a:pPr algn="l" fontAlgn="b"/>
                      <a:r>
                        <a:rPr lang="nb-NO" sz="1400" b="1" i="0" u="none" strike="noStrike" dirty="0" err="1">
                          <a:solidFill>
                            <a:srgbClr val="000000"/>
                          </a:solidFill>
                          <a:effectLst/>
                          <a:latin typeface="Calibri" panose="020F0502020204030204" pitchFamily="34" charset="0"/>
                        </a:rPr>
                        <a:t>BAFA</a:t>
                      </a:r>
                      <a:r>
                        <a:rPr lang="nb-NO" sz="14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nb-NO" sz="1400" b="1" i="0" u="none" strike="noStrike" dirty="0">
                          <a:solidFill>
                            <a:srgbClr val="000000"/>
                          </a:solidFill>
                          <a:effectLst/>
                          <a:latin typeface="Calibri" panose="020F050202020403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nb-NO" sz="1400" b="1" i="0" u="none" strike="noStrike" dirty="0">
                          <a:solidFill>
                            <a:srgbClr val="000000"/>
                          </a:solidFill>
                          <a:effectLst/>
                          <a:latin typeface="Calibri" panose="020F0502020204030204" pitchFamily="34" charset="0"/>
                        </a:rPr>
                        <a:t>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52243478"/>
                  </a:ext>
                </a:extLst>
              </a:tr>
              <a:tr h="238125">
                <a:tc>
                  <a:txBody>
                    <a:bodyPr/>
                    <a:lstStyle/>
                    <a:p>
                      <a:pPr algn="l" fontAlgn="b"/>
                      <a:r>
                        <a:rPr lang="nb-NO" sz="1400" b="0" i="0" u="none" strike="noStrike">
                          <a:solidFill>
                            <a:srgbClr val="000000"/>
                          </a:solidFill>
                          <a:effectLst/>
                          <a:latin typeface="Calibri" panose="020F0502020204030204" pitchFamily="34" charset="0"/>
                        </a:rPr>
                        <a:t>Barn og familie (Enhetsleder)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dirty="0">
                          <a:solidFill>
                            <a:srgbClr val="000000"/>
                          </a:solidFill>
                          <a:effectLst/>
                          <a:latin typeface="Calibri" panose="020F0502020204030204" pitchFamily="34" charset="0"/>
                        </a:rPr>
                        <a:t>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dirty="0">
                          <a:solidFill>
                            <a:srgbClr val="000000"/>
                          </a:solidFill>
                          <a:effectLst/>
                          <a:latin typeface="Calibri" panose="020F0502020204030204" pitchFamily="34" charset="0"/>
                        </a:rPr>
                        <a:t>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432921"/>
                  </a:ext>
                </a:extLst>
              </a:tr>
              <a:tr h="238125">
                <a:tc>
                  <a:txBody>
                    <a:bodyPr/>
                    <a:lstStyle/>
                    <a:p>
                      <a:pPr algn="l" fontAlgn="b"/>
                      <a:r>
                        <a:rPr lang="nb-NO" sz="1400" b="0" i="0" u="none" strike="noStrike">
                          <a:solidFill>
                            <a:srgbClr val="000000"/>
                          </a:solidFill>
                          <a:effectLst/>
                          <a:latin typeface="Calibri" panose="020F0502020204030204" pitchFamily="34" charset="0"/>
                        </a:rPr>
                        <a:t>Barnevernstjenesten Levanger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995943"/>
                  </a:ext>
                </a:extLst>
              </a:tr>
              <a:tr h="238125">
                <a:tc>
                  <a:txBody>
                    <a:bodyPr/>
                    <a:lstStyle/>
                    <a:p>
                      <a:pPr algn="l" fontAlgn="b"/>
                      <a:r>
                        <a:rPr lang="nb-NO" sz="1400" b="0" i="0" u="none" strike="noStrike">
                          <a:solidFill>
                            <a:srgbClr val="000000"/>
                          </a:solidFill>
                          <a:effectLst/>
                          <a:latin typeface="Calibri" panose="020F0502020204030204" pitchFamily="34" charset="0"/>
                        </a:rPr>
                        <a:t>Helsestasjon og skolehelsetjenesten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532612"/>
                  </a:ext>
                </a:extLst>
              </a:tr>
              <a:tr h="238125">
                <a:tc>
                  <a:txBody>
                    <a:bodyPr/>
                    <a:lstStyle/>
                    <a:p>
                      <a:pPr algn="l" fontAlgn="b"/>
                      <a:r>
                        <a:rPr lang="nb-NO" sz="1400" b="0" i="0" u="none" strike="noStrike" dirty="0" err="1">
                          <a:solidFill>
                            <a:srgbClr val="000000"/>
                          </a:solidFill>
                          <a:effectLst/>
                          <a:latin typeface="Calibri" panose="020F0502020204030204" pitchFamily="34" charset="0"/>
                        </a:rPr>
                        <a:t>PPT</a:t>
                      </a:r>
                      <a:r>
                        <a:rPr lang="nb-NO" sz="1400" b="0" i="0" u="none" strike="noStrike" dirty="0">
                          <a:solidFill>
                            <a:srgbClr val="000000"/>
                          </a:solidFill>
                          <a:effectLst/>
                          <a:latin typeface="Calibri" panose="020F0502020204030204" pitchFamily="34" charset="0"/>
                        </a:rPr>
                        <a:t> Levanger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4405187"/>
                  </a:ext>
                </a:extLst>
              </a:tr>
            </a:tbl>
          </a:graphicData>
        </a:graphic>
      </p:graphicFrame>
      <p:graphicFrame>
        <p:nvGraphicFramePr>
          <p:cNvPr id="3" name="Tabell 2">
            <a:extLst>
              <a:ext uri="{FF2B5EF4-FFF2-40B4-BE49-F238E27FC236}">
                <a16:creationId xmlns:a16="http://schemas.microsoft.com/office/drawing/2014/main" id="{F2D9FB2C-0E79-4820-A4A9-EDA4D7B1E78E}"/>
              </a:ext>
            </a:extLst>
          </p:cNvPr>
          <p:cNvGraphicFramePr>
            <a:graphicFrameLocks noGrp="1"/>
          </p:cNvGraphicFramePr>
          <p:nvPr>
            <p:extLst>
              <p:ext uri="{D42A27DB-BD31-4B8C-83A1-F6EECF244321}">
                <p14:modId xmlns:p14="http://schemas.microsoft.com/office/powerpoint/2010/main" val="1659531361"/>
              </p:ext>
            </p:extLst>
          </p:nvPr>
        </p:nvGraphicFramePr>
        <p:xfrm>
          <a:off x="6096000" y="2201517"/>
          <a:ext cx="5435600" cy="222885"/>
        </p:xfrm>
        <a:graphic>
          <a:graphicData uri="http://schemas.openxmlformats.org/drawingml/2006/table">
            <a:tbl>
              <a:tblPr/>
              <a:tblGrid>
                <a:gridCol w="3644900">
                  <a:extLst>
                    <a:ext uri="{9D8B030D-6E8A-4147-A177-3AD203B41FA5}">
                      <a16:colId xmlns:a16="http://schemas.microsoft.com/office/drawing/2014/main" val="3935878328"/>
                    </a:ext>
                  </a:extLst>
                </a:gridCol>
                <a:gridCol w="977900">
                  <a:extLst>
                    <a:ext uri="{9D8B030D-6E8A-4147-A177-3AD203B41FA5}">
                      <a16:colId xmlns:a16="http://schemas.microsoft.com/office/drawing/2014/main" val="1779277445"/>
                    </a:ext>
                  </a:extLst>
                </a:gridCol>
                <a:gridCol w="812800">
                  <a:extLst>
                    <a:ext uri="{9D8B030D-6E8A-4147-A177-3AD203B41FA5}">
                      <a16:colId xmlns:a16="http://schemas.microsoft.com/office/drawing/2014/main" val="1605750989"/>
                    </a:ext>
                  </a:extLst>
                </a:gridCol>
              </a:tblGrid>
              <a:tr h="177473">
                <a:tc>
                  <a:txBody>
                    <a:bodyPr/>
                    <a:lstStyle/>
                    <a:p>
                      <a:pPr algn="l" fontAlgn="b"/>
                      <a:r>
                        <a:rPr lang="nb-NO" sz="1400" b="1" i="0" u="none" strike="noStrike" dirty="0">
                          <a:solidFill>
                            <a:srgbClr val="000000"/>
                          </a:solidFill>
                          <a:effectLst/>
                          <a:latin typeface="Calibri" panose="020F0502020204030204" pitchFamily="34" charset="0"/>
                        </a:rPr>
                        <a:t>Totalt antall avvik </a:t>
                      </a:r>
                      <a:r>
                        <a:rPr lang="nb-NO" sz="1400" b="1" i="0" u="none" strike="noStrike" dirty="0" err="1">
                          <a:solidFill>
                            <a:srgbClr val="000000"/>
                          </a:solidFill>
                          <a:effectLst/>
                          <a:latin typeface="Calibri" panose="020F0502020204030204" pitchFamily="34" charset="0"/>
                        </a:rPr>
                        <a:t>BAFA</a:t>
                      </a:r>
                      <a:r>
                        <a:rPr lang="nb-NO" sz="14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207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030636"/>
                  </a:ext>
                </a:extLst>
              </a:tr>
            </a:tbl>
          </a:graphicData>
        </a:graphic>
      </p:graphicFrame>
      <p:sp>
        <p:nvSpPr>
          <p:cNvPr id="13" name="Ellipse 12">
            <a:extLst>
              <a:ext uri="{FF2B5EF4-FFF2-40B4-BE49-F238E27FC236}">
                <a16:creationId xmlns:a16="http://schemas.microsoft.com/office/drawing/2014/main" id="{4C9C36EE-8C41-46BE-A664-D6261AA8ABBA}"/>
              </a:ext>
            </a:extLst>
          </p:cNvPr>
          <p:cNvSpPr/>
          <p:nvPr/>
        </p:nvSpPr>
        <p:spPr>
          <a:xfrm>
            <a:off x="5631091" y="1713397"/>
            <a:ext cx="386295" cy="248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Pil: venstre 14">
            <a:extLst>
              <a:ext uri="{FF2B5EF4-FFF2-40B4-BE49-F238E27FC236}">
                <a16:creationId xmlns:a16="http://schemas.microsoft.com/office/drawing/2014/main" id="{62C4AE26-F9F0-48F2-883C-CD10C20E0737}"/>
              </a:ext>
            </a:extLst>
          </p:cNvPr>
          <p:cNvSpPr/>
          <p:nvPr/>
        </p:nvSpPr>
        <p:spPr>
          <a:xfrm rot="5400000">
            <a:off x="5434769" y="1781434"/>
            <a:ext cx="191986" cy="5772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Ellipse 15">
            <a:extLst>
              <a:ext uri="{FF2B5EF4-FFF2-40B4-BE49-F238E27FC236}">
                <a16:creationId xmlns:a16="http://schemas.microsoft.com/office/drawing/2014/main" id="{CE65428B-DFB9-4614-8022-B188DBCCE903}"/>
              </a:ext>
            </a:extLst>
          </p:cNvPr>
          <p:cNvSpPr/>
          <p:nvPr/>
        </p:nvSpPr>
        <p:spPr>
          <a:xfrm>
            <a:off x="5660370" y="2680737"/>
            <a:ext cx="386295" cy="248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il: venstre 16">
            <a:extLst>
              <a:ext uri="{FF2B5EF4-FFF2-40B4-BE49-F238E27FC236}">
                <a16:creationId xmlns:a16="http://schemas.microsoft.com/office/drawing/2014/main" id="{0ECD93D2-7020-4627-B42F-2EA10A954D9A}"/>
              </a:ext>
            </a:extLst>
          </p:cNvPr>
          <p:cNvSpPr/>
          <p:nvPr/>
        </p:nvSpPr>
        <p:spPr>
          <a:xfrm rot="16200000">
            <a:off x="5479344" y="2780972"/>
            <a:ext cx="191986"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a:extLst>
              <a:ext uri="{FF2B5EF4-FFF2-40B4-BE49-F238E27FC236}">
                <a16:creationId xmlns:a16="http://schemas.microsoft.com/office/drawing/2014/main" id="{AB3DE550-1ABB-4FD3-9489-92066664CAF8}"/>
              </a:ext>
            </a:extLst>
          </p:cNvPr>
          <p:cNvPicPr>
            <a:picLocks noChangeAspect="1"/>
          </p:cNvPicPr>
          <p:nvPr/>
        </p:nvPicPr>
        <p:blipFill>
          <a:blip r:embed="rId3"/>
          <a:stretch>
            <a:fillRect/>
          </a:stretch>
        </p:blipFill>
        <p:spPr>
          <a:xfrm>
            <a:off x="7183588" y="2745603"/>
            <a:ext cx="4400771" cy="2792116"/>
          </a:xfrm>
          <a:prstGeom prst="rect">
            <a:avLst/>
          </a:prstGeom>
        </p:spPr>
      </p:pic>
    </p:spTree>
    <p:extLst>
      <p:ext uri="{BB962C8B-B14F-4D97-AF65-F5344CB8AC3E}">
        <p14:creationId xmlns:p14="http://schemas.microsoft.com/office/powerpoint/2010/main" val="153836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57CF46-14E8-4577-8F4F-1605030FDEBD}"/>
              </a:ext>
            </a:extLst>
          </p:cNvPr>
          <p:cNvSpPr>
            <a:spLocks noGrp="1"/>
          </p:cNvSpPr>
          <p:nvPr>
            <p:ph type="title"/>
          </p:nvPr>
        </p:nvSpPr>
        <p:spPr>
          <a:xfrm>
            <a:off x="1197737" y="14548"/>
            <a:ext cx="10639640" cy="778996"/>
          </a:xfrm>
        </p:spPr>
        <p:txBody>
          <a:bodyPr>
            <a:normAutofit/>
          </a:bodyPr>
          <a:lstStyle/>
          <a:p>
            <a:r>
              <a:rPr lang="nb-NO" sz="4000" b="1" dirty="0"/>
              <a:t>Vold og trusler – Oppvekst og utdanning</a:t>
            </a:r>
          </a:p>
        </p:txBody>
      </p:sp>
      <p:sp>
        <p:nvSpPr>
          <p:cNvPr id="4" name="Plassholder for dato 3">
            <a:extLst>
              <a:ext uri="{FF2B5EF4-FFF2-40B4-BE49-F238E27FC236}">
                <a16:creationId xmlns:a16="http://schemas.microsoft.com/office/drawing/2014/main" id="{9813C0CA-4109-43F4-A43B-F4E7AC9CC6CF}"/>
              </a:ext>
            </a:extLst>
          </p:cNvPr>
          <p:cNvSpPr>
            <a:spLocks noGrp="1"/>
          </p:cNvSpPr>
          <p:nvPr>
            <p:ph type="dt" sz="half" idx="10"/>
          </p:nvPr>
        </p:nvSpPr>
        <p:spPr/>
        <p:txBody>
          <a:bodyPr/>
          <a:lstStyle/>
          <a:p>
            <a:fld id="{F097E77E-7FF3-4702-B795-8AE6650EF5EB}" type="datetime1">
              <a:rPr lang="nb-NO" smtClean="0"/>
              <a:t>20.02.2023</a:t>
            </a:fld>
            <a:endParaRPr lang="en-US" dirty="0"/>
          </a:p>
        </p:txBody>
      </p:sp>
      <p:sp>
        <p:nvSpPr>
          <p:cNvPr id="5" name="Plassholder for bunntekst 4">
            <a:extLst>
              <a:ext uri="{FF2B5EF4-FFF2-40B4-BE49-F238E27FC236}">
                <a16:creationId xmlns:a16="http://schemas.microsoft.com/office/drawing/2014/main" id="{C5FA158B-DB3E-4048-A447-78214D0938B7}"/>
              </a:ext>
            </a:extLst>
          </p:cNvPr>
          <p:cNvSpPr>
            <a:spLocks noGrp="1"/>
          </p:cNvSpPr>
          <p:nvPr>
            <p:ph type="ftr" sz="quarter" idx="11"/>
          </p:nvPr>
        </p:nvSpPr>
        <p:spPr/>
        <p:txBody>
          <a:bodyPr/>
          <a:lstStyle/>
          <a:p>
            <a:r>
              <a:rPr lang="nb-NO"/>
              <a:t>Velg meny øverst: Sett inn topp-/bunntekst - bruk på alle</a:t>
            </a:r>
            <a:endParaRPr lang="en-US" dirty="0"/>
          </a:p>
        </p:txBody>
      </p:sp>
      <p:sp>
        <p:nvSpPr>
          <p:cNvPr id="6" name="Plassholder for lysbildenummer 5">
            <a:extLst>
              <a:ext uri="{FF2B5EF4-FFF2-40B4-BE49-F238E27FC236}">
                <a16:creationId xmlns:a16="http://schemas.microsoft.com/office/drawing/2014/main" id="{E3018F39-C326-467D-BE0B-0A59B9A5D405}"/>
              </a:ext>
            </a:extLst>
          </p:cNvPr>
          <p:cNvSpPr>
            <a:spLocks noGrp="1"/>
          </p:cNvSpPr>
          <p:nvPr>
            <p:ph type="sldNum" sz="quarter" idx="12"/>
          </p:nvPr>
        </p:nvSpPr>
        <p:spPr/>
        <p:txBody>
          <a:bodyPr/>
          <a:lstStyle/>
          <a:p>
            <a:fld id="{6113E31D-E2AB-40D1-8B51-AFA5AFEF393A}" type="slidenum">
              <a:rPr lang="en-US" smtClean="0"/>
              <a:t>16</a:t>
            </a:fld>
            <a:endParaRPr lang="en-US" dirty="0"/>
          </a:p>
        </p:txBody>
      </p:sp>
      <p:sp>
        <p:nvSpPr>
          <p:cNvPr id="11" name="TekstSylinder 10">
            <a:extLst>
              <a:ext uri="{FF2B5EF4-FFF2-40B4-BE49-F238E27FC236}">
                <a16:creationId xmlns:a16="http://schemas.microsoft.com/office/drawing/2014/main" id="{C656DC52-66D4-41E5-AEAA-8E53350236FD}"/>
              </a:ext>
            </a:extLst>
          </p:cNvPr>
          <p:cNvSpPr txBox="1"/>
          <p:nvPr/>
        </p:nvSpPr>
        <p:spPr>
          <a:xfrm>
            <a:off x="6795477" y="1056937"/>
            <a:ext cx="4405745" cy="646331"/>
          </a:xfrm>
          <a:prstGeom prst="rect">
            <a:avLst/>
          </a:prstGeom>
          <a:noFill/>
        </p:spPr>
        <p:txBody>
          <a:bodyPr wrap="square" rtlCol="0">
            <a:spAutoFit/>
          </a:bodyPr>
          <a:lstStyle/>
          <a:p>
            <a:r>
              <a:rPr lang="nb-NO" dirty="0">
                <a:highlight>
                  <a:srgbClr val="FFFF00"/>
                </a:highlight>
              </a:rPr>
              <a:t>Vold og trusler meldt som HMS avvik, hvor ansatte selv har vært involvert i hendelsen</a:t>
            </a:r>
          </a:p>
        </p:txBody>
      </p:sp>
      <p:graphicFrame>
        <p:nvGraphicFramePr>
          <p:cNvPr id="3" name="Tabell 2">
            <a:extLst>
              <a:ext uri="{FF2B5EF4-FFF2-40B4-BE49-F238E27FC236}">
                <a16:creationId xmlns:a16="http://schemas.microsoft.com/office/drawing/2014/main" id="{C3680A1E-EE8E-4390-8D41-8C3BD5C2FA3F}"/>
              </a:ext>
            </a:extLst>
          </p:cNvPr>
          <p:cNvGraphicFramePr>
            <a:graphicFrameLocks noGrp="1"/>
          </p:cNvGraphicFramePr>
          <p:nvPr>
            <p:extLst>
              <p:ext uri="{D42A27DB-BD31-4B8C-83A1-F6EECF244321}">
                <p14:modId xmlns:p14="http://schemas.microsoft.com/office/powerpoint/2010/main" val="2019628989"/>
              </p:ext>
            </p:extLst>
          </p:nvPr>
        </p:nvGraphicFramePr>
        <p:xfrm>
          <a:off x="1487837" y="827017"/>
          <a:ext cx="4765729" cy="5392836"/>
        </p:xfrm>
        <a:graphic>
          <a:graphicData uri="http://schemas.openxmlformats.org/drawingml/2006/table">
            <a:tbl>
              <a:tblPr/>
              <a:tblGrid>
                <a:gridCol w="2989501">
                  <a:extLst>
                    <a:ext uri="{9D8B030D-6E8A-4147-A177-3AD203B41FA5}">
                      <a16:colId xmlns:a16="http://schemas.microsoft.com/office/drawing/2014/main" val="2074578405"/>
                    </a:ext>
                  </a:extLst>
                </a:gridCol>
                <a:gridCol w="980902">
                  <a:extLst>
                    <a:ext uri="{9D8B030D-6E8A-4147-A177-3AD203B41FA5}">
                      <a16:colId xmlns:a16="http://schemas.microsoft.com/office/drawing/2014/main" val="2778306918"/>
                    </a:ext>
                  </a:extLst>
                </a:gridCol>
                <a:gridCol w="795326">
                  <a:extLst>
                    <a:ext uri="{9D8B030D-6E8A-4147-A177-3AD203B41FA5}">
                      <a16:colId xmlns:a16="http://schemas.microsoft.com/office/drawing/2014/main" val="1259305120"/>
                    </a:ext>
                  </a:extLst>
                </a:gridCol>
              </a:tblGrid>
              <a:tr h="299602">
                <a:tc>
                  <a:txBody>
                    <a:bodyPr/>
                    <a:lstStyle/>
                    <a:p>
                      <a:pPr algn="l" fontAlgn="b"/>
                      <a:r>
                        <a:rPr lang="nb-NO" sz="1300" b="1" i="0" u="none" strike="noStrike" dirty="0">
                          <a:solidFill>
                            <a:srgbClr val="000000"/>
                          </a:solidFill>
                          <a:effectLst/>
                          <a:latin typeface="Calibri" panose="020F0502020204030204" pitchFamily="34" charset="0"/>
                        </a:rPr>
                        <a:t>HMS avvik vold og trusler </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nb-NO" sz="1300" b="1" i="0" u="none" strike="noStrike" dirty="0">
                          <a:solidFill>
                            <a:srgbClr val="000000"/>
                          </a:solidFill>
                          <a:effectLst/>
                          <a:latin typeface="Calibri" panose="020F0502020204030204" pitchFamily="34" charset="0"/>
                        </a:rPr>
                        <a:t>2021</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nb-NO" sz="1300" b="1" i="0" u="none" strike="noStrike" dirty="0">
                          <a:solidFill>
                            <a:srgbClr val="000000"/>
                          </a:solidFill>
                          <a:effectLst/>
                          <a:latin typeface="Calibri" panose="020F0502020204030204" pitchFamily="34" charset="0"/>
                        </a:rPr>
                        <a:t>2022</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11633117"/>
                  </a:ext>
                </a:extLst>
              </a:tr>
              <a:tr h="299602">
                <a:tc>
                  <a:txBody>
                    <a:bodyPr/>
                    <a:lstStyle/>
                    <a:p>
                      <a:pPr algn="l" fontAlgn="b"/>
                      <a:r>
                        <a:rPr lang="nb-NO" sz="1300" b="0" i="0" u="none" strike="noStrike">
                          <a:solidFill>
                            <a:srgbClr val="000000"/>
                          </a:solidFill>
                          <a:effectLst/>
                          <a:latin typeface="Calibri" panose="020F0502020204030204" pitchFamily="34" charset="0"/>
                        </a:rPr>
                        <a:t>Frol barneskole </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nb-NO" sz="1300" b="0" i="0" u="none" strike="noStrike" dirty="0">
                          <a:solidFill>
                            <a:srgbClr val="000000"/>
                          </a:solidFill>
                          <a:effectLst/>
                          <a:latin typeface="Calibri" panose="020F0502020204030204" pitchFamily="34" charset="0"/>
                        </a:rPr>
                        <a:t>                   59          </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nb-NO" sz="1300" b="0" i="0" u="none" strike="noStrike" dirty="0">
                          <a:solidFill>
                            <a:srgbClr val="000000"/>
                          </a:solidFill>
                          <a:effectLst/>
                          <a:latin typeface="Calibri" panose="020F0502020204030204" pitchFamily="34" charset="0"/>
                        </a:rPr>
                        <a:t>              53</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119725049"/>
                  </a:ext>
                </a:extLst>
              </a:tr>
              <a:tr h="29960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b-NO" sz="1300" b="0" i="0" u="none" strike="noStrike" dirty="0">
                          <a:solidFill>
                            <a:srgbClr val="000000"/>
                          </a:solidFill>
                          <a:effectLst/>
                          <a:latin typeface="Calibri" panose="020F0502020204030204" pitchFamily="34" charset="0"/>
                        </a:rPr>
                        <a:t>Levanger Ungdomsskole</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nb-NO" sz="1300" b="0" i="0" u="none" strike="noStrike" dirty="0">
                          <a:solidFill>
                            <a:srgbClr val="000000"/>
                          </a:solidFill>
                          <a:effectLst/>
                          <a:latin typeface="Calibri" panose="020F0502020204030204" pitchFamily="34" charset="0"/>
                        </a:rPr>
                        <a:t>5</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nb-NO" sz="1300" b="0" i="0" u="none" strike="noStrike" dirty="0">
                          <a:solidFill>
                            <a:srgbClr val="000000"/>
                          </a:solidFill>
                          <a:effectLst/>
                          <a:latin typeface="Calibri" panose="020F0502020204030204" pitchFamily="34" charset="0"/>
                        </a:rPr>
                        <a:t>1</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934106203"/>
                  </a:ext>
                </a:extLst>
              </a:tr>
              <a:tr h="299602">
                <a:tc>
                  <a:txBody>
                    <a:bodyPr/>
                    <a:lstStyle/>
                    <a:p>
                      <a:pPr algn="l" fontAlgn="b"/>
                      <a:r>
                        <a:rPr lang="nb-NO" sz="1300" b="0" i="0" u="none" strike="noStrike" dirty="0">
                          <a:solidFill>
                            <a:srgbClr val="000000"/>
                          </a:solidFill>
                          <a:effectLst/>
                          <a:latin typeface="Calibri" panose="020F0502020204030204" pitchFamily="34" charset="0"/>
                        </a:rPr>
                        <a:t>Skogn barne- og ungdomsskole</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nb-NO" sz="1300" b="0" i="0" u="none" strike="noStrike" dirty="0">
                          <a:solidFill>
                            <a:srgbClr val="000000"/>
                          </a:solidFill>
                          <a:effectLst/>
                          <a:latin typeface="Calibri" panose="020F0502020204030204" pitchFamily="34" charset="0"/>
                        </a:rPr>
                        <a:t>4</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nb-NO" sz="1300" b="0" i="0" u="none" strike="noStrike" dirty="0">
                          <a:solidFill>
                            <a:srgbClr val="000000"/>
                          </a:solidFill>
                          <a:effectLst/>
                          <a:latin typeface="Calibri" panose="020F0502020204030204" pitchFamily="34" charset="0"/>
                        </a:rPr>
                        <a:t>13</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798532936"/>
                  </a:ext>
                </a:extLst>
              </a:tr>
              <a:tr h="299602">
                <a:tc>
                  <a:txBody>
                    <a:bodyPr/>
                    <a:lstStyle/>
                    <a:p>
                      <a:pPr algn="l" fontAlgn="b"/>
                      <a:r>
                        <a:rPr lang="nb-NO" sz="1300" b="0" i="0" u="none" strike="noStrike" dirty="0">
                          <a:solidFill>
                            <a:srgbClr val="000000"/>
                          </a:solidFill>
                          <a:effectLst/>
                          <a:latin typeface="Calibri" panose="020F0502020204030204" pitchFamily="34" charset="0"/>
                        </a:rPr>
                        <a:t>Åsen barne- og ungdomsskole</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nb-NO" sz="1300" b="0" i="0" u="none" strike="noStrike" dirty="0">
                          <a:solidFill>
                            <a:srgbClr val="000000"/>
                          </a:solidFill>
                          <a:effectLst/>
                          <a:latin typeface="Calibri" panose="020F0502020204030204" pitchFamily="34" charset="0"/>
                        </a:rPr>
                        <a:t>                      3</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b"/>
                      <a:r>
                        <a:rPr lang="nb-NO" sz="1300" b="0" i="0" u="none" strike="noStrike" dirty="0">
                          <a:solidFill>
                            <a:srgbClr val="000000"/>
                          </a:solidFill>
                          <a:effectLst/>
                          <a:latin typeface="Calibri" panose="020F0502020204030204" pitchFamily="34" charset="0"/>
                        </a:rPr>
                        <a:t>                  2</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37274515"/>
                  </a:ext>
                </a:extLst>
              </a:tr>
              <a:tr h="299602">
                <a:tc>
                  <a:txBody>
                    <a:bodyPr/>
                    <a:lstStyle/>
                    <a:p>
                      <a:pPr algn="l" fontAlgn="b"/>
                      <a:r>
                        <a:rPr lang="nb-NO" sz="1300" b="0" i="0" u="none" strike="noStrike" dirty="0">
                          <a:solidFill>
                            <a:srgbClr val="000000"/>
                          </a:solidFill>
                          <a:effectLst/>
                          <a:latin typeface="Calibri" panose="020F0502020204030204" pitchFamily="34" charset="0"/>
                        </a:rPr>
                        <a:t>Ekne Barneskole</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nb-NO" sz="1300" b="0" i="0" u="none" strike="noStrike" dirty="0">
                          <a:solidFill>
                            <a:srgbClr val="000000"/>
                          </a:solidFill>
                          <a:effectLst/>
                          <a:latin typeface="Calibri" panose="020F0502020204030204" pitchFamily="34" charset="0"/>
                        </a:rPr>
                        <a:t>30</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nb-NO" sz="1300" b="0" i="0" u="none" strike="noStrike" dirty="0">
                          <a:solidFill>
                            <a:srgbClr val="000000"/>
                          </a:solidFill>
                          <a:effectLst/>
                          <a:latin typeface="Calibri" panose="020F0502020204030204" pitchFamily="34" charset="0"/>
                        </a:rPr>
                        <a:t>1</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252143762"/>
                  </a:ext>
                </a:extLst>
              </a:tr>
              <a:tr h="299602">
                <a:tc>
                  <a:txBody>
                    <a:bodyPr/>
                    <a:lstStyle/>
                    <a:p>
                      <a:pPr algn="l" fontAlgn="b"/>
                      <a:r>
                        <a:rPr lang="nb-NO" sz="1300" b="0" i="0" u="none" strike="noStrike">
                          <a:solidFill>
                            <a:srgbClr val="000000"/>
                          </a:solidFill>
                          <a:effectLst/>
                          <a:latin typeface="Calibri" panose="020F0502020204030204" pitchFamily="34" charset="0"/>
                        </a:rPr>
                        <a:t>Nesheim skole</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nb-NO" sz="1300" b="0" i="0" u="none" strike="noStrike" dirty="0">
                          <a:solidFill>
                            <a:srgbClr val="000000"/>
                          </a:solidFill>
                          <a:effectLst/>
                          <a:latin typeface="Calibri" panose="020F0502020204030204" pitchFamily="34" charset="0"/>
                        </a:rPr>
                        <a:t>6</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nb-NO" sz="1300" b="0" i="0" u="none" strike="noStrike" dirty="0">
                          <a:solidFill>
                            <a:srgbClr val="000000"/>
                          </a:solidFill>
                          <a:effectLst/>
                          <a:latin typeface="Calibri" panose="020F0502020204030204" pitchFamily="34" charset="0"/>
                        </a:rPr>
                        <a:t>9</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135045279"/>
                  </a:ext>
                </a:extLst>
              </a:tr>
              <a:tr h="299602">
                <a:tc>
                  <a:txBody>
                    <a:bodyPr/>
                    <a:lstStyle/>
                    <a:p>
                      <a:pPr algn="l" fontAlgn="b"/>
                      <a:r>
                        <a:rPr lang="nb-NO" sz="1300" b="0" i="0" u="none" strike="noStrike">
                          <a:solidFill>
                            <a:srgbClr val="000000"/>
                          </a:solidFill>
                          <a:effectLst/>
                          <a:latin typeface="Calibri" panose="020F0502020204030204" pitchFamily="34" charset="0"/>
                        </a:rPr>
                        <a:t>Halsan Barneskole</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nb-NO" sz="1300" b="0" i="0" u="none" strike="noStrike" dirty="0">
                          <a:solidFill>
                            <a:srgbClr val="000000"/>
                          </a:solidFill>
                          <a:effectLst/>
                          <a:latin typeface="Calibri" panose="020F0502020204030204" pitchFamily="34" charset="0"/>
                        </a:rPr>
                        <a:t>9</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nb-NO" sz="1300" b="0" i="0" u="none" strike="noStrike" dirty="0">
                          <a:solidFill>
                            <a:srgbClr val="000000"/>
                          </a:solidFill>
                          <a:effectLst/>
                          <a:latin typeface="Calibri" panose="020F0502020204030204" pitchFamily="34" charset="0"/>
                        </a:rPr>
                        <a:t>11</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47806979"/>
                  </a:ext>
                </a:extLst>
              </a:tr>
              <a:tr h="299602">
                <a:tc>
                  <a:txBody>
                    <a:bodyPr/>
                    <a:lstStyle/>
                    <a:p>
                      <a:pPr algn="l" fontAlgn="b"/>
                      <a:r>
                        <a:rPr lang="nb-NO" sz="1300" b="0" i="0" u="none" strike="noStrike" dirty="0">
                          <a:solidFill>
                            <a:srgbClr val="000000"/>
                          </a:solidFill>
                          <a:effectLst/>
                          <a:latin typeface="Calibri" panose="020F0502020204030204" pitchFamily="34" charset="0"/>
                        </a:rPr>
                        <a:t>Ytterøy barne- og ungdomsskole </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nb-NO" sz="1300" b="0" i="0" u="none" strike="noStrike" dirty="0">
                          <a:solidFill>
                            <a:srgbClr val="000000"/>
                          </a:solidFill>
                          <a:effectLst/>
                          <a:latin typeface="Calibri" panose="020F0502020204030204" pitchFamily="34" charset="0"/>
                        </a:rPr>
                        <a:t>1</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nb-NO" sz="1300" b="0" i="0" u="none" strike="noStrike" dirty="0">
                          <a:solidFill>
                            <a:srgbClr val="000000"/>
                          </a:solidFill>
                          <a:effectLst/>
                          <a:latin typeface="Calibri" panose="020F0502020204030204" pitchFamily="34" charset="0"/>
                        </a:rPr>
                        <a:t>-</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617665382"/>
                  </a:ext>
                </a:extLst>
              </a:tr>
              <a:tr h="299602">
                <a:tc>
                  <a:txBody>
                    <a:bodyPr/>
                    <a:lstStyle/>
                    <a:p>
                      <a:pPr algn="l" fontAlgn="b"/>
                      <a:r>
                        <a:rPr lang="nb-NO" sz="1300" b="0" i="0" u="none" strike="noStrike" dirty="0">
                          <a:solidFill>
                            <a:srgbClr val="000000"/>
                          </a:solidFill>
                          <a:effectLst/>
                          <a:latin typeface="Calibri" panose="020F0502020204030204" pitchFamily="34" charset="0"/>
                        </a:rPr>
                        <a:t>Barneverntjenesten </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nb-NO" sz="1300" b="0" i="0" u="none" strike="noStrike" dirty="0">
                          <a:solidFill>
                            <a:srgbClr val="000000"/>
                          </a:solidFill>
                          <a:effectLst/>
                          <a:latin typeface="Calibri" panose="020F0502020204030204" pitchFamily="34" charset="0"/>
                        </a:rPr>
                        <a:t>3</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nb-NO" sz="1300" b="0" i="0" u="none" strike="noStrike" dirty="0">
                          <a:solidFill>
                            <a:srgbClr val="000000"/>
                          </a:solidFill>
                          <a:effectLst/>
                          <a:latin typeface="Calibri" panose="020F0502020204030204" pitchFamily="34" charset="0"/>
                        </a:rPr>
                        <a:t>4</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06954219"/>
                  </a:ext>
                </a:extLst>
              </a:tr>
              <a:tr h="299602">
                <a:tc>
                  <a:txBody>
                    <a:bodyPr/>
                    <a:lstStyle/>
                    <a:p>
                      <a:pPr algn="l" fontAlgn="b"/>
                      <a:r>
                        <a:rPr lang="nb-NO" sz="1300" b="0" i="0" u="none" strike="noStrike" dirty="0">
                          <a:solidFill>
                            <a:srgbClr val="000000"/>
                          </a:solidFill>
                          <a:effectLst/>
                          <a:latin typeface="Calibri" panose="020F0502020204030204" pitchFamily="34" charset="0"/>
                        </a:rPr>
                        <a:t>Frol barnehage </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nb-NO" sz="1300" b="0" i="0" u="none" strike="noStrike" dirty="0">
                          <a:solidFill>
                            <a:srgbClr val="000000"/>
                          </a:solidFill>
                          <a:effectLst/>
                          <a:latin typeface="Calibri" panose="020F0502020204030204" pitchFamily="34" charset="0"/>
                        </a:rPr>
                        <a:t>5</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nb-NO" sz="1300" b="0" i="0" u="none" strike="noStrike" dirty="0">
                          <a:solidFill>
                            <a:srgbClr val="000000"/>
                          </a:solidFill>
                          <a:effectLst/>
                          <a:latin typeface="Calibri" panose="020F0502020204030204" pitchFamily="34" charset="0"/>
                        </a:rPr>
                        <a:t>1</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0134916"/>
                  </a:ext>
                </a:extLst>
              </a:tr>
              <a:tr h="299602">
                <a:tc>
                  <a:txBody>
                    <a:bodyPr/>
                    <a:lstStyle/>
                    <a:p>
                      <a:pPr algn="l" fontAlgn="b"/>
                      <a:r>
                        <a:rPr lang="nb-NO" sz="1300" b="0" i="0" u="none" strike="noStrike" dirty="0">
                          <a:solidFill>
                            <a:srgbClr val="000000"/>
                          </a:solidFill>
                          <a:effectLst/>
                          <a:latin typeface="Calibri" panose="020F0502020204030204" pitchFamily="34" charset="0"/>
                        </a:rPr>
                        <a:t>Ytterøy barnehage </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nb-NO" sz="1300" b="0" i="0" u="none" strike="noStrike" dirty="0">
                          <a:solidFill>
                            <a:srgbClr val="000000"/>
                          </a:solidFill>
                          <a:effectLst/>
                          <a:latin typeface="Calibri" panose="020F0502020204030204" pitchFamily="34" charset="0"/>
                        </a:rPr>
                        <a:t>1</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endParaRPr lang="nb-NO" sz="1300" b="0" i="0" u="none" strike="noStrike" dirty="0">
                        <a:solidFill>
                          <a:srgbClr val="000000"/>
                        </a:solidFill>
                        <a:effectLst/>
                        <a:latin typeface="Calibri" panose="020F0502020204030204" pitchFamily="34" charset="0"/>
                      </a:endParaRP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118606816"/>
                  </a:ext>
                </a:extLst>
              </a:tr>
              <a:tr h="299602">
                <a:tc>
                  <a:txBody>
                    <a:bodyPr/>
                    <a:lstStyle/>
                    <a:p>
                      <a:pPr algn="l" fontAlgn="b"/>
                      <a:r>
                        <a:rPr lang="nb-NO" sz="1300" b="0" i="0" u="none" strike="noStrike" dirty="0">
                          <a:solidFill>
                            <a:srgbClr val="000000"/>
                          </a:solidFill>
                          <a:effectLst/>
                          <a:latin typeface="Calibri" panose="020F0502020204030204" pitchFamily="34" charset="0"/>
                        </a:rPr>
                        <a:t>Ekne barnehage </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endParaRPr lang="nb-NO" sz="1300" b="0" i="0" u="none" strike="noStrike" dirty="0">
                        <a:solidFill>
                          <a:srgbClr val="000000"/>
                        </a:solidFill>
                        <a:effectLst/>
                        <a:latin typeface="Calibri" panose="020F0502020204030204" pitchFamily="34" charset="0"/>
                      </a:endParaRP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endParaRPr lang="nb-NO" sz="1300" b="0" i="0" u="none" strike="noStrike" dirty="0">
                        <a:solidFill>
                          <a:srgbClr val="000000"/>
                        </a:solidFill>
                        <a:effectLst/>
                        <a:latin typeface="Calibri" panose="020F0502020204030204" pitchFamily="34" charset="0"/>
                      </a:endParaRP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888154178"/>
                  </a:ext>
                </a:extLst>
              </a:tr>
              <a:tr h="299602">
                <a:tc>
                  <a:txBody>
                    <a:bodyPr/>
                    <a:lstStyle/>
                    <a:p>
                      <a:pPr algn="l" fontAlgn="b"/>
                      <a:r>
                        <a:rPr lang="nb-NO" sz="1300" b="0" i="0" u="none" strike="noStrike" dirty="0" err="1">
                          <a:solidFill>
                            <a:srgbClr val="000000"/>
                          </a:solidFill>
                          <a:effectLst/>
                          <a:latin typeface="Calibri" panose="020F0502020204030204" pitchFamily="34" charset="0"/>
                        </a:rPr>
                        <a:t>Momarka</a:t>
                      </a:r>
                      <a:r>
                        <a:rPr lang="nb-NO" sz="1300" b="0" i="0" u="none" strike="noStrike" dirty="0">
                          <a:solidFill>
                            <a:srgbClr val="000000"/>
                          </a:solidFill>
                          <a:effectLst/>
                          <a:latin typeface="Calibri" panose="020F0502020204030204" pitchFamily="34" charset="0"/>
                        </a:rPr>
                        <a:t> barnehage </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endParaRPr lang="nb-NO" sz="1300" b="0" i="0" u="none" strike="noStrike" dirty="0">
                        <a:solidFill>
                          <a:srgbClr val="000000"/>
                        </a:solidFill>
                        <a:effectLst/>
                        <a:latin typeface="Calibri" panose="020F0502020204030204" pitchFamily="34" charset="0"/>
                      </a:endParaRP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endParaRPr lang="nb-NO" sz="1300" b="0" i="0" u="none" strike="noStrike" dirty="0">
                        <a:solidFill>
                          <a:srgbClr val="000000"/>
                        </a:solidFill>
                        <a:effectLst/>
                        <a:latin typeface="Calibri" panose="020F0502020204030204" pitchFamily="34" charset="0"/>
                      </a:endParaRP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770385917"/>
                  </a:ext>
                </a:extLst>
              </a:tr>
              <a:tr h="299602">
                <a:tc>
                  <a:txBody>
                    <a:bodyPr/>
                    <a:lstStyle/>
                    <a:p>
                      <a:pPr algn="l" fontAlgn="b"/>
                      <a:r>
                        <a:rPr lang="nb-NO" sz="1300" b="0" i="0" u="none" strike="noStrike" dirty="0" err="1">
                          <a:solidFill>
                            <a:srgbClr val="000000"/>
                          </a:solidFill>
                          <a:effectLst/>
                          <a:latin typeface="Calibri" panose="020F0502020204030204" pitchFamily="34" charset="0"/>
                        </a:rPr>
                        <a:t>Holåsen</a:t>
                      </a:r>
                      <a:r>
                        <a:rPr lang="nb-NO" sz="1300" b="0" i="0" u="none" strike="noStrike" dirty="0">
                          <a:solidFill>
                            <a:srgbClr val="000000"/>
                          </a:solidFill>
                          <a:effectLst/>
                          <a:latin typeface="Calibri" panose="020F0502020204030204" pitchFamily="34" charset="0"/>
                        </a:rPr>
                        <a:t> barnehage</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endParaRPr lang="nb-NO" sz="1300" b="0" i="0" u="none" strike="noStrike" dirty="0">
                        <a:solidFill>
                          <a:srgbClr val="000000"/>
                        </a:solidFill>
                        <a:effectLst/>
                        <a:latin typeface="Calibri" panose="020F0502020204030204" pitchFamily="34" charset="0"/>
                      </a:endParaRP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nb-NO" sz="1300" b="0" i="0" u="none" strike="noStrike" dirty="0">
                          <a:solidFill>
                            <a:srgbClr val="000000"/>
                          </a:solidFill>
                          <a:effectLst/>
                          <a:latin typeface="Calibri" panose="020F0502020204030204" pitchFamily="34" charset="0"/>
                        </a:rPr>
                        <a:t>1</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008161857"/>
                  </a:ext>
                </a:extLst>
              </a:tr>
              <a:tr h="299602">
                <a:tc>
                  <a:txBody>
                    <a:bodyPr/>
                    <a:lstStyle/>
                    <a:p>
                      <a:pPr algn="l" fontAlgn="b"/>
                      <a:r>
                        <a:rPr lang="nb-NO" sz="1300" b="0" i="0" u="none" strike="noStrike" dirty="0">
                          <a:solidFill>
                            <a:srgbClr val="000000"/>
                          </a:solidFill>
                          <a:effectLst/>
                          <a:latin typeface="Calibri" panose="020F0502020204030204" pitchFamily="34" charset="0"/>
                        </a:rPr>
                        <a:t>Spesialpedagogisk barnehageteam</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nb-NO" sz="1300" b="0" i="0" u="none" strike="noStrike" dirty="0">
                          <a:solidFill>
                            <a:srgbClr val="000000"/>
                          </a:solidFill>
                          <a:effectLst/>
                          <a:latin typeface="Calibri" panose="020F0502020204030204" pitchFamily="34" charset="0"/>
                        </a:rPr>
                        <a:t>1</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nb-NO" sz="1300" b="0" i="0" u="none" strike="noStrike" dirty="0">
                          <a:solidFill>
                            <a:srgbClr val="000000"/>
                          </a:solidFill>
                          <a:effectLst/>
                          <a:latin typeface="Calibri" panose="020F0502020204030204" pitchFamily="34" charset="0"/>
                        </a:rPr>
                        <a:t>1</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792001777"/>
                  </a:ext>
                </a:extLst>
              </a:tr>
              <a:tr h="299602">
                <a:tc>
                  <a:txBody>
                    <a:bodyPr/>
                    <a:lstStyle/>
                    <a:p>
                      <a:pPr algn="l" fontAlgn="b"/>
                      <a:r>
                        <a:rPr lang="nb-NO" sz="1300" b="0" i="0" u="none" strike="noStrike" dirty="0">
                          <a:solidFill>
                            <a:srgbClr val="000000"/>
                          </a:solidFill>
                          <a:effectLst/>
                          <a:latin typeface="Calibri" panose="020F0502020204030204" pitchFamily="34" charset="0"/>
                        </a:rPr>
                        <a:t>Kommunalsjef oppvekst</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endParaRPr lang="nb-NO" sz="1300" b="0" i="0" u="none" strike="noStrike" dirty="0">
                        <a:solidFill>
                          <a:srgbClr val="000000"/>
                        </a:solidFill>
                        <a:effectLst/>
                        <a:latin typeface="Calibri" panose="020F0502020204030204" pitchFamily="34" charset="0"/>
                      </a:endParaRP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nb-NO" sz="1300" b="0" i="0" u="none" strike="noStrike" dirty="0">
                          <a:solidFill>
                            <a:srgbClr val="000000"/>
                          </a:solidFill>
                          <a:effectLst/>
                          <a:latin typeface="Calibri" panose="020F0502020204030204" pitchFamily="34" charset="0"/>
                        </a:rPr>
                        <a:t>1</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515842317"/>
                  </a:ext>
                </a:extLst>
              </a:tr>
              <a:tr h="299602">
                <a:tc>
                  <a:txBody>
                    <a:bodyPr/>
                    <a:lstStyle/>
                    <a:p>
                      <a:pPr algn="l" fontAlgn="b"/>
                      <a:r>
                        <a:rPr lang="nb-NO" sz="1300" b="1" i="0" u="none" strike="noStrike" dirty="0">
                          <a:solidFill>
                            <a:srgbClr val="000000"/>
                          </a:solidFill>
                          <a:effectLst/>
                          <a:latin typeface="Calibri" panose="020F0502020204030204" pitchFamily="34" charset="0"/>
                        </a:rPr>
                        <a:t>Totalt antall rapporterte avvik </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nb-NO" sz="1300" b="1" i="0" u="none" strike="noStrike" dirty="0">
                          <a:solidFill>
                            <a:srgbClr val="000000"/>
                          </a:solidFill>
                          <a:effectLst/>
                          <a:latin typeface="Calibri" panose="020F0502020204030204" pitchFamily="34" charset="0"/>
                        </a:rPr>
                        <a:t>127</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b"/>
                      <a:r>
                        <a:rPr lang="nb-NO" sz="1300" b="1" i="0" u="none" strike="noStrike" dirty="0">
                          <a:solidFill>
                            <a:srgbClr val="000000"/>
                          </a:solidFill>
                          <a:effectLst/>
                          <a:latin typeface="Calibri" panose="020F0502020204030204" pitchFamily="34" charset="0"/>
                        </a:rPr>
                        <a:t>98</a:t>
                      </a:r>
                    </a:p>
                  </a:txBody>
                  <a:tcPr marL="9184" marR="9184" marT="9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809494211"/>
                  </a:ext>
                </a:extLst>
              </a:tr>
            </a:tbl>
          </a:graphicData>
        </a:graphic>
      </p:graphicFrame>
      <p:sp>
        <p:nvSpPr>
          <p:cNvPr id="9" name="Ellipse 8">
            <a:extLst>
              <a:ext uri="{FF2B5EF4-FFF2-40B4-BE49-F238E27FC236}">
                <a16:creationId xmlns:a16="http://schemas.microsoft.com/office/drawing/2014/main" id="{016E0B42-C63E-4363-8D55-59802E516D36}"/>
              </a:ext>
            </a:extLst>
          </p:cNvPr>
          <p:cNvSpPr/>
          <p:nvPr/>
        </p:nvSpPr>
        <p:spPr>
          <a:xfrm>
            <a:off x="5966069" y="1800489"/>
            <a:ext cx="418952" cy="24515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a:extLst>
              <a:ext uri="{FF2B5EF4-FFF2-40B4-BE49-F238E27FC236}">
                <a16:creationId xmlns:a16="http://schemas.microsoft.com/office/drawing/2014/main" id="{61B6C039-3224-4391-9B30-A544834E54FC}"/>
              </a:ext>
            </a:extLst>
          </p:cNvPr>
          <p:cNvSpPr/>
          <p:nvPr/>
        </p:nvSpPr>
        <p:spPr>
          <a:xfrm>
            <a:off x="5966069" y="2352418"/>
            <a:ext cx="418952" cy="24515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il: venstre 9">
            <a:extLst>
              <a:ext uri="{FF2B5EF4-FFF2-40B4-BE49-F238E27FC236}">
                <a16:creationId xmlns:a16="http://schemas.microsoft.com/office/drawing/2014/main" id="{F9AE07EC-F0B4-48B9-BF76-93AAF5AFDCE1}"/>
              </a:ext>
            </a:extLst>
          </p:cNvPr>
          <p:cNvSpPr/>
          <p:nvPr/>
        </p:nvSpPr>
        <p:spPr>
          <a:xfrm rot="5400000">
            <a:off x="5773490" y="1900206"/>
            <a:ext cx="191986"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il: venstre 11">
            <a:extLst>
              <a:ext uri="{FF2B5EF4-FFF2-40B4-BE49-F238E27FC236}">
                <a16:creationId xmlns:a16="http://schemas.microsoft.com/office/drawing/2014/main" id="{480B2C28-C973-4B69-9F15-7810E8CC5F53}"/>
              </a:ext>
            </a:extLst>
          </p:cNvPr>
          <p:cNvSpPr/>
          <p:nvPr/>
        </p:nvSpPr>
        <p:spPr>
          <a:xfrm rot="5400000" flipH="1" flipV="1">
            <a:off x="5784613" y="2425553"/>
            <a:ext cx="191988"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3159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56F5C0-4F74-4B84-913C-61176B9EC640}"/>
              </a:ext>
            </a:extLst>
          </p:cNvPr>
          <p:cNvSpPr>
            <a:spLocks noGrp="1"/>
          </p:cNvSpPr>
          <p:nvPr>
            <p:ph type="title"/>
          </p:nvPr>
        </p:nvSpPr>
        <p:spPr>
          <a:xfrm>
            <a:off x="1241699" y="280328"/>
            <a:ext cx="10639640" cy="563395"/>
          </a:xfrm>
        </p:spPr>
        <p:txBody>
          <a:bodyPr>
            <a:normAutofit fontScale="90000"/>
          </a:bodyPr>
          <a:lstStyle/>
          <a:p>
            <a:r>
              <a:rPr lang="nb-NO" sz="4000" b="1" dirty="0"/>
              <a:t>Avvik Samfunnsutvikling </a:t>
            </a:r>
            <a:br>
              <a:rPr lang="nb-NO" sz="4000" b="1" dirty="0"/>
            </a:br>
            <a:endParaRPr lang="nb-NO" sz="2200" b="1" dirty="0"/>
          </a:p>
        </p:txBody>
      </p:sp>
      <p:sp>
        <p:nvSpPr>
          <p:cNvPr id="4" name="Plassholder for dato 3">
            <a:extLst>
              <a:ext uri="{FF2B5EF4-FFF2-40B4-BE49-F238E27FC236}">
                <a16:creationId xmlns:a16="http://schemas.microsoft.com/office/drawing/2014/main" id="{CC93A420-B7FD-4086-B514-9A74422BE807}"/>
              </a:ext>
            </a:extLst>
          </p:cNvPr>
          <p:cNvSpPr>
            <a:spLocks noGrp="1"/>
          </p:cNvSpPr>
          <p:nvPr>
            <p:ph type="dt" sz="half" idx="10"/>
          </p:nvPr>
        </p:nvSpPr>
        <p:spPr/>
        <p:txBody>
          <a:bodyPr/>
          <a:lstStyle/>
          <a:p>
            <a:fld id="{F097E77E-7FF3-4702-B795-8AE6650EF5EB}" type="datetime1">
              <a:rPr lang="nb-NO" smtClean="0"/>
              <a:t>20.02.2023</a:t>
            </a:fld>
            <a:endParaRPr lang="en-US" dirty="0"/>
          </a:p>
        </p:txBody>
      </p:sp>
      <p:sp>
        <p:nvSpPr>
          <p:cNvPr id="5" name="Plassholder for bunntekst 4">
            <a:extLst>
              <a:ext uri="{FF2B5EF4-FFF2-40B4-BE49-F238E27FC236}">
                <a16:creationId xmlns:a16="http://schemas.microsoft.com/office/drawing/2014/main" id="{3EE3AB76-AF0F-40C6-856B-815B4140EDA6}"/>
              </a:ext>
            </a:extLst>
          </p:cNvPr>
          <p:cNvSpPr>
            <a:spLocks noGrp="1"/>
          </p:cNvSpPr>
          <p:nvPr>
            <p:ph type="ftr" sz="quarter" idx="11"/>
          </p:nvPr>
        </p:nvSpPr>
        <p:spPr/>
        <p:txBody>
          <a:bodyPr/>
          <a:lstStyle/>
          <a:p>
            <a:r>
              <a:rPr lang="nb-NO"/>
              <a:t>Velg meny øverst: Sett inn topp-/bunntekst - bruk på alle</a:t>
            </a:r>
            <a:endParaRPr lang="en-US" dirty="0"/>
          </a:p>
        </p:txBody>
      </p:sp>
      <p:sp>
        <p:nvSpPr>
          <p:cNvPr id="6" name="Plassholder for lysbildenummer 5">
            <a:extLst>
              <a:ext uri="{FF2B5EF4-FFF2-40B4-BE49-F238E27FC236}">
                <a16:creationId xmlns:a16="http://schemas.microsoft.com/office/drawing/2014/main" id="{A19865F2-C8B6-4512-8A2F-308B28150865}"/>
              </a:ext>
            </a:extLst>
          </p:cNvPr>
          <p:cNvSpPr>
            <a:spLocks noGrp="1"/>
          </p:cNvSpPr>
          <p:nvPr>
            <p:ph type="sldNum" sz="quarter" idx="12"/>
          </p:nvPr>
        </p:nvSpPr>
        <p:spPr/>
        <p:txBody>
          <a:bodyPr/>
          <a:lstStyle/>
          <a:p>
            <a:fld id="{6113E31D-E2AB-40D1-8B51-AFA5AFEF393A}" type="slidenum">
              <a:rPr lang="en-US" smtClean="0"/>
              <a:t>17</a:t>
            </a:fld>
            <a:endParaRPr lang="en-US" dirty="0"/>
          </a:p>
        </p:txBody>
      </p:sp>
      <p:graphicFrame>
        <p:nvGraphicFramePr>
          <p:cNvPr id="10" name="Tabell 9">
            <a:extLst>
              <a:ext uri="{FF2B5EF4-FFF2-40B4-BE49-F238E27FC236}">
                <a16:creationId xmlns:a16="http://schemas.microsoft.com/office/drawing/2014/main" id="{DB230CFA-30D6-4274-9F8F-0A87B30EF776}"/>
              </a:ext>
            </a:extLst>
          </p:cNvPr>
          <p:cNvGraphicFramePr>
            <a:graphicFrameLocks noGrp="1"/>
          </p:cNvGraphicFramePr>
          <p:nvPr>
            <p:extLst>
              <p:ext uri="{D42A27DB-BD31-4B8C-83A1-F6EECF244321}">
                <p14:modId xmlns:p14="http://schemas.microsoft.com/office/powerpoint/2010/main" val="1372382348"/>
              </p:ext>
            </p:extLst>
          </p:nvPr>
        </p:nvGraphicFramePr>
        <p:xfrm>
          <a:off x="1565557" y="843723"/>
          <a:ext cx="3759403" cy="4674282"/>
        </p:xfrm>
        <a:graphic>
          <a:graphicData uri="http://schemas.openxmlformats.org/drawingml/2006/table">
            <a:tbl>
              <a:tblPr/>
              <a:tblGrid>
                <a:gridCol w="1979466">
                  <a:extLst>
                    <a:ext uri="{9D8B030D-6E8A-4147-A177-3AD203B41FA5}">
                      <a16:colId xmlns:a16="http://schemas.microsoft.com/office/drawing/2014/main" val="4110679439"/>
                    </a:ext>
                  </a:extLst>
                </a:gridCol>
                <a:gridCol w="1060354">
                  <a:extLst>
                    <a:ext uri="{9D8B030D-6E8A-4147-A177-3AD203B41FA5}">
                      <a16:colId xmlns:a16="http://schemas.microsoft.com/office/drawing/2014/main" val="350537572"/>
                    </a:ext>
                  </a:extLst>
                </a:gridCol>
                <a:gridCol w="719583">
                  <a:extLst>
                    <a:ext uri="{9D8B030D-6E8A-4147-A177-3AD203B41FA5}">
                      <a16:colId xmlns:a16="http://schemas.microsoft.com/office/drawing/2014/main" val="2155379143"/>
                    </a:ext>
                  </a:extLst>
                </a:gridCol>
              </a:tblGrid>
              <a:tr h="316816">
                <a:tc>
                  <a:txBody>
                    <a:bodyPr/>
                    <a:lstStyle/>
                    <a:p>
                      <a:pPr algn="l" fontAlgn="b"/>
                      <a:r>
                        <a:rPr lang="nb-NO" sz="1400" b="1" i="0" u="none" strike="noStrike" dirty="0">
                          <a:solidFill>
                            <a:srgbClr val="000000"/>
                          </a:solidFill>
                          <a:effectLst/>
                          <a:latin typeface="Calibri" panose="020F0502020204030204" pitchFamily="34" charset="0"/>
                        </a:rPr>
                        <a:t>Avvik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nb-NO" sz="1400" b="1" i="0" u="none" strike="noStrike" dirty="0">
                          <a:solidFill>
                            <a:srgbClr val="000000"/>
                          </a:solidFill>
                          <a:effectLst/>
                          <a:latin typeface="Calibri" panose="020F050202020403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nb-NO" sz="1400" b="1" i="0" u="none" strike="noStrike" dirty="0">
                          <a:solidFill>
                            <a:srgbClr val="000000"/>
                          </a:solidFill>
                          <a:effectLst/>
                          <a:latin typeface="Calibri" panose="020F0502020204030204" pitchFamily="34" charset="0"/>
                        </a:rPr>
                        <a:t>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930802634"/>
                  </a:ext>
                </a:extLst>
              </a:tr>
              <a:tr h="316816">
                <a:tc>
                  <a:txBody>
                    <a:bodyPr/>
                    <a:lstStyle/>
                    <a:p>
                      <a:pPr algn="l" fontAlgn="b"/>
                      <a:r>
                        <a:rPr lang="nb-NO" sz="1400" b="0" i="0" u="none" strike="noStrike" dirty="0">
                          <a:solidFill>
                            <a:srgbClr val="000000"/>
                          </a:solidFill>
                          <a:effectLst/>
                          <a:latin typeface="Calibri" panose="020F0502020204030204" pitchFamily="34" charset="0"/>
                        </a:rPr>
                        <a:t>Kommunalsjef samfunnsutvikling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9682852"/>
                  </a:ext>
                </a:extLst>
              </a:tr>
              <a:tr h="316816">
                <a:tc>
                  <a:txBody>
                    <a:bodyPr/>
                    <a:lstStyle/>
                    <a:p>
                      <a:pPr algn="l" fontAlgn="b"/>
                      <a:r>
                        <a:rPr lang="nb-NO" sz="1400" b="0" i="0" u="none" strike="noStrike" dirty="0">
                          <a:solidFill>
                            <a:srgbClr val="000000"/>
                          </a:solidFill>
                          <a:effectLst/>
                          <a:latin typeface="Calibri" panose="020F0502020204030204" pitchFamily="34" charset="0"/>
                        </a:rPr>
                        <a:t>Drift og anlegg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dirty="0">
                          <a:solidFill>
                            <a:srgbClr val="000000"/>
                          </a:solidFill>
                          <a:effectLst/>
                          <a:latin typeface="Calibri" panose="020F0502020204030204" pitchFamily="34" charset="0"/>
                        </a:rPr>
                        <a:t>                      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dirty="0">
                          <a:solidFill>
                            <a:srgbClr val="000000"/>
                          </a:solidFill>
                          <a:effectLst/>
                          <a:latin typeface="Calibri" panose="020F0502020204030204" pitchFamily="34" charset="0"/>
                        </a:rPr>
                        <a:t>             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3967337"/>
                  </a:ext>
                </a:extLst>
              </a:tr>
              <a:tr h="316816">
                <a:tc>
                  <a:txBody>
                    <a:bodyPr/>
                    <a:lstStyle/>
                    <a:p>
                      <a:pPr algn="l" fontAlgn="b"/>
                      <a:r>
                        <a:rPr lang="nb-NO" sz="1400" b="0" i="0" u="none" strike="noStrike" dirty="0">
                          <a:solidFill>
                            <a:srgbClr val="000000"/>
                          </a:solidFill>
                          <a:effectLst/>
                          <a:latin typeface="Calibri" panose="020F0502020204030204" pitchFamily="34" charset="0"/>
                        </a:rPr>
                        <a:t>Teknisk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dirty="0">
                          <a:solidFill>
                            <a:srgbClr val="000000"/>
                          </a:solidFill>
                          <a:effectLst/>
                          <a:latin typeface="Calibri" panose="020F0502020204030204" pitchFamily="34" charset="0"/>
                        </a:rPr>
                        <a:t>                     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dirty="0">
                          <a:solidFill>
                            <a:srgbClr val="000000"/>
                          </a:solidFill>
                          <a:effectLst/>
                          <a:latin typeface="Calibri" panose="020F0502020204030204" pitchFamily="34" charset="0"/>
                        </a:rPr>
                        <a:t>             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245490"/>
                  </a:ext>
                </a:extLst>
              </a:tr>
              <a:tr h="316816">
                <a:tc>
                  <a:txBody>
                    <a:bodyPr/>
                    <a:lstStyle/>
                    <a:p>
                      <a:pPr algn="l" fontAlgn="b"/>
                      <a:r>
                        <a:rPr lang="nb-NO" sz="1400" b="0" i="0" u="none" strike="noStrike" dirty="0">
                          <a:solidFill>
                            <a:srgbClr val="000000"/>
                          </a:solidFill>
                          <a:effectLst/>
                          <a:latin typeface="Calibri" panose="020F0502020204030204" pitchFamily="34" charset="0"/>
                        </a:rPr>
                        <a:t>Kulturenheten Levanger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2341681"/>
                  </a:ext>
                </a:extLst>
              </a:tr>
              <a:tr h="316816">
                <a:tc>
                  <a:txBody>
                    <a:bodyPr/>
                    <a:lstStyle/>
                    <a:p>
                      <a:pPr algn="l" fontAlgn="b"/>
                      <a:r>
                        <a:rPr lang="nb-NO" sz="1400" b="0" i="0" u="none" strike="noStrike">
                          <a:solidFill>
                            <a:srgbClr val="000000"/>
                          </a:solidFill>
                          <a:effectLst/>
                          <a:latin typeface="Calibri" panose="020F0502020204030204" pitchFamily="34" charset="0"/>
                        </a:rPr>
                        <a:t>Levanger Bibliotek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147086"/>
                  </a:ext>
                </a:extLst>
              </a:tr>
              <a:tr h="316816">
                <a:tc>
                  <a:txBody>
                    <a:bodyPr/>
                    <a:lstStyle/>
                    <a:p>
                      <a:pPr algn="l" fontAlgn="b"/>
                      <a:r>
                        <a:rPr lang="nb-NO" sz="1400" b="0" i="0" u="none" strike="noStrike">
                          <a:solidFill>
                            <a:srgbClr val="000000"/>
                          </a:solidFill>
                          <a:effectLst/>
                          <a:latin typeface="Calibri" panose="020F0502020204030204" pitchFamily="34" charset="0"/>
                        </a:rPr>
                        <a:t>Festiviteten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192849"/>
                  </a:ext>
                </a:extLst>
              </a:tr>
              <a:tr h="316816">
                <a:tc>
                  <a:txBody>
                    <a:bodyPr/>
                    <a:lstStyle/>
                    <a:p>
                      <a:pPr algn="l" fontAlgn="b"/>
                      <a:r>
                        <a:rPr lang="nb-NO" sz="1400" b="0" i="0" u="none" strike="noStrike">
                          <a:solidFill>
                            <a:srgbClr val="000000"/>
                          </a:solidFill>
                          <a:effectLst/>
                          <a:latin typeface="Calibri" panose="020F0502020204030204" pitchFamily="34" charset="0"/>
                        </a:rPr>
                        <a:t>Kulturskolen Levanger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7214036"/>
                  </a:ext>
                </a:extLst>
              </a:tr>
              <a:tr h="316816">
                <a:tc>
                  <a:txBody>
                    <a:bodyPr/>
                    <a:lstStyle/>
                    <a:p>
                      <a:pPr algn="l" fontAlgn="b"/>
                      <a:r>
                        <a:rPr lang="nb-NO" sz="1400" b="0" i="0" u="none" strike="noStrike" dirty="0">
                          <a:solidFill>
                            <a:srgbClr val="000000"/>
                          </a:solidFill>
                          <a:effectLst/>
                          <a:latin typeface="Calibri" panose="020F0502020204030204" pitchFamily="34" charset="0"/>
                        </a:rPr>
                        <a:t>Ungdomshuset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880843"/>
                  </a:ext>
                </a:extLst>
              </a:tr>
              <a:tr h="31681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b-NO" sz="1400" b="0" i="0" u="none" strike="noStrike" dirty="0">
                          <a:solidFill>
                            <a:srgbClr val="000000"/>
                          </a:solidFill>
                          <a:effectLst/>
                          <a:latin typeface="Calibri" panose="020F0502020204030204" pitchFamily="34" charset="0"/>
                        </a:rPr>
                        <a:t>Levanger Voksenopplæring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nb-NO"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4008694"/>
                  </a:ext>
                </a:extLst>
              </a:tr>
              <a:tr h="316816">
                <a:tc>
                  <a:txBody>
                    <a:bodyPr/>
                    <a:lstStyle/>
                    <a:p>
                      <a:pPr algn="l" fontAlgn="b"/>
                      <a:r>
                        <a:rPr lang="nb-NO" sz="1400" b="0" i="0" u="none" strike="noStrike" dirty="0">
                          <a:solidFill>
                            <a:srgbClr val="000000"/>
                          </a:solidFill>
                          <a:effectLst/>
                          <a:latin typeface="Calibri" panose="020F0502020204030204" pitchFamily="34" charset="0"/>
                        </a:rPr>
                        <a:t>Innvandrertjenesten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3138107"/>
                  </a:ext>
                </a:extLst>
              </a:tr>
              <a:tr h="316816">
                <a:tc>
                  <a:txBody>
                    <a:bodyPr/>
                    <a:lstStyle/>
                    <a:p>
                      <a:pPr algn="l" fontAlgn="b"/>
                      <a:r>
                        <a:rPr lang="nb-NO" sz="1400" b="0" i="0" u="none" strike="noStrike" dirty="0">
                          <a:solidFill>
                            <a:srgbClr val="000000"/>
                          </a:solidFill>
                          <a:effectLst/>
                          <a:latin typeface="Calibri" panose="020F0502020204030204" pitchFamily="34" charset="0"/>
                        </a:rPr>
                        <a:t>Kriminalforebyggende koordinator (</a:t>
                      </a:r>
                      <a:r>
                        <a:rPr lang="nb-NO" sz="1400" b="0" i="0" u="none" strike="noStrike" dirty="0" err="1">
                          <a:solidFill>
                            <a:srgbClr val="000000"/>
                          </a:solidFill>
                          <a:effectLst/>
                          <a:latin typeface="Calibri" panose="020F0502020204030204" pitchFamily="34" charset="0"/>
                        </a:rPr>
                        <a:t>SLT</a:t>
                      </a:r>
                      <a:r>
                        <a:rPr lang="nb-NO" sz="14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dirty="0">
                          <a:solidFill>
                            <a:srgbClr val="000000"/>
                          </a:solidFill>
                          <a:effectLst/>
                          <a:latin typeface="Calibri" panose="020F0502020204030204" pitchFamily="34" charset="0"/>
                        </a:rPr>
                        <a:t>                       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dirty="0">
                          <a:solidFill>
                            <a:srgbClr val="000000"/>
                          </a:solidFill>
                          <a:effectLst/>
                          <a:latin typeface="Calibri" panose="020F0502020204030204" pitchFamily="34" charset="0"/>
                        </a:rPr>
                        <a:t>             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577761"/>
                  </a:ext>
                </a:extLst>
              </a:tr>
              <a:tr h="316816">
                <a:tc>
                  <a:txBody>
                    <a:bodyPr/>
                    <a:lstStyle/>
                    <a:p>
                      <a:pPr algn="l" fontAlgn="b"/>
                      <a:r>
                        <a:rPr lang="nb-NO" sz="1400" b="0" i="0" u="none" strike="noStrike" dirty="0">
                          <a:solidFill>
                            <a:srgbClr val="000000"/>
                          </a:solidFill>
                          <a:effectLst/>
                          <a:latin typeface="Calibri" panose="020F0502020204030204" pitchFamily="34" charset="0"/>
                        </a:rPr>
                        <a:t>Brann og redning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dirty="0">
                          <a:solidFill>
                            <a:srgbClr val="000000"/>
                          </a:solidFill>
                          <a:effectLst/>
                          <a:latin typeface="Calibri" panose="020F0502020204030204" pitchFamily="34" charset="0"/>
                        </a:rPr>
                        <a:t>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734576"/>
                  </a:ext>
                </a:extLst>
              </a:tr>
              <a:tr h="316816">
                <a:tc>
                  <a:txBody>
                    <a:bodyPr/>
                    <a:lstStyle/>
                    <a:p>
                      <a:pPr algn="l" fontAlgn="b"/>
                      <a:r>
                        <a:rPr lang="nb-NO" sz="1400" b="1" i="0" u="none" strike="noStrike" dirty="0">
                          <a:solidFill>
                            <a:srgbClr val="000000"/>
                          </a:solidFill>
                          <a:effectLst/>
                          <a:latin typeface="Calibri" panose="020F0502020204030204" pitchFamily="34" charset="0"/>
                        </a:rPr>
                        <a:t>Totalt ant avvik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1" i="0" u="none" strike="noStrike" dirty="0">
                          <a:solidFill>
                            <a:srgbClr val="000000"/>
                          </a:solidFill>
                          <a:effectLst/>
                          <a:latin typeface="Calibri" panose="020F050202020403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400" b="1" i="0" u="none" strike="noStrike" dirty="0">
                          <a:solidFill>
                            <a:srgbClr val="000000"/>
                          </a:solidFill>
                          <a:effectLst/>
                          <a:latin typeface="Calibri" panose="020F050202020403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917707"/>
                  </a:ext>
                </a:extLst>
              </a:tr>
            </a:tbl>
          </a:graphicData>
        </a:graphic>
      </p:graphicFrame>
      <p:pic>
        <p:nvPicPr>
          <p:cNvPr id="8" name="Bilde 7">
            <a:extLst>
              <a:ext uri="{FF2B5EF4-FFF2-40B4-BE49-F238E27FC236}">
                <a16:creationId xmlns:a16="http://schemas.microsoft.com/office/drawing/2014/main" id="{E6F3606E-6E08-4B22-865A-242E05114E78}"/>
              </a:ext>
            </a:extLst>
          </p:cNvPr>
          <p:cNvPicPr/>
          <p:nvPr/>
        </p:nvPicPr>
        <p:blipFill>
          <a:blip r:embed="rId2"/>
          <a:stretch>
            <a:fillRect/>
          </a:stretch>
        </p:blipFill>
        <p:spPr>
          <a:xfrm>
            <a:off x="6214093" y="843723"/>
            <a:ext cx="2847975" cy="3010535"/>
          </a:xfrm>
          <a:prstGeom prst="rect">
            <a:avLst/>
          </a:prstGeom>
        </p:spPr>
      </p:pic>
    </p:spTree>
    <p:extLst>
      <p:ext uri="{BB962C8B-B14F-4D97-AF65-F5344CB8AC3E}">
        <p14:creationId xmlns:p14="http://schemas.microsoft.com/office/powerpoint/2010/main" val="3933698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DB5916-2C61-4F8F-A72A-B4EF0348814B}"/>
              </a:ext>
            </a:extLst>
          </p:cNvPr>
          <p:cNvSpPr>
            <a:spLocks noGrp="1"/>
          </p:cNvSpPr>
          <p:nvPr>
            <p:ph type="title"/>
          </p:nvPr>
        </p:nvSpPr>
        <p:spPr>
          <a:xfrm>
            <a:off x="1197737" y="348788"/>
            <a:ext cx="10639640" cy="778996"/>
          </a:xfrm>
        </p:spPr>
        <p:txBody>
          <a:bodyPr>
            <a:normAutofit/>
          </a:bodyPr>
          <a:lstStyle/>
          <a:p>
            <a:r>
              <a:rPr lang="nb-NO" sz="4000" dirty="0"/>
              <a:t>Rapporterte skader og nestenulykker </a:t>
            </a:r>
          </a:p>
        </p:txBody>
      </p:sp>
      <p:sp>
        <p:nvSpPr>
          <p:cNvPr id="4" name="Plassholder for dato 3">
            <a:extLst>
              <a:ext uri="{FF2B5EF4-FFF2-40B4-BE49-F238E27FC236}">
                <a16:creationId xmlns:a16="http://schemas.microsoft.com/office/drawing/2014/main" id="{539B3499-8582-433F-98D1-AA7A459C1AFE}"/>
              </a:ext>
            </a:extLst>
          </p:cNvPr>
          <p:cNvSpPr>
            <a:spLocks noGrp="1"/>
          </p:cNvSpPr>
          <p:nvPr>
            <p:ph type="dt" sz="half" idx="10"/>
          </p:nvPr>
        </p:nvSpPr>
        <p:spPr/>
        <p:txBody>
          <a:bodyPr/>
          <a:lstStyle/>
          <a:p>
            <a:fld id="{F097E77E-7FF3-4702-B795-8AE6650EF5EB}" type="datetime1">
              <a:rPr lang="nb-NO" smtClean="0"/>
              <a:t>20.02.2023</a:t>
            </a:fld>
            <a:endParaRPr lang="en-US" dirty="0"/>
          </a:p>
        </p:txBody>
      </p:sp>
      <p:sp>
        <p:nvSpPr>
          <p:cNvPr id="5" name="Plassholder for bunntekst 4">
            <a:extLst>
              <a:ext uri="{FF2B5EF4-FFF2-40B4-BE49-F238E27FC236}">
                <a16:creationId xmlns:a16="http://schemas.microsoft.com/office/drawing/2014/main" id="{580FF526-B5B1-4356-9C5F-288EDC3DDB77}"/>
              </a:ext>
            </a:extLst>
          </p:cNvPr>
          <p:cNvSpPr>
            <a:spLocks noGrp="1"/>
          </p:cNvSpPr>
          <p:nvPr>
            <p:ph type="ftr" sz="quarter" idx="11"/>
          </p:nvPr>
        </p:nvSpPr>
        <p:spPr/>
        <p:txBody>
          <a:bodyPr/>
          <a:lstStyle/>
          <a:p>
            <a:r>
              <a:rPr lang="nb-NO"/>
              <a:t>Velg meny øverst: Sett inn topp-/bunntekst - bruk på alle</a:t>
            </a:r>
            <a:endParaRPr lang="en-US" dirty="0"/>
          </a:p>
        </p:txBody>
      </p:sp>
      <p:sp>
        <p:nvSpPr>
          <p:cNvPr id="6" name="Plassholder for lysbildenummer 5">
            <a:extLst>
              <a:ext uri="{FF2B5EF4-FFF2-40B4-BE49-F238E27FC236}">
                <a16:creationId xmlns:a16="http://schemas.microsoft.com/office/drawing/2014/main" id="{97A52EE7-2B49-4957-913A-D716FB352B80}"/>
              </a:ext>
            </a:extLst>
          </p:cNvPr>
          <p:cNvSpPr>
            <a:spLocks noGrp="1"/>
          </p:cNvSpPr>
          <p:nvPr>
            <p:ph type="sldNum" sz="quarter" idx="12"/>
          </p:nvPr>
        </p:nvSpPr>
        <p:spPr/>
        <p:txBody>
          <a:bodyPr/>
          <a:lstStyle/>
          <a:p>
            <a:fld id="{6113E31D-E2AB-40D1-8B51-AFA5AFEF393A}" type="slidenum">
              <a:rPr lang="en-US" smtClean="0"/>
              <a:t>18</a:t>
            </a:fld>
            <a:endParaRPr lang="en-US" dirty="0"/>
          </a:p>
        </p:txBody>
      </p:sp>
      <p:graphicFrame>
        <p:nvGraphicFramePr>
          <p:cNvPr id="7" name="Tabell 7">
            <a:extLst>
              <a:ext uri="{FF2B5EF4-FFF2-40B4-BE49-F238E27FC236}">
                <a16:creationId xmlns:a16="http://schemas.microsoft.com/office/drawing/2014/main" id="{7F784935-0F97-4658-8295-65DFFE25D863}"/>
              </a:ext>
            </a:extLst>
          </p:cNvPr>
          <p:cNvGraphicFramePr>
            <a:graphicFrameLocks noGrp="1"/>
          </p:cNvGraphicFramePr>
          <p:nvPr>
            <p:extLst>
              <p:ext uri="{D42A27DB-BD31-4B8C-83A1-F6EECF244321}">
                <p14:modId xmlns:p14="http://schemas.microsoft.com/office/powerpoint/2010/main" val="982593419"/>
              </p:ext>
            </p:extLst>
          </p:nvPr>
        </p:nvGraphicFramePr>
        <p:xfrm>
          <a:off x="1642820" y="1210096"/>
          <a:ext cx="4267089" cy="2098055"/>
        </p:xfrm>
        <a:graphic>
          <a:graphicData uri="http://schemas.openxmlformats.org/drawingml/2006/table">
            <a:tbl>
              <a:tblPr firstRow="1" bandRow="1">
                <a:tableStyleId>{5C22544A-7EE6-4342-B048-85BDC9FD1C3A}</a:tableStyleId>
              </a:tblPr>
              <a:tblGrid>
                <a:gridCol w="1733426">
                  <a:extLst>
                    <a:ext uri="{9D8B030D-6E8A-4147-A177-3AD203B41FA5}">
                      <a16:colId xmlns:a16="http://schemas.microsoft.com/office/drawing/2014/main" val="2880479924"/>
                    </a:ext>
                  </a:extLst>
                </a:gridCol>
                <a:gridCol w="1310054">
                  <a:extLst>
                    <a:ext uri="{9D8B030D-6E8A-4147-A177-3AD203B41FA5}">
                      <a16:colId xmlns:a16="http://schemas.microsoft.com/office/drawing/2014/main" val="1792462253"/>
                    </a:ext>
                  </a:extLst>
                </a:gridCol>
                <a:gridCol w="1223609">
                  <a:extLst>
                    <a:ext uri="{9D8B030D-6E8A-4147-A177-3AD203B41FA5}">
                      <a16:colId xmlns:a16="http://schemas.microsoft.com/office/drawing/2014/main" val="1975250498"/>
                    </a:ext>
                  </a:extLst>
                </a:gridCol>
              </a:tblGrid>
              <a:tr h="572984">
                <a:tc>
                  <a:txBody>
                    <a:bodyPr/>
                    <a:lstStyle/>
                    <a:p>
                      <a:r>
                        <a:rPr lang="nb-NO" dirty="0">
                          <a:solidFill>
                            <a:schemeClr val="accent4"/>
                          </a:solidFill>
                        </a:rPr>
                        <a:t>HMS avvik</a:t>
                      </a:r>
                    </a:p>
                  </a:txBody>
                  <a:tcPr/>
                </a:tc>
                <a:tc>
                  <a:txBody>
                    <a:bodyPr/>
                    <a:lstStyle/>
                    <a:p>
                      <a:r>
                        <a:rPr lang="nb-NO" dirty="0"/>
                        <a:t>2021</a:t>
                      </a:r>
                    </a:p>
                  </a:txBody>
                  <a:tcPr/>
                </a:tc>
                <a:tc>
                  <a:txBody>
                    <a:bodyPr/>
                    <a:lstStyle/>
                    <a:p>
                      <a:r>
                        <a:rPr lang="nb-NO" dirty="0"/>
                        <a:t>2022</a:t>
                      </a:r>
                    </a:p>
                  </a:txBody>
                  <a:tcPr/>
                </a:tc>
                <a:extLst>
                  <a:ext uri="{0D108BD9-81ED-4DB2-BD59-A6C34878D82A}">
                    <a16:rowId xmlns:a16="http://schemas.microsoft.com/office/drawing/2014/main" val="1537934959"/>
                  </a:ext>
                </a:extLst>
              </a:tr>
              <a:tr h="586327">
                <a:tc>
                  <a:txBody>
                    <a:bodyPr/>
                    <a:lstStyle/>
                    <a:p>
                      <a:r>
                        <a:rPr lang="nb-NO" dirty="0"/>
                        <a:t>Ulykke/skade</a:t>
                      </a:r>
                    </a:p>
                  </a:txBody>
                  <a:tcPr/>
                </a:tc>
                <a:tc>
                  <a:txBody>
                    <a:bodyPr/>
                    <a:lstStyle/>
                    <a:p>
                      <a:r>
                        <a:rPr lang="nb-NO" dirty="0">
                          <a:solidFill>
                            <a:schemeClr val="tx1"/>
                          </a:solidFill>
                        </a:rPr>
                        <a:t>132</a:t>
                      </a:r>
                    </a:p>
                  </a:txBody>
                  <a:tcPr/>
                </a:tc>
                <a:tc>
                  <a:txBody>
                    <a:bodyPr/>
                    <a:lstStyle/>
                    <a:p>
                      <a:r>
                        <a:rPr lang="nb-NO" dirty="0">
                          <a:solidFill>
                            <a:schemeClr val="tx1"/>
                          </a:solidFill>
                        </a:rPr>
                        <a:t>197</a:t>
                      </a:r>
                    </a:p>
                  </a:txBody>
                  <a:tcPr/>
                </a:tc>
                <a:extLst>
                  <a:ext uri="{0D108BD9-81ED-4DB2-BD59-A6C34878D82A}">
                    <a16:rowId xmlns:a16="http://schemas.microsoft.com/office/drawing/2014/main" val="2916172594"/>
                  </a:ext>
                </a:extLst>
              </a:tr>
              <a:tr h="342857">
                <a:tc>
                  <a:txBody>
                    <a:bodyPr/>
                    <a:lstStyle/>
                    <a:p>
                      <a:endParaRPr lang="nb-NO" dirty="0"/>
                    </a:p>
                  </a:txBody>
                  <a:tcPr/>
                </a:tc>
                <a:tc>
                  <a:txBody>
                    <a:bodyPr/>
                    <a:lstStyle/>
                    <a:p>
                      <a:endParaRPr lang="nb-NO" dirty="0">
                        <a:solidFill>
                          <a:srgbClr val="FF0000"/>
                        </a:solidFill>
                      </a:endParaRPr>
                    </a:p>
                  </a:txBody>
                  <a:tcPr/>
                </a:tc>
                <a:tc>
                  <a:txBody>
                    <a:bodyPr/>
                    <a:lstStyle/>
                    <a:p>
                      <a:endParaRPr lang="nb-NO" dirty="0">
                        <a:solidFill>
                          <a:srgbClr val="FF0000"/>
                        </a:solidFill>
                      </a:endParaRPr>
                    </a:p>
                  </a:txBody>
                  <a:tcPr/>
                </a:tc>
                <a:extLst>
                  <a:ext uri="{0D108BD9-81ED-4DB2-BD59-A6C34878D82A}">
                    <a16:rowId xmlns:a16="http://schemas.microsoft.com/office/drawing/2014/main" val="80909082"/>
                  </a:ext>
                </a:extLst>
              </a:tr>
              <a:tr h="572984">
                <a:tc>
                  <a:txBody>
                    <a:bodyPr/>
                    <a:lstStyle/>
                    <a:p>
                      <a:r>
                        <a:rPr lang="nb-NO" dirty="0"/>
                        <a:t>Nesten uhell</a:t>
                      </a:r>
                    </a:p>
                  </a:txBody>
                  <a:tcPr/>
                </a:tc>
                <a:tc>
                  <a:txBody>
                    <a:bodyPr/>
                    <a:lstStyle/>
                    <a:p>
                      <a:r>
                        <a:rPr lang="nb-NO" dirty="0">
                          <a:solidFill>
                            <a:schemeClr val="tx1"/>
                          </a:solidFill>
                        </a:rPr>
                        <a:t>61</a:t>
                      </a:r>
                    </a:p>
                  </a:txBody>
                  <a:tcPr/>
                </a:tc>
                <a:tc>
                  <a:txBody>
                    <a:bodyPr/>
                    <a:lstStyle/>
                    <a:p>
                      <a:r>
                        <a:rPr lang="nb-NO" dirty="0">
                          <a:solidFill>
                            <a:schemeClr val="tx1"/>
                          </a:solidFill>
                        </a:rPr>
                        <a:t>85</a:t>
                      </a:r>
                    </a:p>
                  </a:txBody>
                  <a:tcPr/>
                </a:tc>
                <a:extLst>
                  <a:ext uri="{0D108BD9-81ED-4DB2-BD59-A6C34878D82A}">
                    <a16:rowId xmlns:a16="http://schemas.microsoft.com/office/drawing/2014/main" val="700206993"/>
                  </a:ext>
                </a:extLst>
              </a:tr>
            </a:tbl>
          </a:graphicData>
        </a:graphic>
      </p:graphicFrame>
      <p:pic>
        <p:nvPicPr>
          <p:cNvPr id="10" name="Bilde 9">
            <a:extLst>
              <a:ext uri="{FF2B5EF4-FFF2-40B4-BE49-F238E27FC236}">
                <a16:creationId xmlns:a16="http://schemas.microsoft.com/office/drawing/2014/main" id="{3D55E18E-5C00-4F77-A5E5-AD83D925DBF5}"/>
              </a:ext>
            </a:extLst>
          </p:cNvPr>
          <p:cNvPicPr>
            <a:picLocks noChangeAspect="1"/>
          </p:cNvPicPr>
          <p:nvPr/>
        </p:nvPicPr>
        <p:blipFill>
          <a:blip r:embed="rId2"/>
          <a:stretch>
            <a:fillRect/>
          </a:stretch>
        </p:blipFill>
        <p:spPr>
          <a:xfrm>
            <a:off x="6925919" y="1047076"/>
            <a:ext cx="2289115" cy="2098055"/>
          </a:xfrm>
          <a:prstGeom prst="rect">
            <a:avLst/>
          </a:prstGeom>
        </p:spPr>
      </p:pic>
      <p:graphicFrame>
        <p:nvGraphicFramePr>
          <p:cNvPr id="3" name="Tabell 2">
            <a:extLst>
              <a:ext uri="{FF2B5EF4-FFF2-40B4-BE49-F238E27FC236}">
                <a16:creationId xmlns:a16="http://schemas.microsoft.com/office/drawing/2014/main" id="{2C47BB7B-8C6F-40E8-B9E3-C3205F6D8E90}"/>
              </a:ext>
            </a:extLst>
          </p:cNvPr>
          <p:cNvGraphicFramePr>
            <a:graphicFrameLocks noGrp="1"/>
          </p:cNvGraphicFramePr>
          <p:nvPr>
            <p:extLst>
              <p:ext uri="{D42A27DB-BD31-4B8C-83A1-F6EECF244321}">
                <p14:modId xmlns:p14="http://schemas.microsoft.com/office/powerpoint/2010/main" val="2674728211"/>
              </p:ext>
            </p:extLst>
          </p:nvPr>
        </p:nvGraphicFramePr>
        <p:xfrm>
          <a:off x="1642820" y="3301280"/>
          <a:ext cx="4273060" cy="365760"/>
        </p:xfrm>
        <a:graphic>
          <a:graphicData uri="http://schemas.openxmlformats.org/drawingml/2006/table">
            <a:tbl>
              <a:tblPr firstRow="1" bandRow="1">
                <a:tableStyleId>{5C22544A-7EE6-4342-B048-85BDC9FD1C3A}</a:tableStyleId>
              </a:tblPr>
              <a:tblGrid>
                <a:gridCol w="1739397">
                  <a:extLst>
                    <a:ext uri="{9D8B030D-6E8A-4147-A177-3AD203B41FA5}">
                      <a16:colId xmlns:a16="http://schemas.microsoft.com/office/drawing/2014/main" val="1440588083"/>
                    </a:ext>
                  </a:extLst>
                </a:gridCol>
                <a:gridCol w="1310054">
                  <a:extLst>
                    <a:ext uri="{9D8B030D-6E8A-4147-A177-3AD203B41FA5}">
                      <a16:colId xmlns:a16="http://schemas.microsoft.com/office/drawing/2014/main" val="2489050015"/>
                    </a:ext>
                  </a:extLst>
                </a:gridCol>
                <a:gridCol w="1223609">
                  <a:extLst>
                    <a:ext uri="{9D8B030D-6E8A-4147-A177-3AD203B41FA5}">
                      <a16:colId xmlns:a16="http://schemas.microsoft.com/office/drawing/2014/main" val="3941362994"/>
                    </a:ext>
                  </a:extLst>
                </a:gridCol>
              </a:tblGrid>
              <a:tr h="342857">
                <a:tc>
                  <a:txBody>
                    <a:bodyPr/>
                    <a:lstStyle/>
                    <a:p>
                      <a:endParaRPr lang="nb-NO" dirty="0"/>
                    </a:p>
                  </a:txBody>
                  <a:tcPr/>
                </a:tc>
                <a:tc>
                  <a:txBody>
                    <a:bodyPr/>
                    <a:lstStyle/>
                    <a:p>
                      <a:r>
                        <a:rPr lang="nb-NO" dirty="0">
                          <a:solidFill>
                            <a:schemeClr val="tx1"/>
                          </a:solidFill>
                        </a:rPr>
                        <a:t>193</a:t>
                      </a:r>
                    </a:p>
                  </a:txBody>
                  <a:tcPr/>
                </a:tc>
                <a:tc>
                  <a:txBody>
                    <a:bodyPr/>
                    <a:lstStyle/>
                    <a:p>
                      <a:r>
                        <a:rPr lang="nb-NO" dirty="0">
                          <a:solidFill>
                            <a:schemeClr val="tx1"/>
                          </a:solidFill>
                        </a:rPr>
                        <a:t>282</a:t>
                      </a:r>
                    </a:p>
                  </a:txBody>
                  <a:tcPr/>
                </a:tc>
                <a:extLst>
                  <a:ext uri="{0D108BD9-81ED-4DB2-BD59-A6C34878D82A}">
                    <a16:rowId xmlns:a16="http://schemas.microsoft.com/office/drawing/2014/main" val="4158621962"/>
                  </a:ext>
                </a:extLst>
              </a:tr>
            </a:tbl>
          </a:graphicData>
        </a:graphic>
      </p:graphicFrame>
      <p:graphicFrame>
        <p:nvGraphicFramePr>
          <p:cNvPr id="11" name="Tabell 7">
            <a:extLst>
              <a:ext uri="{FF2B5EF4-FFF2-40B4-BE49-F238E27FC236}">
                <a16:creationId xmlns:a16="http://schemas.microsoft.com/office/drawing/2014/main" id="{944086C2-A684-4269-BF62-16A454E267A1}"/>
              </a:ext>
            </a:extLst>
          </p:cNvPr>
          <p:cNvGraphicFramePr>
            <a:graphicFrameLocks noGrp="1"/>
          </p:cNvGraphicFramePr>
          <p:nvPr>
            <p:extLst>
              <p:ext uri="{D42A27DB-BD31-4B8C-83A1-F6EECF244321}">
                <p14:modId xmlns:p14="http://schemas.microsoft.com/office/powerpoint/2010/main" val="731666363"/>
              </p:ext>
            </p:extLst>
          </p:nvPr>
        </p:nvGraphicFramePr>
        <p:xfrm>
          <a:off x="1642820" y="3852549"/>
          <a:ext cx="4267089" cy="2098055"/>
        </p:xfrm>
        <a:graphic>
          <a:graphicData uri="http://schemas.openxmlformats.org/drawingml/2006/table">
            <a:tbl>
              <a:tblPr firstRow="1" bandRow="1">
                <a:tableStyleId>{5C22544A-7EE6-4342-B048-85BDC9FD1C3A}</a:tableStyleId>
              </a:tblPr>
              <a:tblGrid>
                <a:gridCol w="1733426">
                  <a:extLst>
                    <a:ext uri="{9D8B030D-6E8A-4147-A177-3AD203B41FA5}">
                      <a16:colId xmlns:a16="http://schemas.microsoft.com/office/drawing/2014/main" val="2880479924"/>
                    </a:ext>
                  </a:extLst>
                </a:gridCol>
                <a:gridCol w="1310054">
                  <a:extLst>
                    <a:ext uri="{9D8B030D-6E8A-4147-A177-3AD203B41FA5}">
                      <a16:colId xmlns:a16="http://schemas.microsoft.com/office/drawing/2014/main" val="1792462253"/>
                    </a:ext>
                  </a:extLst>
                </a:gridCol>
                <a:gridCol w="1223609">
                  <a:extLst>
                    <a:ext uri="{9D8B030D-6E8A-4147-A177-3AD203B41FA5}">
                      <a16:colId xmlns:a16="http://schemas.microsoft.com/office/drawing/2014/main" val="1975250498"/>
                    </a:ext>
                  </a:extLst>
                </a:gridCol>
              </a:tblGrid>
              <a:tr h="572984">
                <a:tc>
                  <a:txBody>
                    <a:bodyPr/>
                    <a:lstStyle/>
                    <a:p>
                      <a:r>
                        <a:rPr lang="nb-NO" dirty="0">
                          <a:solidFill>
                            <a:schemeClr val="accent4"/>
                          </a:solidFill>
                        </a:rPr>
                        <a:t>Tjeneste/bruker</a:t>
                      </a:r>
                    </a:p>
                  </a:txBody>
                  <a:tcPr/>
                </a:tc>
                <a:tc>
                  <a:txBody>
                    <a:bodyPr/>
                    <a:lstStyle/>
                    <a:p>
                      <a:r>
                        <a:rPr lang="nb-NO" dirty="0"/>
                        <a:t>2021</a:t>
                      </a:r>
                    </a:p>
                  </a:txBody>
                  <a:tcPr/>
                </a:tc>
                <a:tc>
                  <a:txBody>
                    <a:bodyPr/>
                    <a:lstStyle/>
                    <a:p>
                      <a:r>
                        <a:rPr lang="nb-NO" dirty="0"/>
                        <a:t>2022</a:t>
                      </a:r>
                    </a:p>
                  </a:txBody>
                  <a:tcPr/>
                </a:tc>
                <a:extLst>
                  <a:ext uri="{0D108BD9-81ED-4DB2-BD59-A6C34878D82A}">
                    <a16:rowId xmlns:a16="http://schemas.microsoft.com/office/drawing/2014/main" val="1537934959"/>
                  </a:ext>
                </a:extLst>
              </a:tr>
              <a:tr h="586327">
                <a:tc>
                  <a:txBody>
                    <a:bodyPr/>
                    <a:lstStyle/>
                    <a:p>
                      <a:r>
                        <a:rPr lang="nb-NO" dirty="0"/>
                        <a:t>Ulykke/skade</a:t>
                      </a:r>
                    </a:p>
                  </a:txBody>
                  <a:tcPr/>
                </a:tc>
                <a:tc>
                  <a:txBody>
                    <a:bodyPr/>
                    <a:lstStyle/>
                    <a:p>
                      <a:r>
                        <a:rPr lang="nb-NO" dirty="0">
                          <a:solidFill>
                            <a:schemeClr val="tx1"/>
                          </a:solidFill>
                        </a:rPr>
                        <a:t>248</a:t>
                      </a:r>
                    </a:p>
                  </a:txBody>
                  <a:tcPr/>
                </a:tc>
                <a:tc>
                  <a:txBody>
                    <a:bodyPr/>
                    <a:lstStyle/>
                    <a:p>
                      <a:r>
                        <a:rPr lang="nb-NO" dirty="0">
                          <a:solidFill>
                            <a:schemeClr val="tx1"/>
                          </a:solidFill>
                        </a:rPr>
                        <a:t>348</a:t>
                      </a:r>
                    </a:p>
                  </a:txBody>
                  <a:tcPr/>
                </a:tc>
                <a:extLst>
                  <a:ext uri="{0D108BD9-81ED-4DB2-BD59-A6C34878D82A}">
                    <a16:rowId xmlns:a16="http://schemas.microsoft.com/office/drawing/2014/main" val="2916172594"/>
                  </a:ext>
                </a:extLst>
              </a:tr>
              <a:tr h="342857">
                <a:tc>
                  <a:txBody>
                    <a:bodyPr/>
                    <a:lstStyle/>
                    <a:p>
                      <a:endParaRPr lang="nb-NO" dirty="0"/>
                    </a:p>
                  </a:txBody>
                  <a:tcPr/>
                </a:tc>
                <a:tc>
                  <a:txBody>
                    <a:bodyPr/>
                    <a:lstStyle/>
                    <a:p>
                      <a:endParaRPr lang="nb-NO" dirty="0">
                        <a:solidFill>
                          <a:srgbClr val="FF0000"/>
                        </a:solidFill>
                      </a:endParaRPr>
                    </a:p>
                  </a:txBody>
                  <a:tcPr/>
                </a:tc>
                <a:tc>
                  <a:txBody>
                    <a:bodyPr/>
                    <a:lstStyle/>
                    <a:p>
                      <a:endParaRPr lang="nb-NO" dirty="0">
                        <a:solidFill>
                          <a:srgbClr val="FF0000"/>
                        </a:solidFill>
                      </a:endParaRPr>
                    </a:p>
                  </a:txBody>
                  <a:tcPr/>
                </a:tc>
                <a:extLst>
                  <a:ext uri="{0D108BD9-81ED-4DB2-BD59-A6C34878D82A}">
                    <a16:rowId xmlns:a16="http://schemas.microsoft.com/office/drawing/2014/main" val="80909082"/>
                  </a:ext>
                </a:extLst>
              </a:tr>
              <a:tr h="572984">
                <a:tc>
                  <a:txBody>
                    <a:bodyPr/>
                    <a:lstStyle/>
                    <a:p>
                      <a:r>
                        <a:rPr lang="nb-NO" dirty="0"/>
                        <a:t>Nesten uhell</a:t>
                      </a:r>
                    </a:p>
                  </a:txBody>
                  <a:tcPr/>
                </a:tc>
                <a:tc>
                  <a:txBody>
                    <a:bodyPr/>
                    <a:lstStyle/>
                    <a:p>
                      <a:r>
                        <a:rPr lang="nb-NO" dirty="0">
                          <a:solidFill>
                            <a:schemeClr val="tx1"/>
                          </a:solidFill>
                        </a:rPr>
                        <a:t>91</a:t>
                      </a:r>
                    </a:p>
                  </a:txBody>
                  <a:tcPr/>
                </a:tc>
                <a:tc>
                  <a:txBody>
                    <a:bodyPr/>
                    <a:lstStyle/>
                    <a:p>
                      <a:r>
                        <a:rPr lang="nb-NO" dirty="0">
                          <a:solidFill>
                            <a:schemeClr val="tx1"/>
                          </a:solidFill>
                        </a:rPr>
                        <a:t>123</a:t>
                      </a:r>
                    </a:p>
                  </a:txBody>
                  <a:tcPr/>
                </a:tc>
                <a:extLst>
                  <a:ext uri="{0D108BD9-81ED-4DB2-BD59-A6C34878D82A}">
                    <a16:rowId xmlns:a16="http://schemas.microsoft.com/office/drawing/2014/main" val="700206993"/>
                  </a:ext>
                </a:extLst>
              </a:tr>
            </a:tbl>
          </a:graphicData>
        </a:graphic>
      </p:graphicFrame>
      <p:graphicFrame>
        <p:nvGraphicFramePr>
          <p:cNvPr id="12" name="Tabell 11">
            <a:extLst>
              <a:ext uri="{FF2B5EF4-FFF2-40B4-BE49-F238E27FC236}">
                <a16:creationId xmlns:a16="http://schemas.microsoft.com/office/drawing/2014/main" id="{A8FDFB5D-B0F7-4C51-95EA-9B66F1B18EFB}"/>
              </a:ext>
            </a:extLst>
          </p:cNvPr>
          <p:cNvGraphicFramePr>
            <a:graphicFrameLocks noGrp="1"/>
          </p:cNvGraphicFramePr>
          <p:nvPr>
            <p:extLst>
              <p:ext uri="{D42A27DB-BD31-4B8C-83A1-F6EECF244321}">
                <p14:modId xmlns:p14="http://schemas.microsoft.com/office/powerpoint/2010/main" val="2136456226"/>
              </p:ext>
            </p:extLst>
          </p:nvPr>
        </p:nvGraphicFramePr>
        <p:xfrm>
          <a:off x="1642820" y="5950604"/>
          <a:ext cx="4273060" cy="365760"/>
        </p:xfrm>
        <a:graphic>
          <a:graphicData uri="http://schemas.openxmlformats.org/drawingml/2006/table">
            <a:tbl>
              <a:tblPr firstRow="1" bandRow="1">
                <a:tableStyleId>{5C22544A-7EE6-4342-B048-85BDC9FD1C3A}</a:tableStyleId>
              </a:tblPr>
              <a:tblGrid>
                <a:gridCol w="1739397">
                  <a:extLst>
                    <a:ext uri="{9D8B030D-6E8A-4147-A177-3AD203B41FA5}">
                      <a16:colId xmlns:a16="http://schemas.microsoft.com/office/drawing/2014/main" val="1440588083"/>
                    </a:ext>
                  </a:extLst>
                </a:gridCol>
                <a:gridCol w="1310054">
                  <a:extLst>
                    <a:ext uri="{9D8B030D-6E8A-4147-A177-3AD203B41FA5}">
                      <a16:colId xmlns:a16="http://schemas.microsoft.com/office/drawing/2014/main" val="2489050015"/>
                    </a:ext>
                  </a:extLst>
                </a:gridCol>
                <a:gridCol w="1223609">
                  <a:extLst>
                    <a:ext uri="{9D8B030D-6E8A-4147-A177-3AD203B41FA5}">
                      <a16:colId xmlns:a16="http://schemas.microsoft.com/office/drawing/2014/main" val="3941362994"/>
                    </a:ext>
                  </a:extLst>
                </a:gridCol>
              </a:tblGrid>
              <a:tr h="293926">
                <a:tc>
                  <a:txBody>
                    <a:bodyPr/>
                    <a:lstStyle/>
                    <a:p>
                      <a:endParaRPr lang="nb-NO" dirty="0"/>
                    </a:p>
                  </a:txBody>
                  <a:tcPr/>
                </a:tc>
                <a:tc>
                  <a:txBody>
                    <a:bodyPr/>
                    <a:lstStyle/>
                    <a:p>
                      <a:endParaRPr lang="nb-NO" dirty="0">
                        <a:solidFill>
                          <a:schemeClr val="tx1"/>
                        </a:solidFill>
                      </a:endParaRPr>
                    </a:p>
                  </a:txBody>
                  <a:tcPr/>
                </a:tc>
                <a:tc>
                  <a:txBody>
                    <a:bodyPr/>
                    <a:lstStyle/>
                    <a:p>
                      <a:endParaRPr lang="nb-NO" dirty="0">
                        <a:solidFill>
                          <a:schemeClr val="tx1"/>
                        </a:solidFill>
                      </a:endParaRPr>
                    </a:p>
                  </a:txBody>
                  <a:tcPr/>
                </a:tc>
                <a:extLst>
                  <a:ext uri="{0D108BD9-81ED-4DB2-BD59-A6C34878D82A}">
                    <a16:rowId xmlns:a16="http://schemas.microsoft.com/office/drawing/2014/main" val="4158621962"/>
                  </a:ext>
                </a:extLst>
              </a:tr>
            </a:tbl>
          </a:graphicData>
        </a:graphic>
      </p:graphicFrame>
      <p:sp>
        <p:nvSpPr>
          <p:cNvPr id="9" name="TekstSylinder 8">
            <a:extLst>
              <a:ext uri="{FF2B5EF4-FFF2-40B4-BE49-F238E27FC236}">
                <a16:creationId xmlns:a16="http://schemas.microsoft.com/office/drawing/2014/main" id="{1BAC06DF-2097-4AAC-AA69-947A3F135018}"/>
              </a:ext>
            </a:extLst>
          </p:cNvPr>
          <p:cNvSpPr txBox="1"/>
          <p:nvPr/>
        </p:nvSpPr>
        <p:spPr>
          <a:xfrm>
            <a:off x="6566848" y="3440758"/>
            <a:ext cx="3931404" cy="3046988"/>
          </a:xfrm>
          <a:prstGeom prst="rect">
            <a:avLst/>
          </a:prstGeom>
          <a:noFill/>
        </p:spPr>
        <p:txBody>
          <a:bodyPr wrap="square" rtlCol="0">
            <a:spAutoFit/>
          </a:bodyPr>
          <a:lstStyle/>
          <a:p>
            <a:r>
              <a:rPr lang="nb-NO" sz="1600" dirty="0"/>
              <a:t>Oversikten viser rapporterte avvik på ulykke/skade og nesten uhell på to ulike hovedkategorier. Det er en del feilrapportering, da ansatte kan krysse av på begge hovedkategorier, eller krysser av for HMS avvik når det er pasienter eller elever som skader seg og ikke den ansatte selv. Det kreves mer opplæring for riktig avkrysning i avvikssystemet. Ledere kan bli flinkere til å endre på hovedkategori når det er registrert feil. HMS avvik er kun når ansatte er involvert i hendelsen.</a:t>
            </a:r>
          </a:p>
        </p:txBody>
      </p:sp>
    </p:spTree>
    <p:extLst>
      <p:ext uri="{BB962C8B-B14F-4D97-AF65-F5344CB8AC3E}">
        <p14:creationId xmlns:p14="http://schemas.microsoft.com/office/powerpoint/2010/main" val="562788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9B34032-5B80-4ED4-83FD-0EA4FB32566B}"/>
              </a:ext>
            </a:extLst>
          </p:cNvPr>
          <p:cNvSpPr>
            <a:spLocks noGrp="1"/>
          </p:cNvSpPr>
          <p:nvPr>
            <p:ph type="title"/>
          </p:nvPr>
        </p:nvSpPr>
        <p:spPr>
          <a:xfrm>
            <a:off x="1136398" y="502022"/>
            <a:ext cx="6317347" cy="1058924"/>
          </a:xfrm>
        </p:spPr>
        <p:txBody>
          <a:bodyPr vert="horz" lIns="91440" tIns="45720" rIns="91440" bIns="45720" rtlCol="0" anchor="b">
            <a:normAutofit/>
          </a:bodyPr>
          <a:lstStyle/>
          <a:p>
            <a:r>
              <a:rPr lang="en-US" sz="4800" dirty="0" err="1"/>
              <a:t>Forbedringsforslag</a:t>
            </a:r>
            <a:r>
              <a:rPr lang="en-US" sz="4000" dirty="0"/>
              <a:t> </a:t>
            </a:r>
          </a:p>
        </p:txBody>
      </p:sp>
      <p:sp>
        <p:nvSpPr>
          <p:cNvPr id="9" name="TekstSylinder 8">
            <a:extLst>
              <a:ext uri="{FF2B5EF4-FFF2-40B4-BE49-F238E27FC236}">
                <a16:creationId xmlns:a16="http://schemas.microsoft.com/office/drawing/2014/main" id="{CFCF665D-A30A-46E9-A2AA-F55EBC0B3E57}"/>
              </a:ext>
            </a:extLst>
          </p:cNvPr>
          <p:cNvSpPr txBox="1"/>
          <p:nvPr/>
        </p:nvSpPr>
        <p:spPr>
          <a:xfrm>
            <a:off x="1052945" y="1699491"/>
            <a:ext cx="6317347" cy="4241059"/>
          </a:xfrm>
          <a:prstGeom prst="rect">
            <a:avLst/>
          </a:prstGeom>
        </p:spPr>
        <p:txBody>
          <a:bodyPr vert="horz" lIns="91440" tIns="45720" rIns="91440" bIns="45720" rtlCol="0" anchor="t">
            <a:normAutofit fontScale="70000" lnSpcReduction="20000"/>
          </a:bodyPr>
          <a:lstStyle/>
          <a:p>
            <a:pPr>
              <a:lnSpc>
                <a:spcPct val="120000"/>
              </a:lnSpc>
              <a:spcAft>
                <a:spcPts val="600"/>
              </a:spcAft>
            </a:pPr>
            <a:r>
              <a:rPr lang="en-US" sz="2600" dirty="0" err="1"/>
              <a:t>Forbedringsforslag</a:t>
            </a:r>
            <a:r>
              <a:rPr lang="en-US" sz="2600" dirty="0"/>
              <a:t> </a:t>
            </a:r>
            <a:r>
              <a:rPr lang="en-US" sz="2600" dirty="0" err="1"/>
              <a:t>er</a:t>
            </a:r>
            <a:r>
              <a:rPr lang="en-US" sz="2600" dirty="0"/>
              <a:t> </a:t>
            </a:r>
            <a:r>
              <a:rPr lang="en-US" sz="2600" dirty="0" err="1"/>
              <a:t>ansattes</a:t>
            </a:r>
            <a:r>
              <a:rPr lang="en-US" sz="2600" dirty="0"/>
              <a:t> </a:t>
            </a:r>
            <a:r>
              <a:rPr lang="en-US" sz="2600" dirty="0" err="1"/>
              <a:t>mulighet</a:t>
            </a:r>
            <a:r>
              <a:rPr lang="en-US" sz="2600" dirty="0"/>
              <a:t> </a:t>
            </a:r>
            <a:r>
              <a:rPr lang="en-US" sz="2600" dirty="0" err="1"/>
              <a:t>til</a:t>
            </a:r>
            <a:r>
              <a:rPr lang="en-US" sz="2600" dirty="0"/>
              <a:t> å </a:t>
            </a:r>
            <a:r>
              <a:rPr lang="en-US" sz="2600" dirty="0" err="1"/>
              <a:t>rapportere</a:t>
            </a:r>
            <a:r>
              <a:rPr lang="en-US" sz="2600" dirty="0"/>
              <a:t> om </a:t>
            </a:r>
            <a:r>
              <a:rPr lang="en-US" sz="2600" dirty="0" err="1"/>
              <a:t>forbedringer</a:t>
            </a:r>
            <a:r>
              <a:rPr lang="en-US" sz="2600" dirty="0"/>
              <a:t> </a:t>
            </a:r>
            <a:r>
              <a:rPr lang="en-US" sz="2600" dirty="0" err="1"/>
              <a:t>og</a:t>
            </a:r>
            <a:r>
              <a:rPr lang="en-US" sz="2600" dirty="0"/>
              <a:t> </a:t>
            </a:r>
            <a:r>
              <a:rPr lang="en-US" sz="2600" dirty="0" err="1"/>
              <a:t>komme</a:t>
            </a:r>
            <a:r>
              <a:rPr lang="en-US" sz="2600" dirty="0"/>
              <a:t> med </a:t>
            </a:r>
            <a:r>
              <a:rPr lang="en-US" sz="2600" dirty="0" err="1"/>
              <a:t>løsninger</a:t>
            </a:r>
            <a:r>
              <a:rPr lang="en-US" sz="2600" dirty="0"/>
              <a:t> </a:t>
            </a:r>
            <a:r>
              <a:rPr lang="en-US" sz="2600" dirty="0" err="1"/>
              <a:t>på</a:t>
            </a:r>
            <a:r>
              <a:rPr lang="en-US" sz="2600" dirty="0"/>
              <a:t> </a:t>
            </a:r>
            <a:r>
              <a:rPr lang="en-US" sz="2600" dirty="0" err="1"/>
              <a:t>hvordan</a:t>
            </a:r>
            <a:r>
              <a:rPr lang="en-US" sz="2600" dirty="0"/>
              <a:t> </a:t>
            </a:r>
            <a:r>
              <a:rPr lang="en-US" sz="2600" dirty="0" err="1"/>
              <a:t>oppgaver</a:t>
            </a:r>
            <a:r>
              <a:rPr lang="en-US" sz="2600" dirty="0"/>
              <a:t> </a:t>
            </a:r>
            <a:r>
              <a:rPr lang="en-US" sz="2600" dirty="0" err="1"/>
              <a:t>kan</a:t>
            </a:r>
            <a:r>
              <a:rPr lang="en-US" sz="2600" dirty="0"/>
              <a:t> </a:t>
            </a:r>
            <a:r>
              <a:rPr lang="en-US" sz="2600" dirty="0" err="1"/>
              <a:t>løses</a:t>
            </a:r>
            <a:r>
              <a:rPr lang="en-US" sz="2600" dirty="0"/>
              <a:t> </a:t>
            </a:r>
            <a:r>
              <a:rPr lang="en-US" sz="2600" dirty="0" err="1"/>
              <a:t>bedre</a:t>
            </a:r>
            <a:r>
              <a:rPr lang="en-US" sz="2600" dirty="0"/>
              <a:t>, </a:t>
            </a:r>
            <a:r>
              <a:rPr lang="en-US" sz="2600" dirty="0" err="1"/>
              <a:t>eller</a:t>
            </a:r>
            <a:r>
              <a:rPr lang="en-US" sz="2600" dirty="0"/>
              <a:t> </a:t>
            </a:r>
            <a:r>
              <a:rPr lang="en-US" sz="2600" dirty="0" err="1"/>
              <a:t>være</a:t>
            </a:r>
            <a:r>
              <a:rPr lang="en-US" sz="2600" dirty="0"/>
              <a:t> i </a:t>
            </a:r>
            <a:r>
              <a:rPr lang="en-US" sz="2600" dirty="0" err="1"/>
              <a:t>forkant</a:t>
            </a:r>
            <a:r>
              <a:rPr lang="en-US" sz="2600" dirty="0"/>
              <a:t> </a:t>
            </a:r>
            <a:r>
              <a:rPr lang="en-US" sz="2600" dirty="0" err="1"/>
              <a:t>og</a:t>
            </a:r>
            <a:r>
              <a:rPr lang="en-US" sz="2600" dirty="0"/>
              <a:t> </a:t>
            </a:r>
            <a:r>
              <a:rPr lang="en-US" sz="2600" dirty="0" err="1"/>
              <a:t>melde</a:t>
            </a:r>
            <a:r>
              <a:rPr lang="en-US" sz="2600" dirty="0"/>
              <a:t> </a:t>
            </a:r>
            <a:r>
              <a:rPr lang="en-US" sz="2600" dirty="0" err="1"/>
              <a:t>ifra</a:t>
            </a:r>
            <a:r>
              <a:rPr lang="en-US" sz="2600" dirty="0"/>
              <a:t> </a:t>
            </a:r>
            <a:r>
              <a:rPr lang="en-US" sz="2600" dirty="0" err="1"/>
              <a:t>før</a:t>
            </a:r>
            <a:r>
              <a:rPr lang="en-US" sz="2600" dirty="0"/>
              <a:t> det </a:t>
            </a:r>
            <a:r>
              <a:rPr lang="en-US" sz="2600" dirty="0" err="1"/>
              <a:t>skjer</a:t>
            </a:r>
            <a:r>
              <a:rPr lang="en-US" sz="2600" dirty="0"/>
              <a:t> </a:t>
            </a:r>
            <a:r>
              <a:rPr lang="en-US" sz="2600" dirty="0" err="1"/>
              <a:t>en</a:t>
            </a:r>
            <a:r>
              <a:rPr lang="en-US" sz="2600" dirty="0"/>
              <a:t> </a:t>
            </a:r>
            <a:r>
              <a:rPr lang="en-US" sz="2600" dirty="0" err="1"/>
              <a:t>uønsket</a:t>
            </a:r>
            <a:r>
              <a:rPr lang="en-US" sz="2600" dirty="0"/>
              <a:t> </a:t>
            </a:r>
            <a:r>
              <a:rPr lang="en-US" sz="2600" dirty="0" err="1"/>
              <a:t>hendelse</a:t>
            </a:r>
            <a:r>
              <a:rPr lang="en-US" sz="2600" dirty="0"/>
              <a:t>/</a:t>
            </a:r>
            <a:r>
              <a:rPr lang="en-US" sz="2600" dirty="0" err="1"/>
              <a:t>avvik</a:t>
            </a:r>
            <a:r>
              <a:rPr lang="en-US" sz="2600" dirty="0"/>
              <a:t>. </a:t>
            </a:r>
          </a:p>
          <a:p>
            <a:pPr>
              <a:lnSpc>
                <a:spcPct val="120000"/>
              </a:lnSpc>
              <a:spcAft>
                <a:spcPts val="600"/>
              </a:spcAft>
            </a:pPr>
            <a:r>
              <a:rPr lang="en-US" sz="2600" dirty="0"/>
              <a:t>Det </a:t>
            </a:r>
            <a:r>
              <a:rPr lang="en-US" sz="2600" dirty="0" err="1"/>
              <a:t>er</a:t>
            </a:r>
            <a:r>
              <a:rPr lang="en-US" sz="2600" dirty="0"/>
              <a:t> </a:t>
            </a:r>
            <a:r>
              <a:rPr lang="en-US" sz="2600" dirty="0" err="1"/>
              <a:t>til</a:t>
            </a:r>
            <a:r>
              <a:rPr lang="en-US" sz="2600" dirty="0"/>
              <a:t> </a:t>
            </a:r>
            <a:r>
              <a:rPr lang="en-US" sz="2600" dirty="0" err="1"/>
              <a:t>sammen</a:t>
            </a:r>
            <a:r>
              <a:rPr lang="en-US" sz="2600" dirty="0"/>
              <a:t> </a:t>
            </a:r>
            <a:r>
              <a:rPr lang="en-US" sz="2600" dirty="0" err="1"/>
              <a:t>rapportert</a:t>
            </a:r>
            <a:r>
              <a:rPr lang="en-US" sz="2600" dirty="0"/>
              <a:t> inn </a:t>
            </a:r>
            <a:r>
              <a:rPr lang="en-US" sz="2600" b="1" dirty="0"/>
              <a:t>42 </a:t>
            </a:r>
            <a:r>
              <a:rPr lang="en-US" sz="2600" b="1" dirty="0" err="1"/>
              <a:t>forbedringsforslag</a:t>
            </a:r>
            <a:r>
              <a:rPr lang="en-US" sz="2600" b="1" dirty="0"/>
              <a:t> i 2022</a:t>
            </a:r>
            <a:r>
              <a:rPr lang="en-US" sz="2600" dirty="0"/>
              <a:t>. </a:t>
            </a:r>
          </a:p>
          <a:p>
            <a:pPr indent="-228600">
              <a:lnSpc>
                <a:spcPct val="120000"/>
              </a:lnSpc>
              <a:spcAft>
                <a:spcPts val="600"/>
              </a:spcAft>
              <a:buFont typeface="Arial" panose="020B0604020202020204" pitchFamily="34" charset="0"/>
              <a:buChar char="•"/>
            </a:pPr>
            <a:endParaRPr lang="en-US" sz="2200" dirty="0"/>
          </a:p>
          <a:p>
            <a:pPr>
              <a:lnSpc>
                <a:spcPct val="120000"/>
              </a:lnSpc>
              <a:spcAft>
                <a:spcPts val="600"/>
              </a:spcAft>
            </a:pPr>
            <a:r>
              <a:rPr lang="en-US" sz="2200" dirty="0"/>
              <a:t>I </a:t>
            </a:r>
            <a:r>
              <a:rPr lang="en-US" sz="2200" dirty="0" err="1"/>
              <a:t>forbindelse</a:t>
            </a:r>
            <a:r>
              <a:rPr lang="en-US" sz="2200" dirty="0"/>
              <a:t> med HMS </a:t>
            </a:r>
            <a:r>
              <a:rPr lang="en-US" sz="2200" dirty="0" err="1"/>
              <a:t>uka</a:t>
            </a:r>
            <a:r>
              <a:rPr lang="en-US" sz="2200" dirty="0"/>
              <a:t> </a:t>
            </a:r>
            <a:r>
              <a:rPr lang="en-US" sz="2200" dirty="0" err="1"/>
              <a:t>ble</a:t>
            </a:r>
            <a:r>
              <a:rPr lang="en-US" sz="2200" dirty="0"/>
              <a:t> </a:t>
            </a:r>
            <a:r>
              <a:rPr lang="en-US" sz="2200" dirty="0" err="1"/>
              <a:t>beste</a:t>
            </a:r>
            <a:r>
              <a:rPr lang="en-US" sz="2200" dirty="0"/>
              <a:t> </a:t>
            </a:r>
            <a:r>
              <a:rPr lang="en-US" sz="2200" dirty="0" err="1"/>
              <a:t>forbedringsforslag</a:t>
            </a:r>
            <a:r>
              <a:rPr lang="en-US" sz="2200" dirty="0"/>
              <a:t> </a:t>
            </a:r>
            <a:r>
              <a:rPr lang="en-US" sz="2200" dirty="0" err="1"/>
              <a:t>premiert</a:t>
            </a:r>
            <a:r>
              <a:rPr lang="en-US" sz="2200" dirty="0"/>
              <a:t>. </a:t>
            </a:r>
          </a:p>
          <a:p>
            <a:pPr>
              <a:lnSpc>
                <a:spcPct val="120000"/>
              </a:lnSpc>
              <a:spcAft>
                <a:spcPts val="600"/>
              </a:spcAft>
            </a:pPr>
            <a:r>
              <a:rPr lang="en-US" sz="2200" dirty="0"/>
              <a:t>Vivi-Ann </a:t>
            </a:r>
            <a:r>
              <a:rPr lang="en-US" sz="2200" dirty="0" err="1"/>
              <a:t>Svensen</a:t>
            </a:r>
            <a:r>
              <a:rPr lang="en-US" sz="2200" dirty="0"/>
              <a:t> Rotmo </a:t>
            </a:r>
            <a:r>
              <a:rPr lang="en-US" sz="2200" dirty="0" err="1"/>
              <a:t>ble</a:t>
            </a:r>
            <a:r>
              <a:rPr lang="en-US" sz="2200" dirty="0"/>
              <a:t> </a:t>
            </a:r>
            <a:r>
              <a:rPr lang="en-US" sz="2200" dirty="0" err="1"/>
              <a:t>kåret</a:t>
            </a:r>
            <a:r>
              <a:rPr lang="en-US" sz="2200" dirty="0"/>
              <a:t> </a:t>
            </a:r>
            <a:r>
              <a:rPr lang="en-US" sz="2200" dirty="0" err="1"/>
              <a:t>som</a:t>
            </a:r>
            <a:r>
              <a:rPr lang="en-US" sz="2200" dirty="0"/>
              <a:t> </a:t>
            </a:r>
            <a:r>
              <a:rPr lang="en-US" sz="2200" dirty="0" err="1"/>
              <a:t>vinner</a:t>
            </a:r>
            <a:r>
              <a:rPr lang="en-US" sz="2200" dirty="0"/>
              <a:t> for det </a:t>
            </a:r>
            <a:r>
              <a:rPr lang="en-US" sz="2200" dirty="0" err="1"/>
              <a:t>beste</a:t>
            </a:r>
            <a:r>
              <a:rPr lang="en-US" sz="2200" dirty="0"/>
              <a:t> </a:t>
            </a:r>
            <a:r>
              <a:rPr lang="en-US" sz="2200" dirty="0" err="1"/>
              <a:t>miljøtipset</a:t>
            </a:r>
            <a:r>
              <a:rPr lang="en-US" sz="2200" dirty="0"/>
              <a:t>.</a:t>
            </a:r>
          </a:p>
          <a:p>
            <a:pPr>
              <a:lnSpc>
                <a:spcPct val="120000"/>
              </a:lnSpc>
              <a:spcAft>
                <a:spcPts val="600"/>
              </a:spcAft>
            </a:pPr>
            <a:r>
              <a:rPr lang="en-US" sz="2200" dirty="0"/>
              <a:t>Hun </a:t>
            </a:r>
            <a:r>
              <a:rPr lang="en-US" sz="2200" dirty="0" err="1"/>
              <a:t>foreslo</a:t>
            </a:r>
            <a:r>
              <a:rPr lang="en-US" sz="2200" dirty="0"/>
              <a:t> at </a:t>
            </a:r>
            <a:r>
              <a:rPr lang="en-US" sz="2200" dirty="0" err="1"/>
              <a:t>biblioteket</a:t>
            </a:r>
            <a:r>
              <a:rPr lang="en-US" sz="2200" dirty="0"/>
              <a:t> </a:t>
            </a:r>
            <a:r>
              <a:rPr lang="en-US" sz="2200" dirty="0" err="1"/>
              <a:t>burde</a:t>
            </a:r>
            <a:r>
              <a:rPr lang="en-US" sz="2200" dirty="0"/>
              <a:t> </a:t>
            </a:r>
            <a:r>
              <a:rPr lang="en-US" sz="2200" dirty="0" err="1"/>
              <a:t>få</a:t>
            </a:r>
            <a:r>
              <a:rPr lang="en-US" sz="2200" dirty="0"/>
              <a:t> </a:t>
            </a:r>
            <a:r>
              <a:rPr lang="en-US" sz="2200" dirty="0" err="1"/>
              <a:t>bedre</a:t>
            </a:r>
            <a:r>
              <a:rPr lang="en-US" sz="2200" dirty="0"/>
              <a:t> </a:t>
            </a:r>
            <a:r>
              <a:rPr lang="en-US" sz="2200" dirty="0" err="1"/>
              <a:t>kildesortering</a:t>
            </a:r>
            <a:r>
              <a:rPr lang="en-US" sz="2200" dirty="0"/>
              <a:t>, </a:t>
            </a:r>
          </a:p>
          <a:p>
            <a:pPr>
              <a:lnSpc>
                <a:spcPct val="120000"/>
              </a:lnSpc>
              <a:spcAft>
                <a:spcPts val="600"/>
              </a:spcAft>
            </a:pPr>
            <a:r>
              <a:rPr lang="en-US" sz="2200" dirty="0" err="1"/>
              <a:t>spesielt</a:t>
            </a:r>
            <a:r>
              <a:rPr lang="en-US" sz="2200" dirty="0"/>
              <a:t> for </a:t>
            </a:r>
            <a:r>
              <a:rPr lang="en-US" sz="2200" dirty="0" err="1"/>
              <a:t>plast</a:t>
            </a:r>
            <a:r>
              <a:rPr lang="en-US" sz="2200" dirty="0"/>
              <a:t>, </a:t>
            </a:r>
            <a:r>
              <a:rPr lang="en-US" sz="2200" dirty="0" err="1"/>
              <a:t>og</a:t>
            </a:r>
            <a:r>
              <a:rPr lang="en-US" sz="2200" dirty="0"/>
              <a:t> </a:t>
            </a:r>
            <a:r>
              <a:rPr lang="en-US" sz="2200" dirty="0" err="1"/>
              <a:t>anskaffes</a:t>
            </a:r>
            <a:r>
              <a:rPr lang="en-US" sz="2200" dirty="0"/>
              <a:t> </a:t>
            </a:r>
            <a:r>
              <a:rPr lang="en-US" sz="2200" dirty="0" err="1"/>
              <a:t>en</a:t>
            </a:r>
            <a:r>
              <a:rPr lang="en-US" sz="2200" dirty="0"/>
              <a:t> </a:t>
            </a:r>
            <a:r>
              <a:rPr lang="en-US" sz="2200" dirty="0" err="1"/>
              <a:t>restavfallsdunk</a:t>
            </a:r>
            <a:r>
              <a:rPr lang="en-US" sz="2200" dirty="0"/>
              <a:t> for å ha </a:t>
            </a:r>
            <a:r>
              <a:rPr lang="en-US" sz="2200" dirty="0" err="1"/>
              <a:t>ute</a:t>
            </a:r>
            <a:r>
              <a:rPr lang="en-US" sz="2200" dirty="0"/>
              <a:t>, </a:t>
            </a:r>
          </a:p>
          <a:p>
            <a:pPr>
              <a:lnSpc>
                <a:spcPct val="120000"/>
              </a:lnSpc>
              <a:spcAft>
                <a:spcPts val="600"/>
              </a:spcAft>
            </a:pPr>
            <a:r>
              <a:rPr lang="en-US" sz="2200" dirty="0" err="1"/>
              <a:t>samt</a:t>
            </a:r>
            <a:r>
              <a:rPr lang="en-US" sz="2200" dirty="0"/>
              <a:t> et </a:t>
            </a:r>
            <a:r>
              <a:rPr lang="en-US" sz="2200" dirty="0" err="1"/>
              <a:t>skilt</a:t>
            </a:r>
            <a:r>
              <a:rPr lang="en-US" sz="2200" dirty="0"/>
              <a:t> </a:t>
            </a:r>
            <a:r>
              <a:rPr lang="en-US" sz="2200" dirty="0" err="1"/>
              <a:t>som</a:t>
            </a:r>
            <a:r>
              <a:rPr lang="en-US" sz="2200" dirty="0"/>
              <a:t> </a:t>
            </a:r>
            <a:r>
              <a:rPr lang="en-US" sz="2200" dirty="0" err="1"/>
              <a:t>viser</a:t>
            </a:r>
            <a:r>
              <a:rPr lang="en-US" sz="2200" dirty="0"/>
              <a:t> at det </a:t>
            </a:r>
            <a:r>
              <a:rPr lang="en-US" sz="2200" dirty="0" err="1"/>
              <a:t>er</a:t>
            </a:r>
            <a:r>
              <a:rPr lang="en-US" sz="2200" dirty="0"/>
              <a:t> </a:t>
            </a:r>
            <a:r>
              <a:rPr lang="en-US" sz="2200" dirty="0" err="1"/>
              <a:t>forbudt</a:t>
            </a:r>
            <a:r>
              <a:rPr lang="en-US" sz="2200" dirty="0"/>
              <a:t> å </a:t>
            </a:r>
            <a:r>
              <a:rPr lang="en-US" sz="2200" dirty="0" err="1"/>
              <a:t>stå</a:t>
            </a:r>
            <a:r>
              <a:rPr lang="en-US" sz="2200" dirty="0"/>
              <a:t> </a:t>
            </a:r>
            <a:r>
              <a:rPr lang="en-US" sz="2200" dirty="0" err="1"/>
              <a:t>på</a:t>
            </a:r>
            <a:r>
              <a:rPr lang="en-US" sz="2200" dirty="0"/>
              <a:t> </a:t>
            </a:r>
            <a:r>
              <a:rPr lang="en-US" sz="2200" dirty="0" err="1"/>
              <a:t>tomgang</a:t>
            </a:r>
            <a:r>
              <a:rPr lang="en-US" sz="2200" dirty="0"/>
              <a:t> </a:t>
            </a:r>
          </a:p>
          <a:p>
            <a:pPr>
              <a:lnSpc>
                <a:spcPct val="120000"/>
              </a:lnSpc>
              <a:spcAft>
                <a:spcPts val="600"/>
              </a:spcAft>
            </a:pPr>
            <a:r>
              <a:rPr lang="en-US" sz="2200" dirty="0" err="1"/>
              <a:t>utenfor</a:t>
            </a:r>
            <a:r>
              <a:rPr lang="en-US" sz="2200" dirty="0"/>
              <a:t> </a:t>
            </a:r>
            <a:r>
              <a:rPr lang="en-US" sz="2200" dirty="0" err="1"/>
              <a:t>biblioteket</a:t>
            </a:r>
            <a:r>
              <a:rPr lang="en-US" sz="2200" dirty="0"/>
              <a:t>.</a:t>
            </a:r>
          </a:p>
          <a:p>
            <a:pPr>
              <a:lnSpc>
                <a:spcPct val="90000"/>
              </a:lnSpc>
              <a:spcAft>
                <a:spcPts val="600"/>
              </a:spcAft>
            </a:pPr>
            <a:endParaRPr lang="en-US" sz="1100" dirty="0"/>
          </a:p>
          <a:p>
            <a:pPr>
              <a:lnSpc>
                <a:spcPct val="90000"/>
              </a:lnSpc>
              <a:spcAft>
                <a:spcPts val="600"/>
              </a:spcAft>
            </a:pPr>
            <a:endParaRPr lang="en-US" sz="1100" dirty="0"/>
          </a:p>
          <a:p>
            <a:pPr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dirty="0"/>
          </a:p>
        </p:txBody>
      </p:sp>
      <p:pic>
        <p:nvPicPr>
          <p:cNvPr id="11" name="Bilde 10">
            <a:extLst>
              <a:ext uri="{FF2B5EF4-FFF2-40B4-BE49-F238E27FC236}">
                <a16:creationId xmlns:a16="http://schemas.microsoft.com/office/drawing/2014/main" id="{05A564C5-8F03-43DF-8026-F327F046521C}"/>
              </a:ext>
            </a:extLst>
          </p:cNvPr>
          <p:cNvPicPr/>
          <p:nvPr/>
        </p:nvPicPr>
        <p:blipFill rotWithShape="1">
          <a:blip r:embed="rId2" cstate="print">
            <a:extLst>
              <a:ext uri="{28A0092B-C50C-407E-A947-70E740481C1C}">
                <a14:useLocalDpi xmlns:a14="http://schemas.microsoft.com/office/drawing/2010/main" val="0"/>
              </a:ext>
            </a:extLst>
          </a:blip>
          <a:srcRect t="3837" r="-2" b="36162"/>
          <a:stretch/>
        </p:blipFill>
        <p:spPr>
          <a:xfrm>
            <a:off x="7453745" y="978677"/>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43" name="Rectangle 4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ssholder for dato 3">
            <a:extLst>
              <a:ext uri="{FF2B5EF4-FFF2-40B4-BE49-F238E27FC236}">
                <a16:creationId xmlns:a16="http://schemas.microsoft.com/office/drawing/2014/main" id="{6555F197-1537-45B3-819C-1E9D425AB08A}"/>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defRPr/>
            </a:pPr>
            <a:fld id="{F097E77E-7FF3-4702-B795-8AE6650EF5EB}" type="datetime1">
              <a:rPr lang="en-US" sz="1100">
                <a:solidFill>
                  <a:srgbClr val="FFFFFF"/>
                </a:solidFill>
                <a:latin typeface="Calibri" panose="020F0502020204030204"/>
              </a:rPr>
              <a:pPr algn="r">
                <a:spcAft>
                  <a:spcPts val="600"/>
                </a:spcAft>
                <a:defRPr/>
              </a:pPr>
              <a:t>2/20/2023</a:t>
            </a:fld>
            <a:endParaRPr lang="en-US" sz="1100">
              <a:solidFill>
                <a:srgbClr val="FFFFFF"/>
              </a:solidFill>
              <a:latin typeface="Calibri" panose="020F0502020204030204"/>
            </a:endParaRPr>
          </a:p>
        </p:txBody>
      </p:sp>
      <p:sp>
        <p:nvSpPr>
          <p:cNvPr id="6" name="Plassholder for lysbildenummer 5">
            <a:extLst>
              <a:ext uri="{FF2B5EF4-FFF2-40B4-BE49-F238E27FC236}">
                <a16:creationId xmlns:a16="http://schemas.microsoft.com/office/drawing/2014/main" id="{B9CC8E71-3C95-459C-A02C-991860813B94}"/>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defRPr/>
            </a:pPr>
            <a:fld id="{6113E31D-E2AB-40D1-8B51-AFA5AFEF393A}" type="slidenum">
              <a:rPr lang="en-US" sz="1100">
                <a:solidFill>
                  <a:srgbClr val="FFFFFF"/>
                </a:solidFill>
                <a:latin typeface="Calibri" panose="020F0502020204030204"/>
              </a:rPr>
              <a:pPr>
                <a:spcAft>
                  <a:spcPts val="600"/>
                </a:spcAft>
                <a:defRPr/>
              </a:pPr>
              <a:t>19</a:t>
            </a:fld>
            <a:endParaRPr lang="en-US" sz="1100">
              <a:solidFill>
                <a:srgbClr val="FFFFFF"/>
              </a:solidFill>
              <a:latin typeface="Calibri" panose="020F0502020204030204"/>
            </a:endParaRPr>
          </a:p>
        </p:txBody>
      </p:sp>
    </p:spTree>
    <p:extLst>
      <p:ext uri="{BB962C8B-B14F-4D97-AF65-F5344CB8AC3E}">
        <p14:creationId xmlns:p14="http://schemas.microsoft.com/office/powerpoint/2010/main" val="3881227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923D15-9C32-47B9-93A6-828866326A84}"/>
              </a:ext>
            </a:extLst>
          </p:cNvPr>
          <p:cNvSpPr>
            <a:spLocks noGrp="1"/>
          </p:cNvSpPr>
          <p:nvPr>
            <p:ph type="title"/>
          </p:nvPr>
        </p:nvSpPr>
        <p:spPr>
          <a:xfrm>
            <a:off x="1263820" y="447870"/>
            <a:ext cx="10295134" cy="835646"/>
          </a:xfrm>
        </p:spPr>
        <p:txBody>
          <a:bodyPr>
            <a:normAutofit fontScale="90000"/>
          </a:bodyPr>
          <a:lstStyle/>
          <a:p>
            <a:br>
              <a:rPr lang="nb-NO" sz="4000" b="1" dirty="0"/>
            </a:br>
            <a:br>
              <a:rPr lang="nb-NO" sz="3100" b="1" dirty="0"/>
            </a:br>
            <a:r>
              <a:rPr lang="nb-NO" sz="3100" b="1" dirty="0"/>
              <a:t>Rapporterte avvik fordelt på hovedområder/sektorer</a:t>
            </a:r>
            <a:br>
              <a:rPr lang="nb-NO" sz="3100" b="1" dirty="0"/>
            </a:br>
            <a:endParaRPr lang="nb-NO" sz="2700" b="1" dirty="0"/>
          </a:p>
        </p:txBody>
      </p:sp>
      <p:graphicFrame>
        <p:nvGraphicFramePr>
          <p:cNvPr id="7" name="Plassholder for innhold 6">
            <a:extLst>
              <a:ext uri="{FF2B5EF4-FFF2-40B4-BE49-F238E27FC236}">
                <a16:creationId xmlns:a16="http://schemas.microsoft.com/office/drawing/2014/main" id="{E2D119E4-0E3F-4706-9964-2772DF9BCA5A}"/>
              </a:ext>
            </a:extLst>
          </p:cNvPr>
          <p:cNvGraphicFramePr>
            <a:graphicFrameLocks noGrp="1"/>
          </p:cNvGraphicFramePr>
          <p:nvPr>
            <p:ph idx="1"/>
            <p:extLst>
              <p:ext uri="{D42A27DB-BD31-4B8C-83A1-F6EECF244321}">
                <p14:modId xmlns:p14="http://schemas.microsoft.com/office/powerpoint/2010/main" val="308788334"/>
              </p:ext>
            </p:extLst>
          </p:nvPr>
        </p:nvGraphicFramePr>
        <p:xfrm>
          <a:off x="1366944" y="1504489"/>
          <a:ext cx="10639424" cy="2763520"/>
        </p:xfrm>
        <a:graphic>
          <a:graphicData uri="http://schemas.openxmlformats.org/drawingml/2006/table">
            <a:tbl>
              <a:tblPr firstRow="1" bandRow="1">
                <a:tableStyleId>{5C22544A-7EE6-4342-B048-85BDC9FD1C3A}</a:tableStyleId>
              </a:tblPr>
              <a:tblGrid>
                <a:gridCol w="2659856">
                  <a:extLst>
                    <a:ext uri="{9D8B030D-6E8A-4147-A177-3AD203B41FA5}">
                      <a16:colId xmlns:a16="http://schemas.microsoft.com/office/drawing/2014/main" val="571516363"/>
                    </a:ext>
                  </a:extLst>
                </a:gridCol>
                <a:gridCol w="2769207">
                  <a:extLst>
                    <a:ext uri="{9D8B030D-6E8A-4147-A177-3AD203B41FA5}">
                      <a16:colId xmlns:a16="http://schemas.microsoft.com/office/drawing/2014/main" val="1289659984"/>
                    </a:ext>
                  </a:extLst>
                </a:gridCol>
                <a:gridCol w="2550505">
                  <a:extLst>
                    <a:ext uri="{9D8B030D-6E8A-4147-A177-3AD203B41FA5}">
                      <a16:colId xmlns:a16="http://schemas.microsoft.com/office/drawing/2014/main" val="1740024733"/>
                    </a:ext>
                  </a:extLst>
                </a:gridCol>
                <a:gridCol w="2659856">
                  <a:extLst>
                    <a:ext uri="{9D8B030D-6E8A-4147-A177-3AD203B41FA5}">
                      <a16:colId xmlns:a16="http://schemas.microsoft.com/office/drawing/2014/main" val="3634663160"/>
                    </a:ext>
                  </a:extLst>
                </a:gridCol>
              </a:tblGrid>
              <a:tr h="251421">
                <a:tc>
                  <a:txBody>
                    <a:bodyPr/>
                    <a:lstStyle/>
                    <a:p>
                      <a:endParaRPr lang="nb-NO" dirty="0"/>
                    </a:p>
                  </a:txBody>
                  <a:tcPr/>
                </a:tc>
                <a:tc>
                  <a:txBody>
                    <a:bodyPr/>
                    <a:lstStyle/>
                    <a:p>
                      <a:r>
                        <a:rPr lang="nb-NO" dirty="0"/>
                        <a:t>2020</a:t>
                      </a:r>
                    </a:p>
                  </a:txBody>
                  <a:tcPr/>
                </a:tc>
                <a:tc>
                  <a:txBody>
                    <a:bodyPr/>
                    <a:lstStyle/>
                    <a:p>
                      <a:r>
                        <a:rPr lang="nb-NO" dirty="0"/>
                        <a:t>2021</a:t>
                      </a:r>
                    </a:p>
                  </a:txBody>
                  <a:tcPr/>
                </a:tc>
                <a:tc>
                  <a:txBody>
                    <a:bodyPr/>
                    <a:lstStyle/>
                    <a:p>
                      <a:r>
                        <a:rPr lang="nb-NO" dirty="0"/>
                        <a:t>2022</a:t>
                      </a:r>
                    </a:p>
                  </a:txBody>
                  <a:tcPr/>
                </a:tc>
                <a:extLst>
                  <a:ext uri="{0D108BD9-81ED-4DB2-BD59-A6C34878D82A}">
                    <a16:rowId xmlns:a16="http://schemas.microsoft.com/office/drawing/2014/main" val="2918912795"/>
                  </a:ext>
                </a:extLst>
              </a:tr>
              <a:tr h="370840">
                <a:tc>
                  <a:txBody>
                    <a:bodyPr/>
                    <a:lstStyle/>
                    <a:p>
                      <a:r>
                        <a:rPr lang="nb-NO" dirty="0"/>
                        <a:t>Helse og velferd</a:t>
                      </a:r>
                    </a:p>
                  </a:txBody>
                  <a:tcPr/>
                </a:tc>
                <a:tc>
                  <a:txBody>
                    <a:bodyPr/>
                    <a:lstStyle/>
                    <a:p>
                      <a:r>
                        <a:rPr lang="nb-NO" dirty="0"/>
                        <a:t>2105</a:t>
                      </a:r>
                    </a:p>
                  </a:txBody>
                  <a:tcPr/>
                </a:tc>
                <a:tc>
                  <a:txBody>
                    <a:bodyPr/>
                    <a:lstStyle/>
                    <a:p>
                      <a:r>
                        <a:rPr lang="nb-NO" dirty="0"/>
                        <a:t>1782</a:t>
                      </a:r>
                    </a:p>
                  </a:txBody>
                  <a:tcPr/>
                </a:tc>
                <a:tc>
                  <a:txBody>
                    <a:bodyPr/>
                    <a:lstStyle/>
                    <a:p>
                      <a:r>
                        <a:rPr lang="nb-NO" dirty="0"/>
                        <a:t>2111</a:t>
                      </a:r>
                    </a:p>
                  </a:txBody>
                  <a:tcPr/>
                </a:tc>
                <a:extLst>
                  <a:ext uri="{0D108BD9-81ED-4DB2-BD59-A6C34878D82A}">
                    <a16:rowId xmlns:a16="http://schemas.microsoft.com/office/drawing/2014/main" val="3526252096"/>
                  </a:ext>
                </a:extLst>
              </a:tr>
              <a:tr h="370840">
                <a:tc>
                  <a:txBody>
                    <a:bodyPr/>
                    <a:lstStyle/>
                    <a:p>
                      <a:r>
                        <a:rPr lang="nb-NO" dirty="0"/>
                        <a:t>Oppvekst og utdanning</a:t>
                      </a:r>
                    </a:p>
                  </a:txBody>
                  <a:tcPr/>
                </a:tc>
                <a:tc>
                  <a:txBody>
                    <a:bodyPr/>
                    <a:lstStyle/>
                    <a:p>
                      <a:r>
                        <a:rPr lang="nb-NO" dirty="0"/>
                        <a:t>  533</a:t>
                      </a:r>
                    </a:p>
                  </a:txBody>
                  <a:tcPr/>
                </a:tc>
                <a:tc>
                  <a:txBody>
                    <a:bodyPr/>
                    <a:lstStyle/>
                    <a:p>
                      <a:r>
                        <a:rPr lang="nb-NO" dirty="0"/>
                        <a:t>  501</a:t>
                      </a:r>
                    </a:p>
                  </a:txBody>
                  <a:tcPr/>
                </a:tc>
                <a:tc>
                  <a:txBody>
                    <a:bodyPr/>
                    <a:lstStyle/>
                    <a:p>
                      <a:r>
                        <a:rPr lang="nb-NO" dirty="0"/>
                        <a:t>510</a:t>
                      </a:r>
                    </a:p>
                  </a:txBody>
                  <a:tcPr/>
                </a:tc>
                <a:extLst>
                  <a:ext uri="{0D108BD9-81ED-4DB2-BD59-A6C34878D82A}">
                    <a16:rowId xmlns:a16="http://schemas.microsoft.com/office/drawing/2014/main" val="3115224671"/>
                  </a:ext>
                </a:extLst>
              </a:tr>
              <a:tr h="370840">
                <a:tc>
                  <a:txBody>
                    <a:bodyPr/>
                    <a:lstStyle/>
                    <a:p>
                      <a:r>
                        <a:rPr lang="nb-NO" dirty="0"/>
                        <a:t>Samfunnsutvikling </a:t>
                      </a:r>
                    </a:p>
                  </a:txBody>
                  <a:tcPr/>
                </a:tc>
                <a:tc>
                  <a:txBody>
                    <a:bodyPr/>
                    <a:lstStyle/>
                    <a:p>
                      <a:r>
                        <a:rPr lang="nb-NO" dirty="0"/>
                        <a:t>  119</a:t>
                      </a:r>
                    </a:p>
                  </a:txBody>
                  <a:tcPr/>
                </a:tc>
                <a:tc>
                  <a:txBody>
                    <a:bodyPr/>
                    <a:lstStyle/>
                    <a:p>
                      <a:r>
                        <a:rPr lang="nb-NO" dirty="0"/>
                        <a:t>    50</a:t>
                      </a:r>
                    </a:p>
                  </a:txBody>
                  <a:tcPr/>
                </a:tc>
                <a:tc>
                  <a:txBody>
                    <a:bodyPr/>
                    <a:lstStyle/>
                    <a:p>
                      <a:r>
                        <a:rPr lang="nb-NO" dirty="0"/>
                        <a:t>59</a:t>
                      </a:r>
                    </a:p>
                  </a:txBody>
                  <a:tcPr/>
                </a:tc>
                <a:extLst>
                  <a:ext uri="{0D108BD9-81ED-4DB2-BD59-A6C34878D82A}">
                    <a16:rowId xmlns:a16="http://schemas.microsoft.com/office/drawing/2014/main" val="2357256249"/>
                  </a:ext>
                </a:extLst>
              </a:tr>
              <a:tr h="370840">
                <a:tc>
                  <a:txBody>
                    <a:bodyPr/>
                    <a:lstStyle/>
                    <a:p>
                      <a:r>
                        <a:rPr lang="nb-NO" dirty="0"/>
                        <a:t>Andre</a:t>
                      </a:r>
                    </a:p>
                    <a:p>
                      <a:r>
                        <a:rPr lang="nb-NO" dirty="0"/>
                        <a:t>Trønderhall, kommunesamarbeid</a:t>
                      </a:r>
                    </a:p>
                  </a:txBody>
                  <a:tcPr/>
                </a:tc>
                <a:tc>
                  <a:txBody>
                    <a:bodyPr/>
                    <a:lstStyle/>
                    <a:p>
                      <a:r>
                        <a:rPr lang="nb-NO" dirty="0"/>
                        <a:t>    42</a:t>
                      </a:r>
                    </a:p>
                  </a:txBody>
                  <a:tcPr/>
                </a:tc>
                <a:tc>
                  <a:txBody>
                    <a:bodyPr/>
                    <a:lstStyle/>
                    <a:p>
                      <a:r>
                        <a:rPr lang="nb-NO" dirty="0"/>
                        <a:t>    27</a:t>
                      </a:r>
                    </a:p>
                  </a:txBody>
                  <a:tcPr/>
                </a:tc>
                <a:tc>
                  <a:txBody>
                    <a:bodyPr/>
                    <a:lstStyle/>
                    <a:p>
                      <a:r>
                        <a:rPr lang="nb-NO" dirty="0"/>
                        <a:t>43</a:t>
                      </a:r>
                    </a:p>
                  </a:txBody>
                  <a:tcPr/>
                </a:tc>
                <a:extLst>
                  <a:ext uri="{0D108BD9-81ED-4DB2-BD59-A6C34878D82A}">
                    <a16:rowId xmlns:a16="http://schemas.microsoft.com/office/drawing/2014/main" val="3456845541"/>
                  </a:ext>
                </a:extLst>
              </a:tr>
              <a:tr h="370840">
                <a:tc>
                  <a:txBody>
                    <a:bodyPr/>
                    <a:lstStyle/>
                    <a:p>
                      <a:r>
                        <a:rPr lang="nb-NO" dirty="0"/>
                        <a:t>Totalt</a:t>
                      </a:r>
                    </a:p>
                  </a:txBody>
                  <a:tcPr/>
                </a:tc>
                <a:tc>
                  <a:txBody>
                    <a:bodyPr/>
                    <a:lstStyle/>
                    <a:p>
                      <a:r>
                        <a:rPr lang="nb-NO" dirty="0"/>
                        <a:t>2799</a:t>
                      </a:r>
                    </a:p>
                  </a:txBody>
                  <a:tcPr/>
                </a:tc>
                <a:tc>
                  <a:txBody>
                    <a:bodyPr/>
                    <a:lstStyle/>
                    <a:p>
                      <a:r>
                        <a:rPr lang="nb-NO" dirty="0"/>
                        <a:t>2360</a:t>
                      </a:r>
                    </a:p>
                  </a:txBody>
                  <a:tcPr/>
                </a:tc>
                <a:tc>
                  <a:txBody>
                    <a:bodyPr/>
                    <a:lstStyle/>
                    <a:p>
                      <a:r>
                        <a:rPr lang="nb-NO" dirty="0"/>
                        <a:t>2723</a:t>
                      </a:r>
                    </a:p>
                  </a:txBody>
                  <a:tcPr/>
                </a:tc>
                <a:extLst>
                  <a:ext uri="{0D108BD9-81ED-4DB2-BD59-A6C34878D82A}">
                    <a16:rowId xmlns:a16="http://schemas.microsoft.com/office/drawing/2014/main" val="1814469562"/>
                  </a:ext>
                </a:extLst>
              </a:tr>
            </a:tbl>
          </a:graphicData>
        </a:graphic>
      </p:graphicFrame>
      <p:sp>
        <p:nvSpPr>
          <p:cNvPr id="4" name="Plassholder for dato 3">
            <a:extLst>
              <a:ext uri="{FF2B5EF4-FFF2-40B4-BE49-F238E27FC236}">
                <a16:creationId xmlns:a16="http://schemas.microsoft.com/office/drawing/2014/main" id="{920A3704-7DF9-4FC7-9B2C-EBA8D2013C2A}"/>
              </a:ext>
            </a:extLst>
          </p:cNvPr>
          <p:cNvSpPr>
            <a:spLocks noGrp="1"/>
          </p:cNvSpPr>
          <p:nvPr>
            <p:ph type="dt" sz="half" idx="10"/>
          </p:nvPr>
        </p:nvSpPr>
        <p:spPr/>
        <p:txBody>
          <a:bodyPr/>
          <a:lstStyle/>
          <a:p>
            <a:fld id="{F097E77E-7FF3-4702-B795-8AE6650EF5EB}" type="datetime1">
              <a:rPr lang="nb-NO" smtClean="0"/>
              <a:t>20.02.2023</a:t>
            </a:fld>
            <a:endParaRPr lang="en-US" dirty="0"/>
          </a:p>
        </p:txBody>
      </p:sp>
      <p:sp>
        <p:nvSpPr>
          <p:cNvPr id="5" name="Plassholder for bunntekst 4">
            <a:extLst>
              <a:ext uri="{FF2B5EF4-FFF2-40B4-BE49-F238E27FC236}">
                <a16:creationId xmlns:a16="http://schemas.microsoft.com/office/drawing/2014/main" id="{7CEAD44D-15AF-43B1-A4B8-2E6EA4235B01}"/>
              </a:ext>
            </a:extLst>
          </p:cNvPr>
          <p:cNvSpPr>
            <a:spLocks noGrp="1"/>
          </p:cNvSpPr>
          <p:nvPr>
            <p:ph type="ftr" sz="quarter" idx="11"/>
          </p:nvPr>
        </p:nvSpPr>
        <p:spPr/>
        <p:txBody>
          <a:bodyPr/>
          <a:lstStyle/>
          <a:p>
            <a:r>
              <a:rPr lang="nb-NO"/>
              <a:t>Velg meny øverst: Sett inn topp-/bunntekst - bruk på alle</a:t>
            </a:r>
            <a:endParaRPr lang="en-US" dirty="0"/>
          </a:p>
        </p:txBody>
      </p:sp>
      <p:sp>
        <p:nvSpPr>
          <p:cNvPr id="6" name="Plassholder for lysbildenummer 5">
            <a:extLst>
              <a:ext uri="{FF2B5EF4-FFF2-40B4-BE49-F238E27FC236}">
                <a16:creationId xmlns:a16="http://schemas.microsoft.com/office/drawing/2014/main" id="{A71515BF-7FB1-4554-9F82-B4AD5716B29A}"/>
              </a:ext>
            </a:extLst>
          </p:cNvPr>
          <p:cNvSpPr>
            <a:spLocks noGrp="1"/>
          </p:cNvSpPr>
          <p:nvPr>
            <p:ph type="sldNum" sz="quarter" idx="12"/>
          </p:nvPr>
        </p:nvSpPr>
        <p:spPr/>
        <p:txBody>
          <a:bodyPr/>
          <a:lstStyle/>
          <a:p>
            <a:fld id="{6113E31D-E2AB-40D1-8B51-AFA5AFEF393A}" type="slidenum">
              <a:rPr lang="en-US" smtClean="0"/>
              <a:t>2</a:t>
            </a:fld>
            <a:endParaRPr lang="en-US" dirty="0"/>
          </a:p>
        </p:txBody>
      </p:sp>
      <p:sp>
        <p:nvSpPr>
          <p:cNvPr id="3" name="TekstSylinder 2">
            <a:extLst>
              <a:ext uri="{FF2B5EF4-FFF2-40B4-BE49-F238E27FC236}">
                <a16:creationId xmlns:a16="http://schemas.microsoft.com/office/drawing/2014/main" id="{2C89ADC9-8875-4714-8412-F3EF37901C4D}"/>
              </a:ext>
            </a:extLst>
          </p:cNvPr>
          <p:cNvSpPr txBox="1"/>
          <p:nvPr/>
        </p:nvSpPr>
        <p:spPr>
          <a:xfrm>
            <a:off x="306922" y="3971751"/>
            <a:ext cx="10782165" cy="646331"/>
          </a:xfrm>
          <a:prstGeom prst="rect">
            <a:avLst/>
          </a:prstGeom>
          <a:noFill/>
        </p:spPr>
        <p:txBody>
          <a:bodyPr wrap="square" rtlCol="0">
            <a:spAutoFit/>
          </a:bodyPr>
          <a:lstStyle/>
          <a:p>
            <a:r>
              <a:rPr lang="nb-NO" dirty="0"/>
              <a:t>	</a:t>
            </a:r>
          </a:p>
          <a:p>
            <a:r>
              <a:rPr lang="nb-NO" dirty="0"/>
              <a:t>	</a:t>
            </a:r>
          </a:p>
        </p:txBody>
      </p:sp>
      <p:sp>
        <p:nvSpPr>
          <p:cNvPr id="14" name="Pil: høyre 13">
            <a:extLst>
              <a:ext uri="{FF2B5EF4-FFF2-40B4-BE49-F238E27FC236}">
                <a16:creationId xmlns:a16="http://schemas.microsoft.com/office/drawing/2014/main" id="{44DF282F-105A-4A6F-B3D6-046A980E0D2A}"/>
              </a:ext>
            </a:extLst>
          </p:cNvPr>
          <p:cNvSpPr/>
          <p:nvPr/>
        </p:nvSpPr>
        <p:spPr>
          <a:xfrm rot="16200000">
            <a:off x="10094165" y="2028539"/>
            <a:ext cx="262156" cy="739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BDE92D91-C39F-47BA-AD50-CA9E807DB8DF}"/>
              </a:ext>
            </a:extLst>
          </p:cNvPr>
          <p:cNvSpPr/>
          <p:nvPr/>
        </p:nvSpPr>
        <p:spPr>
          <a:xfrm>
            <a:off x="9352707" y="1856520"/>
            <a:ext cx="631849" cy="37696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C6546065-977B-4835-90F7-F35F398ED26F}"/>
              </a:ext>
            </a:extLst>
          </p:cNvPr>
          <p:cNvSpPr/>
          <p:nvPr/>
        </p:nvSpPr>
        <p:spPr>
          <a:xfrm>
            <a:off x="1416908" y="4849699"/>
            <a:ext cx="9358184" cy="646331"/>
          </a:xfrm>
          <a:prstGeom prst="rect">
            <a:avLst/>
          </a:prstGeom>
        </p:spPr>
        <p:txBody>
          <a:bodyPr wrap="square">
            <a:spAutoFit/>
          </a:bodyPr>
          <a:lstStyle/>
          <a:p>
            <a:pPr>
              <a:spcAft>
                <a:spcPts val="0"/>
              </a:spcAft>
            </a:pPr>
            <a:r>
              <a:rPr lang="nb-NO" dirty="0">
                <a:solidFill>
                  <a:srgbClr val="000000"/>
                </a:solidFill>
                <a:latin typeface="Times New Roman" panose="02020603050405020304" pitchFamily="18" charset="0"/>
                <a:ea typeface="Times New Roman" panose="02020603050405020304" pitchFamily="18" charset="0"/>
              </a:rPr>
              <a:t>Det ble rapportert 2723 avvik i Levanger kommune i 2022</a:t>
            </a:r>
          </a:p>
          <a:p>
            <a:pPr>
              <a:spcAft>
                <a:spcPts val="0"/>
              </a:spcAft>
            </a:pPr>
            <a:r>
              <a:rPr lang="nb-NO" dirty="0">
                <a:solidFill>
                  <a:srgbClr val="000000"/>
                </a:solidFill>
                <a:latin typeface="Times New Roman" panose="02020603050405020304" pitchFamily="18" charset="0"/>
                <a:ea typeface="Times New Roman" panose="02020603050405020304" pitchFamily="18" charset="0"/>
              </a:rPr>
              <a:t>En økning på 363 avvik sammenlignet med antall avvik i 2021.</a:t>
            </a:r>
          </a:p>
        </p:txBody>
      </p:sp>
    </p:spTree>
    <p:extLst>
      <p:ext uri="{BB962C8B-B14F-4D97-AF65-F5344CB8AC3E}">
        <p14:creationId xmlns:p14="http://schemas.microsoft.com/office/powerpoint/2010/main" val="1630704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28FE36-D2BF-4435-854B-0E8B90EBF1AB}"/>
              </a:ext>
            </a:extLst>
          </p:cNvPr>
          <p:cNvSpPr>
            <a:spLocks noGrp="1"/>
          </p:cNvSpPr>
          <p:nvPr>
            <p:ph type="title"/>
          </p:nvPr>
        </p:nvSpPr>
        <p:spPr>
          <a:xfrm>
            <a:off x="1278457" y="368299"/>
            <a:ext cx="10639640" cy="778996"/>
          </a:xfrm>
        </p:spPr>
        <p:txBody>
          <a:bodyPr>
            <a:normAutofit fontScale="90000"/>
          </a:bodyPr>
          <a:lstStyle/>
          <a:p>
            <a:r>
              <a:rPr lang="nb-NO" sz="3200" b="1" dirty="0"/>
              <a:t>Avvik rapportert på hovedkategorier </a:t>
            </a:r>
            <a:br>
              <a:rPr lang="nb-NO" sz="3200" b="1" dirty="0"/>
            </a:br>
            <a:endParaRPr lang="nb-NO" sz="2200" b="1" dirty="0"/>
          </a:p>
        </p:txBody>
      </p:sp>
      <p:graphicFrame>
        <p:nvGraphicFramePr>
          <p:cNvPr id="8" name="Plassholder for innhold 7">
            <a:extLst>
              <a:ext uri="{FF2B5EF4-FFF2-40B4-BE49-F238E27FC236}">
                <a16:creationId xmlns:a16="http://schemas.microsoft.com/office/drawing/2014/main" id="{01760C57-DF44-47CD-8D50-2414FE94A6A6}"/>
              </a:ext>
            </a:extLst>
          </p:cNvPr>
          <p:cNvGraphicFramePr>
            <a:graphicFrameLocks noGrp="1"/>
          </p:cNvGraphicFramePr>
          <p:nvPr>
            <p:ph idx="1"/>
            <p:extLst>
              <p:ext uri="{D42A27DB-BD31-4B8C-83A1-F6EECF244321}">
                <p14:modId xmlns:p14="http://schemas.microsoft.com/office/powerpoint/2010/main" val="1507731806"/>
              </p:ext>
            </p:extLst>
          </p:nvPr>
        </p:nvGraphicFramePr>
        <p:xfrm>
          <a:off x="1278457" y="1192179"/>
          <a:ext cx="9165539" cy="2468880"/>
        </p:xfrm>
        <a:graphic>
          <a:graphicData uri="http://schemas.openxmlformats.org/drawingml/2006/table">
            <a:tbl>
              <a:tblPr firstRow="1" bandRow="1">
                <a:tableStyleId>{5C22544A-7EE6-4342-B048-85BDC9FD1C3A}</a:tableStyleId>
              </a:tblPr>
              <a:tblGrid>
                <a:gridCol w="3314610">
                  <a:extLst>
                    <a:ext uri="{9D8B030D-6E8A-4147-A177-3AD203B41FA5}">
                      <a16:colId xmlns:a16="http://schemas.microsoft.com/office/drawing/2014/main" val="3838023582"/>
                    </a:ext>
                  </a:extLst>
                </a:gridCol>
                <a:gridCol w="1732414">
                  <a:extLst>
                    <a:ext uri="{9D8B030D-6E8A-4147-A177-3AD203B41FA5}">
                      <a16:colId xmlns:a16="http://schemas.microsoft.com/office/drawing/2014/main" val="3264576154"/>
                    </a:ext>
                  </a:extLst>
                </a:gridCol>
                <a:gridCol w="1827130">
                  <a:extLst>
                    <a:ext uri="{9D8B030D-6E8A-4147-A177-3AD203B41FA5}">
                      <a16:colId xmlns:a16="http://schemas.microsoft.com/office/drawing/2014/main" val="472945690"/>
                    </a:ext>
                  </a:extLst>
                </a:gridCol>
                <a:gridCol w="2291385">
                  <a:extLst>
                    <a:ext uri="{9D8B030D-6E8A-4147-A177-3AD203B41FA5}">
                      <a16:colId xmlns:a16="http://schemas.microsoft.com/office/drawing/2014/main" val="516091440"/>
                    </a:ext>
                  </a:extLst>
                </a:gridCol>
              </a:tblGrid>
              <a:tr h="297652">
                <a:tc>
                  <a:txBody>
                    <a:bodyPr/>
                    <a:lstStyle/>
                    <a:p>
                      <a:endParaRPr lang="nb-NO" dirty="0"/>
                    </a:p>
                  </a:txBody>
                  <a:tcPr/>
                </a:tc>
                <a:tc>
                  <a:txBody>
                    <a:bodyPr/>
                    <a:lstStyle/>
                    <a:p>
                      <a:r>
                        <a:rPr lang="nb-NO" dirty="0"/>
                        <a:t>2020</a:t>
                      </a:r>
                    </a:p>
                  </a:txBody>
                  <a:tcPr/>
                </a:tc>
                <a:tc>
                  <a:txBody>
                    <a:bodyPr/>
                    <a:lstStyle/>
                    <a:p>
                      <a:r>
                        <a:rPr lang="nb-NO" dirty="0"/>
                        <a:t>2021</a:t>
                      </a:r>
                    </a:p>
                  </a:txBody>
                  <a:tcPr/>
                </a:tc>
                <a:tc>
                  <a:txBody>
                    <a:bodyPr/>
                    <a:lstStyle/>
                    <a:p>
                      <a:r>
                        <a:rPr lang="nb-NO" dirty="0"/>
                        <a:t>2022</a:t>
                      </a:r>
                    </a:p>
                  </a:txBody>
                  <a:tcPr/>
                </a:tc>
                <a:extLst>
                  <a:ext uri="{0D108BD9-81ED-4DB2-BD59-A6C34878D82A}">
                    <a16:rowId xmlns:a16="http://schemas.microsoft.com/office/drawing/2014/main" val="3543772471"/>
                  </a:ext>
                </a:extLst>
              </a:tr>
              <a:tr h="297652">
                <a:tc>
                  <a:txBody>
                    <a:bodyPr/>
                    <a:lstStyle/>
                    <a:p>
                      <a:r>
                        <a:rPr lang="nb-NO" dirty="0"/>
                        <a:t>HMS</a:t>
                      </a:r>
                    </a:p>
                  </a:txBody>
                  <a:tcPr/>
                </a:tc>
                <a:tc>
                  <a:txBody>
                    <a:bodyPr/>
                    <a:lstStyle/>
                    <a:p>
                      <a:r>
                        <a:rPr lang="nb-NO" dirty="0">
                          <a:solidFill>
                            <a:schemeClr val="tx1"/>
                          </a:solidFill>
                        </a:rPr>
                        <a:t>1235</a:t>
                      </a:r>
                    </a:p>
                  </a:txBody>
                  <a:tcPr/>
                </a:tc>
                <a:tc>
                  <a:txBody>
                    <a:bodyPr/>
                    <a:lstStyle/>
                    <a:p>
                      <a:r>
                        <a:rPr lang="nb-NO" dirty="0">
                          <a:solidFill>
                            <a:schemeClr val="tx1"/>
                          </a:solidFill>
                        </a:rPr>
                        <a:t>1565</a:t>
                      </a:r>
                    </a:p>
                  </a:txBody>
                  <a:tcPr/>
                </a:tc>
                <a:tc>
                  <a:txBody>
                    <a:bodyPr/>
                    <a:lstStyle/>
                    <a:p>
                      <a:r>
                        <a:rPr lang="nb-NO" dirty="0">
                          <a:solidFill>
                            <a:schemeClr val="tx1"/>
                          </a:solidFill>
                        </a:rPr>
                        <a:t>1132</a:t>
                      </a:r>
                    </a:p>
                  </a:txBody>
                  <a:tcPr/>
                </a:tc>
                <a:extLst>
                  <a:ext uri="{0D108BD9-81ED-4DB2-BD59-A6C34878D82A}">
                    <a16:rowId xmlns:a16="http://schemas.microsoft.com/office/drawing/2014/main" val="932810217"/>
                  </a:ext>
                </a:extLst>
              </a:tr>
              <a:tr h="0">
                <a:tc>
                  <a:txBody>
                    <a:bodyPr/>
                    <a:lstStyle/>
                    <a:p>
                      <a:r>
                        <a:rPr lang="nb-NO" dirty="0"/>
                        <a:t>TJENESTE/TJENESTEMOTTAKER</a:t>
                      </a:r>
                    </a:p>
                  </a:txBody>
                  <a:tcPr/>
                </a:tc>
                <a:tc>
                  <a:txBody>
                    <a:bodyPr/>
                    <a:lstStyle/>
                    <a:p>
                      <a:r>
                        <a:rPr lang="nb-NO" dirty="0">
                          <a:solidFill>
                            <a:schemeClr val="tx1"/>
                          </a:solidFill>
                        </a:rPr>
                        <a:t>1777</a:t>
                      </a:r>
                    </a:p>
                  </a:txBody>
                  <a:tcPr/>
                </a:tc>
                <a:tc>
                  <a:txBody>
                    <a:bodyPr/>
                    <a:lstStyle/>
                    <a:p>
                      <a:r>
                        <a:rPr lang="nb-NO" dirty="0">
                          <a:solidFill>
                            <a:schemeClr val="tx1"/>
                          </a:solidFill>
                        </a:rPr>
                        <a:t>  979</a:t>
                      </a:r>
                    </a:p>
                  </a:txBody>
                  <a:tcPr/>
                </a:tc>
                <a:tc>
                  <a:txBody>
                    <a:bodyPr/>
                    <a:lstStyle/>
                    <a:p>
                      <a:r>
                        <a:rPr lang="nb-NO" dirty="0">
                          <a:solidFill>
                            <a:schemeClr val="tx1"/>
                          </a:solidFill>
                        </a:rPr>
                        <a:t>1809</a:t>
                      </a:r>
                    </a:p>
                  </a:txBody>
                  <a:tcPr/>
                </a:tc>
                <a:extLst>
                  <a:ext uri="{0D108BD9-81ED-4DB2-BD59-A6C34878D82A}">
                    <a16:rowId xmlns:a16="http://schemas.microsoft.com/office/drawing/2014/main" val="2487890868"/>
                  </a:ext>
                </a:extLst>
              </a:tr>
              <a:tr h="297652">
                <a:tc>
                  <a:txBody>
                    <a:bodyPr/>
                    <a:lstStyle/>
                    <a:p>
                      <a:r>
                        <a:rPr lang="nb-NO" dirty="0"/>
                        <a:t>ORGANISASJON/INTERNT</a:t>
                      </a:r>
                    </a:p>
                  </a:txBody>
                  <a:tcPr/>
                </a:tc>
                <a:tc>
                  <a:txBody>
                    <a:bodyPr/>
                    <a:lstStyle/>
                    <a:p>
                      <a:r>
                        <a:rPr lang="nb-NO" dirty="0">
                          <a:solidFill>
                            <a:schemeClr val="tx1"/>
                          </a:solidFill>
                        </a:rPr>
                        <a:t>  540</a:t>
                      </a:r>
                    </a:p>
                  </a:txBody>
                  <a:tcPr/>
                </a:tc>
                <a:tc>
                  <a:txBody>
                    <a:bodyPr/>
                    <a:lstStyle/>
                    <a:p>
                      <a:r>
                        <a:rPr lang="nb-NO" dirty="0">
                          <a:solidFill>
                            <a:schemeClr val="tx1"/>
                          </a:solidFill>
                        </a:rPr>
                        <a:t>  427</a:t>
                      </a:r>
                    </a:p>
                  </a:txBody>
                  <a:tcPr/>
                </a:tc>
                <a:tc>
                  <a:txBody>
                    <a:bodyPr/>
                    <a:lstStyle/>
                    <a:p>
                      <a:r>
                        <a:rPr lang="nb-NO" dirty="0">
                          <a:solidFill>
                            <a:schemeClr val="tx1"/>
                          </a:solidFill>
                        </a:rPr>
                        <a:t>  495</a:t>
                      </a:r>
                    </a:p>
                  </a:txBody>
                  <a:tcPr/>
                </a:tc>
                <a:extLst>
                  <a:ext uri="{0D108BD9-81ED-4DB2-BD59-A6C34878D82A}">
                    <a16:rowId xmlns:a16="http://schemas.microsoft.com/office/drawing/2014/main" val="145335884"/>
                  </a:ext>
                </a:extLst>
              </a:tr>
              <a:tr h="297652">
                <a:tc>
                  <a:txBody>
                    <a:bodyPr/>
                    <a:lstStyle/>
                    <a:p>
                      <a:r>
                        <a:rPr lang="nb-NO" dirty="0"/>
                        <a:t>PERSONVERN/INFOSIKKERHET </a:t>
                      </a:r>
                      <a:r>
                        <a:rPr lang="nb-NO" dirty="0" err="1"/>
                        <a:t>GDPR</a:t>
                      </a:r>
                      <a:endParaRPr lang="nb-NO" dirty="0"/>
                    </a:p>
                  </a:txBody>
                  <a:tcPr/>
                </a:tc>
                <a:tc>
                  <a:txBody>
                    <a:bodyPr/>
                    <a:lstStyle/>
                    <a:p>
                      <a:r>
                        <a:rPr lang="nb-NO" dirty="0">
                          <a:solidFill>
                            <a:schemeClr val="tx1"/>
                          </a:solidFill>
                        </a:rPr>
                        <a:t>  102</a:t>
                      </a:r>
                    </a:p>
                  </a:txBody>
                  <a:tcPr/>
                </a:tc>
                <a:tc>
                  <a:txBody>
                    <a:bodyPr/>
                    <a:lstStyle/>
                    <a:p>
                      <a:r>
                        <a:rPr lang="nb-NO" dirty="0">
                          <a:solidFill>
                            <a:schemeClr val="tx1"/>
                          </a:solidFill>
                        </a:rPr>
                        <a:t>    78</a:t>
                      </a:r>
                    </a:p>
                  </a:txBody>
                  <a:tcPr/>
                </a:tc>
                <a:tc>
                  <a:txBody>
                    <a:bodyPr/>
                    <a:lstStyle/>
                    <a:p>
                      <a:r>
                        <a:rPr lang="nb-NO" dirty="0">
                          <a:solidFill>
                            <a:schemeClr val="tx1"/>
                          </a:solidFill>
                        </a:rPr>
                        <a:t>     80</a:t>
                      </a:r>
                    </a:p>
                  </a:txBody>
                  <a:tcPr/>
                </a:tc>
                <a:extLst>
                  <a:ext uri="{0D108BD9-81ED-4DB2-BD59-A6C34878D82A}">
                    <a16:rowId xmlns:a16="http://schemas.microsoft.com/office/drawing/2014/main" val="4244377917"/>
                  </a:ext>
                </a:extLst>
              </a:tr>
              <a:tr h="297652">
                <a:tc>
                  <a:txBody>
                    <a:bodyPr/>
                    <a:lstStyle/>
                    <a:p>
                      <a:r>
                        <a:rPr lang="nb-NO" dirty="0"/>
                        <a:t>Totalt</a:t>
                      </a:r>
                    </a:p>
                  </a:txBody>
                  <a:tcPr/>
                </a:tc>
                <a:tc>
                  <a:txBody>
                    <a:bodyPr/>
                    <a:lstStyle/>
                    <a:p>
                      <a:r>
                        <a:rPr lang="nb-NO" dirty="0">
                          <a:solidFill>
                            <a:schemeClr val="tx1"/>
                          </a:solidFill>
                        </a:rPr>
                        <a:t>2799</a:t>
                      </a:r>
                    </a:p>
                  </a:txBody>
                  <a:tcPr/>
                </a:tc>
                <a:tc>
                  <a:txBody>
                    <a:bodyPr/>
                    <a:lstStyle/>
                    <a:p>
                      <a:r>
                        <a:rPr lang="nb-NO" dirty="0">
                          <a:solidFill>
                            <a:schemeClr val="tx1"/>
                          </a:solidFill>
                        </a:rPr>
                        <a:t>2360</a:t>
                      </a:r>
                    </a:p>
                  </a:txBody>
                  <a:tcPr/>
                </a:tc>
                <a:tc>
                  <a:txBody>
                    <a:bodyPr/>
                    <a:lstStyle/>
                    <a:p>
                      <a:r>
                        <a:rPr lang="nb-NO" dirty="0">
                          <a:solidFill>
                            <a:schemeClr val="tx1"/>
                          </a:solidFill>
                        </a:rPr>
                        <a:t>2723</a:t>
                      </a:r>
                    </a:p>
                  </a:txBody>
                  <a:tcPr/>
                </a:tc>
                <a:extLst>
                  <a:ext uri="{0D108BD9-81ED-4DB2-BD59-A6C34878D82A}">
                    <a16:rowId xmlns:a16="http://schemas.microsoft.com/office/drawing/2014/main" val="4001705515"/>
                  </a:ext>
                </a:extLst>
              </a:tr>
            </a:tbl>
          </a:graphicData>
        </a:graphic>
      </p:graphicFrame>
      <p:sp>
        <p:nvSpPr>
          <p:cNvPr id="4" name="Plassholder for dato 3">
            <a:extLst>
              <a:ext uri="{FF2B5EF4-FFF2-40B4-BE49-F238E27FC236}">
                <a16:creationId xmlns:a16="http://schemas.microsoft.com/office/drawing/2014/main" id="{991F514C-EC4F-42C5-BAB5-11CE0D5C56BA}"/>
              </a:ext>
            </a:extLst>
          </p:cNvPr>
          <p:cNvSpPr>
            <a:spLocks noGrp="1"/>
          </p:cNvSpPr>
          <p:nvPr>
            <p:ph type="dt" sz="half" idx="10"/>
          </p:nvPr>
        </p:nvSpPr>
        <p:spPr/>
        <p:txBody>
          <a:bodyPr/>
          <a:lstStyle/>
          <a:p>
            <a:fld id="{F097E77E-7FF3-4702-B795-8AE6650EF5EB}" type="datetime1">
              <a:rPr lang="nb-NO" smtClean="0"/>
              <a:t>20.02.2023</a:t>
            </a:fld>
            <a:endParaRPr lang="en-US" dirty="0"/>
          </a:p>
        </p:txBody>
      </p:sp>
      <p:sp>
        <p:nvSpPr>
          <p:cNvPr id="5" name="Plassholder for bunntekst 4">
            <a:extLst>
              <a:ext uri="{FF2B5EF4-FFF2-40B4-BE49-F238E27FC236}">
                <a16:creationId xmlns:a16="http://schemas.microsoft.com/office/drawing/2014/main" id="{D837DFBA-FC38-41D5-809F-560747B6482E}"/>
              </a:ext>
            </a:extLst>
          </p:cNvPr>
          <p:cNvSpPr>
            <a:spLocks noGrp="1"/>
          </p:cNvSpPr>
          <p:nvPr>
            <p:ph type="ftr" sz="quarter" idx="11"/>
          </p:nvPr>
        </p:nvSpPr>
        <p:spPr/>
        <p:txBody>
          <a:bodyPr/>
          <a:lstStyle/>
          <a:p>
            <a:r>
              <a:rPr lang="nb-NO"/>
              <a:t>Velg meny øverst: Sett inn topp-/bunntekst - bruk på alle</a:t>
            </a:r>
            <a:endParaRPr lang="en-US" dirty="0"/>
          </a:p>
        </p:txBody>
      </p:sp>
      <p:sp>
        <p:nvSpPr>
          <p:cNvPr id="6" name="Plassholder for lysbildenummer 5">
            <a:extLst>
              <a:ext uri="{FF2B5EF4-FFF2-40B4-BE49-F238E27FC236}">
                <a16:creationId xmlns:a16="http://schemas.microsoft.com/office/drawing/2014/main" id="{2247EF92-AA4D-4C0F-8AF4-13669DCB3823}"/>
              </a:ext>
            </a:extLst>
          </p:cNvPr>
          <p:cNvSpPr>
            <a:spLocks noGrp="1"/>
          </p:cNvSpPr>
          <p:nvPr>
            <p:ph type="sldNum" sz="quarter" idx="12"/>
          </p:nvPr>
        </p:nvSpPr>
        <p:spPr/>
        <p:txBody>
          <a:bodyPr/>
          <a:lstStyle/>
          <a:p>
            <a:fld id="{6113E31D-E2AB-40D1-8B51-AFA5AFEF393A}" type="slidenum">
              <a:rPr lang="en-US" smtClean="0"/>
              <a:t>3</a:t>
            </a:fld>
            <a:endParaRPr lang="en-US" dirty="0"/>
          </a:p>
        </p:txBody>
      </p:sp>
      <p:sp>
        <p:nvSpPr>
          <p:cNvPr id="3" name="Rektangel 2">
            <a:extLst>
              <a:ext uri="{FF2B5EF4-FFF2-40B4-BE49-F238E27FC236}">
                <a16:creationId xmlns:a16="http://schemas.microsoft.com/office/drawing/2014/main" id="{46B9BF83-B080-429C-88AD-684D976B2E93}"/>
              </a:ext>
            </a:extLst>
          </p:cNvPr>
          <p:cNvSpPr/>
          <p:nvPr/>
        </p:nvSpPr>
        <p:spPr>
          <a:xfrm>
            <a:off x="1241425" y="3725356"/>
            <a:ext cx="9672118" cy="2677656"/>
          </a:xfrm>
          <a:prstGeom prst="rect">
            <a:avLst/>
          </a:prstGeom>
        </p:spPr>
        <p:txBody>
          <a:bodyPr wrap="square">
            <a:spAutoFit/>
          </a:bodyPr>
          <a:lstStyle/>
          <a:p>
            <a:r>
              <a:rPr lang="nb-NO" sz="1400" b="1" dirty="0"/>
              <a:t>HMS avvik </a:t>
            </a:r>
            <a:r>
              <a:rPr lang="nb-NO" sz="1400" dirty="0"/>
              <a:t>er hendelser og situasjoner knyttet til helsen, miljøet eller sikkerheten til de ansatte. Videre også hendelser som vedgår det indre eller ytre miljø på arbeidsplassen. For eksempel skade på utstyr, miljøutslepp, skade på ansatt </a:t>
            </a:r>
            <a:r>
              <a:rPr lang="nb-NO" sz="1400" dirty="0" err="1"/>
              <a:t>osv</a:t>
            </a:r>
            <a:r>
              <a:rPr lang="nb-NO" sz="1400" dirty="0"/>
              <a:t> (Verneombud og hovedverneombud har innsyn i disse avvikene)</a:t>
            </a:r>
          </a:p>
          <a:p>
            <a:endParaRPr lang="nb-NO" sz="1400" dirty="0"/>
          </a:p>
          <a:p>
            <a:r>
              <a:rPr lang="nb-NO" sz="1400" b="1" dirty="0"/>
              <a:t>Personvern/infosikkerhet (</a:t>
            </a:r>
            <a:r>
              <a:rPr lang="nb-NO" sz="1400" b="1" dirty="0" err="1"/>
              <a:t>GDPR</a:t>
            </a:r>
            <a:r>
              <a:rPr lang="nb-NO" sz="1400" b="1" dirty="0"/>
              <a:t>) </a:t>
            </a:r>
            <a:r>
              <a:rPr lang="nb-NO" sz="1400" dirty="0"/>
              <a:t>ble en ny hovedkategori i avvikssystemet når vi innførte ny versjon av kvalitetssystemet i mai 2019 (Personvernombudet har innsyn i disse avvikene)</a:t>
            </a:r>
          </a:p>
          <a:p>
            <a:endParaRPr lang="nb-NO" sz="1400" dirty="0"/>
          </a:p>
          <a:p>
            <a:r>
              <a:rPr lang="nb-NO" sz="1400" b="1" dirty="0"/>
              <a:t>Organisasjon/internt: </a:t>
            </a:r>
            <a:r>
              <a:rPr lang="nb-NO" sz="1400" dirty="0"/>
              <a:t>Hendelser og situasjoner knyttet til interne forhold på arbeidsplassen. Dette kan være seg samarbeid, organisering, avtaler osv. </a:t>
            </a:r>
          </a:p>
          <a:p>
            <a:endParaRPr lang="nb-NO" sz="1400" dirty="0"/>
          </a:p>
          <a:p>
            <a:r>
              <a:rPr lang="nb-NO" sz="1400" b="1" dirty="0"/>
              <a:t>Tjeneste/tjenestemottaker: </a:t>
            </a:r>
            <a:r>
              <a:rPr lang="nb-NO" sz="1400" dirty="0"/>
              <a:t>Hendelser og situasjoner som angår tjenestemottaker. For eksempel elever, pasienter, brukere og lignende</a:t>
            </a:r>
          </a:p>
        </p:txBody>
      </p:sp>
      <p:sp>
        <p:nvSpPr>
          <p:cNvPr id="9" name="Ellipse 8">
            <a:extLst>
              <a:ext uri="{FF2B5EF4-FFF2-40B4-BE49-F238E27FC236}">
                <a16:creationId xmlns:a16="http://schemas.microsoft.com/office/drawing/2014/main" id="{4052A5E6-114F-402A-911D-5DAC898CCED8}"/>
              </a:ext>
            </a:extLst>
          </p:cNvPr>
          <p:cNvSpPr/>
          <p:nvPr/>
        </p:nvSpPr>
        <p:spPr>
          <a:xfrm>
            <a:off x="8193599" y="1938810"/>
            <a:ext cx="631849" cy="37696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il: høyre 9">
            <a:extLst>
              <a:ext uri="{FF2B5EF4-FFF2-40B4-BE49-F238E27FC236}">
                <a16:creationId xmlns:a16="http://schemas.microsoft.com/office/drawing/2014/main" id="{B0DA7524-200F-4CED-A6C8-1714C2E83279}"/>
              </a:ext>
            </a:extLst>
          </p:cNvPr>
          <p:cNvSpPr/>
          <p:nvPr/>
        </p:nvSpPr>
        <p:spPr>
          <a:xfrm rot="16200000">
            <a:off x="9004175" y="2090301"/>
            <a:ext cx="262156" cy="739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7396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48">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165C126-B2A7-4028-94E2-118DAE5DAA8A}"/>
              </a:ext>
            </a:extLst>
          </p:cNvPr>
          <p:cNvSpPr>
            <a:spLocks noGrp="1"/>
          </p:cNvSpPr>
          <p:nvPr>
            <p:ph type="title"/>
          </p:nvPr>
        </p:nvSpPr>
        <p:spPr>
          <a:xfrm>
            <a:off x="914402" y="489508"/>
            <a:ext cx="6557816" cy="1655482"/>
          </a:xfrm>
        </p:spPr>
        <p:txBody>
          <a:bodyPr vert="horz" lIns="91440" tIns="45720" rIns="91440" bIns="45720" rtlCol="0" anchor="b">
            <a:normAutofit fontScale="90000"/>
          </a:bodyPr>
          <a:lstStyle/>
          <a:p>
            <a:br>
              <a:rPr lang="en-US" sz="1900" b="1" kern="1200" dirty="0">
                <a:solidFill>
                  <a:schemeClr val="tx1"/>
                </a:solidFill>
                <a:latin typeface="+mj-lt"/>
                <a:ea typeface="+mj-ea"/>
                <a:cs typeface="+mj-cs"/>
              </a:rPr>
            </a:br>
            <a:br>
              <a:rPr lang="en-US" sz="1900" b="1" kern="1200" dirty="0">
                <a:solidFill>
                  <a:schemeClr val="tx1"/>
                </a:solidFill>
                <a:latin typeface="+mj-lt"/>
                <a:ea typeface="+mj-ea"/>
                <a:cs typeface="+mj-cs"/>
              </a:rPr>
            </a:br>
            <a:r>
              <a:rPr lang="en-US" b="1" kern="1200" dirty="0">
                <a:solidFill>
                  <a:schemeClr val="tx1"/>
                </a:solidFill>
                <a:latin typeface="+mj-lt"/>
                <a:ea typeface="+mj-ea"/>
                <a:cs typeface="+mj-cs"/>
              </a:rPr>
              <a:t>Status </a:t>
            </a:r>
            <a:r>
              <a:rPr lang="en-US" b="1" kern="1200" dirty="0" err="1">
                <a:solidFill>
                  <a:schemeClr val="tx1"/>
                </a:solidFill>
                <a:latin typeface="+mj-lt"/>
                <a:ea typeface="+mj-ea"/>
                <a:cs typeface="+mj-cs"/>
              </a:rPr>
              <a:t>på</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oppfølging</a:t>
            </a:r>
            <a:r>
              <a:rPr lang="en-US" b="1" kern="1200" dirty="0">
                <a:solidFill>
                  <a:schemeClr val="tx1"/>
                </a:solidFill>
                <a:latin typeface="+mj-lt"/>
                <a:ea typeface="+mj-ea"/>
                <a:cs typeface="+mj-cs"/>
              </a:rPr>
              <a:t> av </a:t>
            </a:r>
            <a:r>
              <a:rPr lang="en-US" b="1" kern="1200" dirty="0" err="1">
                <a:solidFill>
                  <a:schemeClr val="tx1"/>
                </a:solidFill>
                <a:latin typeface="+mj-lt"/>
                <a:ea typeface="+mj-ea"/>
                <a:cs typeface="+mj-cs"/>
              </a:rPr>
              <a:t>avvik</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pr</a:t>
            </a:r>
            <a:r>
              <a:rPr lang="en-US" b="1" kern="1200" dirty="0">
                <a:solidFill>
                  <a:schemeClr val="tx1"/>
                </a:solidFill>
                <a:latin typeface="+mj-lt"/>
                <a:ea typeface="+mj-ea"/>
                <a:cs typeface="+mj-cs"/>
              </a:rPr>
              <a:t> 31.12.22</a:t>
            </a:r>
            <a:br>
              <a:rPr lang="en-US" b="1" kern="1200" dirty="0">
                <a:solidFill>
                  <a:schemeClr val="tx1"/>
                </a:solidFill>
                <a:latin typeface="+mj-lt"/>
                <a:ea typeface="+mj-ea"/>
                <a:cs typeface="+mj-cs"/>
              </a:rPr>
            </a:b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Lukket</a:t>
            </a:r>
            <a:br>
              <a:rPr lang="en-US" b="1" kern="1200" dirty="0">
                <a:solidFill>
                  <a:schemeClr val="tx1"/>
                </a:solidFill>
                <a:latin typeface="+mj-lt"/>
                <a:ea typeface="+mj-ea"/>
                <a:cs typeface="+mj-cs"/>
              </a:rPr>
            </a:br>
            <a:r>
              <a:rPr lang="en-US" b="1" kern="1200" dirty="0">
                <a:solidFill>
                  <a:schemeClr val="tx1"/>
                </a:solidFill>
                <a:latin typeface="+mj-lt"/>
                <a:ea typeface="+mj-ea"/>
                <a:cs typeface="+mj-cs"/>
              </a:rPr>
              <a:t>- Under </a:t>
            </a:r>
            <a:r>
              <a:rPr lang="en-US" b="1" kern="1200" dirty="0" err="1">
                <a:solidFill>
                  <a:schemeClr val="tx1"/>
                </a:solidFill>
                <a:latin typeface="+mj-lt"/>
                <a:ea typeface="+mj-ea"/>
                <a:cs typeface="+mj-cs"/>
              </a:rPr>
              <a:t>behandling</a:t>
            </a:r>
            <a:br>
              <a:rPr lang="en-US" b="1" kern="1200" dirty="0">
                <a:solidFill>
                  <a:schemeClr val="tx1"/>
                </a:solidFill>
                <a:latin typeface="+mj-lt"/>
                <a:ea typeface="+mj-ea"/>
                <a:cs typeface="+mj-cs"/>
              </a:rPr>
            </a:b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Ulest</a:t>
            </a:r>
            <a:endParaRPr lang="en-US" b="1" kern="1200" dirty="0">
              <a:solidFill>
                <a:schemeClr val="tx1"/>
              </a:solidFill>
              <a:latin typeface="+mj-lt"/>
              <a:ea typeface="+mj-ea"/>
              <a:cs typeface="+mj-cs"/>
            </a:endParaRPr>
          </a:p>
        </p:txBody>
      </p:sp>
      <p:pic>
        <p:nvPicPr>
          <p:cNvPr id="5" name="Bilde 4">
            <a:extLst>
              <a:ext uri="{FF2B5EF4-FFF2-40B4-BE49-F238E27FC236}">
                <a16:creationId xmlns:a16="http://schemas.microsoft.com/office/drawing/2014/main" id="{BBEE6DAE-B032-4D6E-80A2-1306700EE468}"/>
              </a:ext>
            </a:extLst>
          </p:cNvPr>
          <p:cNvPicPr>
            <a:picLocks noChangeAspect="1"/>
          </p:cNvPicPr>
          <p:nvPr/>
        </p:nvPicPr>
        <p:blipFill rotWithShape="1">
          <a:blip r:embed="rId2"/>
          <a:srcRect l="1155" r="10644"/>
          <a:stretch/>
        </p:blipFill>
        <p:spPr>
          <a:xfrm>
            <a:off x="6675120" y="833271"/>
            <a:ext cx="4957638" cy="4805819"/>
          </a:xfrm>
          <a:prstGeom prst="rect">
            <a:avLst/>
          </a:prstGeom>
        </p:spPr>
      </p:pic>
      <p:sp>
        <p:nvSpPr>
          <p:cNvPr id="55" name="Rectangle 50">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ssholder for dato 3">
            <a:extLst>
              <a:ext uri="{FF2B5EF4-FFF2-40B4-BE49-F238E27FC236}">
                <a16:creationId xmlns:a16="http://schemas.microsoft.com/office/drawing/2014/main" id="{FEF3103B-7535-41C1-95F4-C9AD14E77C74}"/>
              </a:ext>
            </a:extLst>
          </p:cNvPr>
          <p:cNvSpPr>
            <a:spLocks noGrp="1"/>
          </p:cNvSpPr>
          <p:nvPr>
            <p:ph type="dt" sz="half" idx="10"/>
          </p:nvPr>
        </p:nvSpPr>
        <p:spPr>
          <a:xfrm>
            <a:off x="8843044" y="6451877"/>
            <a:ext cx="2743200" cy="365125"/>
          </a:xfrm>
        </p:spPr>
        <p:txBody>
          <a:bodyPr vert="horz" lIns="91440" tIns="45720" rIns="91440" bIns="45720" rtlCol="0" anchor="ctr">
            <a:normAutofit/>
          </a:bodyPr>
          <a:lstStyle/>
          <a:p>
            <a:pPr algn="r">
              <a:spcAft>
                <a:spcPts val="600"/>
              </a:spcAft>
              <a:defRPr/>
            </a:pPr>
            <a:fld id="{F097E77E-7FF3-4702-B795-8AE6650EF5EB}" type="datetime1">
              <a:rPr lang="en-US" sz="1100">
                <a:solidFill>
                  <a:srgbClr val="FFFFFF"/>
                </a:solidFill>
              </a:rPr>
              <a:pPr algn="r">
                <a:spcAft>
                  <a:spcPts val="600"/>
                </a:spcAft>
                <a:defRPr/>
              </a:pPr>
              <a:t>2/20/2023</a:t>
            </a:fld>
            <a:endParaRPr lang="en-US" sz="1100">
              <a:solidFill>
                <a:srgbClr val="FFFFFF"/>
              </a:solidFill>
            </a:endParaRPr>
          </a:p>
        </p:txBody>
      </p:sp>
      <p:sp>
        <p:nvSpPr>
          <p:cNvPr id="6" name="Plassholder for lysbildenummer 5">
            <a:extLst>
              <a:ext uri="{FF2B5EF4-FFF2-40B4-BE49-F238E27FC236}">
                <a16:creationId xmlns:a16="http://schemas.microsoft.com/office/drawing/2014/main" id="{D270756A-2F4A-4E10-A723-1E814D5DD95A}"/>
              </a:ext>
            </a:extLst>
          </p:cNvPr>
          <p:cNvSpPr>
            <a:spLocks noGrp="1"/>
          </p:cNvSpPr>
          <p:nvPr>
            <p:ph type="sldNum" sz="quarter" idx="12"/>
          </p:nvPr>
        </p:nvSpPr>
        <p:spPr>
          <a:xfrm>
            <a:off x="11704320" y="6451877"/>
            <a:ext cx="448056" cy="365125"/>
          </a:xfrm>
        </p:spPr>
        <p:txBody>
          <a:bodyPr vert="horz" lIns="91440" tIns="45720" rIns="91440" bIns="45720" rtlCol="0" anchor="ctr">
            <a:normAutofit/>
          </a:bodyPr>
          <a:lstStyle/>
          <a:p>
            <a:pPr>
              <a:spcAft>
                <a:spcPts val="600"/>
              </a:spcAft>
              <a:defRPr/>
            </a:pPr>
            <a:fld id="{6113E31D-E2AB-40D1-8B51-AFA5AFEF393A}" type="slidenum">
              <a:rPr lang="en-US" sz="1100">
                <a:solidFill>
                  <a:srgbClr val="FFFFFF"/>
                </a:solidFill>
              </a:rPr>
              <a:pPr>
                <a:spcAft>
                  <a:spcPts val="600"/>
                </a:spcAft>
                <a:defRPr/>
              </a:pPr>
              <a:t>4</a:t>
            </a:fld>
            <a:endParaRPr lang="en-US" sz="1100">
              <a:solidFill>
                <a:srgbClr val="FFFFFF"/>
              </a:solidFill>
            </a:endParaRPr>
          </a:p>
        </p:txBody>
      </p:sp>
      <p:graphicFrame>
        <p:nvGraphicFramePr>
          <p:cNvPr id="44" name="Text Placeholder 3">
            <a:extLst>
              <a:ext uri="{FF2B5EF4-FFF2-40B4-BE49-F238E27FC236}">
                <a16:creationId xmlns:a16="http://schemas.microsoft.com/office/drawing/2014/main" id="{DEA1A813-4C95-87FC-B737-635B8CAF7F11}"/>
              </a:ext>
            </a:extLst>
          </p:cNvPr>
          <p:cNvGraphicFramePr/>
          <p:nvPr>
            <p:extLst>
              <p:ext uri="{D42A27DB-BD31-4B8C-83A1-F6EECF244321}">
                <p14:modId xmlns:p14="http://schemas.microsoft.com/office/powerpoint/2010/main" val="1906230418"/>
              </p:ext>
            </p:extLst>
          </p:nvPr>
        </p:nvGraphicFramePr>
        <p:xfrm>
          <a:off x="914402" y="2418408"/>
          <a:ext cx="5181598" cy="3409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6493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923D15-9C32-47B9-93A6-828866326A84}"/>
              </a:ext>
            </a:extLst>
          </p:cNvPr>
          <p:cNvSpPr>
            <a:spLocks noGrp="1"/>
          </p:cNvSpPr>
          <p:nvPr>
            <p:ph type="title"/>
          </p:nvPr>
        </p:nvSpPr>
        <p:spPr>
          <a:xfrm>
            <a:off x="1345773" y="136525"/>
            <a:ext cx="10295134" cy="835646"/>
          </a:xfrm>
        </p:spPr>
        <p:txBody>
          <a:bodyPr>
            <a:normAutofit fontScale="90000"/>
          </a:bodyPr>
          <a:lstStyle/>
          <a:p>
            <a:br>
              <a:rPr lang="nb-NO" sz="4000" b="1" dirty="0"/>
            </a:br>
            <a:br>
              <a:rPr lang="nb-NO" sz="3100" b="1" dirty="0"/>
            </a:br>
            <a:r>
              <a:rPr lang="nb-NO" sz="3100" b="1" dirty="0"/>
              <a:t>Totalt antall rapporterte avvik innenfor helse og velferd</a:t>
            </a:r>
            <a:br>
              <a:rPr lang="nb-NO" sz="3100" b="1" dirty="0"/>
            </a:br>
            <a:endParaRPr lang="nb-NO" sz="2700" b="1" dirty="0"/>
          </a:p>
        </p:txBody>
      </p:sp>
      <p:graphicFrame>
        <p:nvGraphicFramePr>
          <p:cNvPr id="7" name="Plassholder for innhold 6">
            <a:extLst>
              <a:ext uri="{FF2B5EF4-FFF2-40B4-BE49-F238E27FC236}">
                <a16:creationId xmlns:a16="http://schemas.microsoft.com/office/drawing/2014/main" id="{E2D119E4-0E3F-4706-9964-2772DF9BCA5A}"/>
              </a:ext>
            </a:extLst>
          </p:cNvPr>
          <p:cNvGraphicFramePr>
            <a:graphicFrameLocks noGrp="1"/>
          </p:cNvGraphicFramePr>
          <p:nvPr>
            <p:ph idx="1"/>
            <p:extLst>
              <p:ext uri="{D42A27DB-BD31-4B8C-83A1-F6EECF244321}">
                <p14:modId xmlns:p14="http://schemas.microsoft.com/office/powerpoint/2010/main" val="1291436219"/>
              </p:ext>
            </p:extLst>
          </p:nvPr>
        </p:nvGraphicFramePr>
        <p:xfrm>
          <a:off x="1444622" y="1133125"/>
          <a:ext cx="10639424" cy="1107440"/>
        </p:xfrm>
        <a:graphic>
          <a:graphicData uri="http://schemas.openxmlformats.org/drawingml/2006/table">
            <a:tbl>
              <a:tblPr firstRow="1" bandRow="1">
                <a:tableStyleId>{5C22544A-7EE6-4342-B048-85BDC9FD1C3A}</a:tableStyleId>
              </a:tblPr>
              <a:tblGrid>
                <a:gridCol w="2659856">
                  <a:extLst>
                    <a:ext uri="{9D8B030D-6E8A-4147-A177-3AD203B41FA5}">
                      <a16:colId xmlns:a16="http://schemas.microsoft.com/office/drawing/2014/main" val="571516363"/>
                    </a:ext>
                  </a:extLst>
                </a:gridCol>
                <a:gridCol w="2659856">
                  <a:extLst>
                    <a:ext uri="{9D8B030D-6E8A-4147-A177-3AD203B41FA5}">
                      <a16:colId xmlns:a16="http://schemas.microsoft.com/office/drawing/2014/main" val="1289659984"/>
                    </a:ext>
                  </a:extLst>
                </a:gridCol>
                <a:gridCol w="2659856">
                  <a:extLst>
                    <a:ext uri="{9D8B030D-6E8A-4147-A177-3AD203B41FA5}">
                      <a16:colId xmlns:a16="http://schemas.microsoft.com/office/drawing/2014/main" val="1740024733"/>
                    </a:ext>
                  </a:extLst>
                </a:gridCol>
                <a:gridCol w="2659856">
                  <a:extLst>
                    <a:ext uri="{9D8B030D-6E8A-4147-A177-3AD203B41FA5}">
                      <a16:colId xmlns:a16="http://schemas.microsoft.com/office/drawing/2014/main" val="3634663160"/>
                    </a:ext>
                  </a:extLst>
                </a:gridCol>
              </a:tblGrid>
              <a:tr h="251421">
                <a:tc>
                  <a:txBody>
                    <a:bodyPr/>
                    <a:lstStyle/>
                    <a:p>
                      <a:endParaRPr lang="nb-NO" dirty="0"/>
                    </a:p>
                  </a:txBody>
                  <a:tcPr/>
                </a:tc>
                <a:tc>
                  <a:txBody>
                    <a:bodyPr/>
                    <a:lstStyle/>
                    <a:p>
                      <a:r>
                        <a:rPr lang="nb-NO" dirty="0"/>
                        <a:t>2020</a:t>
                      </a:r>
                    </a:p>
                  </a:txBody>
                  <a:tcPr/>
                </a:tc>
                <a:tc>
                  <a:txBody>
                    <a:bodyPr/>
                    <a:lstStyle/>
                    <a:p>
                      <a:r>
                        <a:rPr lang="nb-NO" dirty="0"/>
                        <a:t>2021</a:t>
                      </a:r>
                    </a:p>
                  </a:txBody>
                  <a:tcPr/>
                </a:tc>
                <a:tc>
                  <a:txBody>
                    <a:bodyPr/>
                    <a:lstStyle/>
                    <a:p>
                      <a:r>
                        <a:rPr lang="nb-NO" dirty="0"/>
                        <a:t>2022</a:t>
                      </a:r>
                    </a:p>
                  </a:txBody>
                  <a:tcPr/>
                </a:tc>
                <a:extLst>
                  <a:ext uri="{0D108BD9-81ED-4DB2-BD59-A6C34878D82A}">
                    <a16:rowId xmlns:a16="http://schemas.microsoft.com/office/drawing/2014/main" val="2918912795"/>
                  </a:ext>
                </a:extLst>
              </a:tr>
              <a:tr h="370840">
                <a:tc>
                  <a:txBody>
                    <a:bodyPr/>
                    <a:lstStyle/>
                    <a:p>
                      <a:r>
                        <a:rPr lang="nb-NO" dirty="0"/>
                        <a:t>Helse og velferd</a:t>
                      </a:r>
                    </a:p>
                  </a:txBody>
                  <a:tcPr/>
                </a:tc>
                <a:tc>
                  <a:txBody>
                    <a:bodyPr/>
                    <a:lstStyle/>
                    <a:p>
                      <a:r>
                        <a:rPr lang="nb-NO" dirty="0"/>
                        <a:t>2105</a:t>
                      </a:r>
                    </a:p>
                  </a:txBody>
                  <a:tcPr/>
                </a:tc>
                <a:tc>
                  <a:txBody>
                    <a:bodyPr/>
                    <a:lstStyle/>
                    <a:p>
                      <a:r>
                        <a:rPr lang="nb-NO" dirty="0"/>
                        <a:t>1782</a:t>
                      </a:r>
                    </a:p>
                  </a:txBody>
                  <a:tcPr/>
                </a:tc>
                <a:tc>
                  <a:txBody>
                    <a:bodyPr/>
                    <a:lstStyle/>
                    <a:p>
                      <a:r>
                        <a:rPr lang="nb-NO" dirty="0"/>
                        <a:t>2111</a:t>
                      </a:r>
                    </a:p>
                  </a:txBody>
                  <a:tcPr/>
                </a:tc>
                <a:extLst>
                  <a:ext uri="{0D108BD9-81ED-4DB2-BD59-A6C34878D82A}">
                    <a16:rowId xmlns:a16="http://schemas.microsoft.com/office/drawing/2014/main" val="3526252096"/>
                  </a:ext>
                </a:extLst>
              </a:tr>
              <a:tr h="370840">
                <a:tc>
                  <a:txBody>
                    <a:bodyPr/>
                    <a:lstStyle/>
                    <a:p>
                      <a:endParaRPr lang="nb-NO" dirty="0"/>
                    </a:p>
                  </a:txBody>
                  <a:tcPr/>
                </a:tc>
                <a:tc>
                  <a:txBody>
                    <a:bodyPr/>
                    <a:lstStyle/>
                    <a:p>
                      <a:endParaRPr lang="nb-NO" dirty="0"/>
                    </a:p>
                  </a:txBody>
                  <a:tcPr/>
                </a:tc>
                <a:tc>
                  <a:txBody>
                    <a:bodyPr/>
                    <a:lstStyle/>
                    <a:p>
                      <a:endParaRPr lang="nb-NO" dirty="0"/>
                    </a:p>
                  </a:txBody>
                  <a:tcPr/>
                </a:tc>
                <a:tc>
                  <a:txBody>
                    <a:bodyPr/>
                    <a:lstStyle/>
                    <a:p>
                      <a:endParaRPr lang="nb-NO" dirty="0"/>
                    </a:p>
                  </a:txBody>
                  <a:tcPr/>
                </a:tc>
                <a:extLst>
                  <a:ext uri="{0D108BD9-81ED-4DB2-BD59-A6C34878D82A}">
                    <a16:rowId xmlns:a16="http://schemas.microsoft.com/office/drawing/2014/main" val="3115224671"/>
                  </a:ext>
                </a:extLst>
              </a:tr>
            </a:tbl>
          </a:graphicData>
        </a:graphic>
      </p:graphicFrame>
      <p:sp>
        <p:nvSpPr>
          <p:cNvPr id="4" name="Plassholder for dato 3">
            <a:extLst>
              <a:ext uri="{FF2B5EF4-FFF2-40B4-BE49-F238E27FC236}">
                <a16:creationId xmlns:a16="http://schemas.microsoft.com/office/drawing/2014/main" id="{920A3704-7DF9-4FC7-9B2C-EBA8D2013C2A}"/>
              </a:ext>
            </a:extLst>
          </p:cNvPr>
          <p:cNvSpPr>
            <a:spLocks noGrp="1"/>
          </p:cNvSpPr>
          <p:nvPr>
            <p:ph type="dt" sz="half" idx="10"/>
          </p:nvPr>
        </p:nvSpPr>
        <p:spPr/>
        <p:txBody>
          <a:bodyPr/>
          <a:lstStyle/>
          <a:p>
            <a:fld id="{F097E77E-7FF3-4702-B795-8AE6650EF5EB}" type="datetime1">
              <a:rPr lang="nb-NO" smtClean="0"/>
              <a:t>20.02.2023</a:t>
            </a:fld>
            <a:endParaRPr lang="en-US" dirty="0"/>
          </a:p>
        </p:txBody>
      </p:sp>
      <p:sp>
        <p:nvSpPr>
          <p:cNvPr id="5" name="Plassholder for bunntekst 4">
            <a:extLst>
              <a:ext uri="{FF2B5EF4-FFF2-40B4-BE49-F238E27FC236}">
                <a16:creationId xmlns:a16="http://schemas.microsoft.com/office/drawing/2014/main" id="{7CEAD44D-15AF-43B1-A4B8-2E6EA4235B01}"/>
              </a:ext>
            </a:extLst>
          </p:cNvPr>
          <p:cNvSpPr>
            <a:spLocks noGrp="1"/>
          </p:cNvSpPr>
          <p:nvPr>
            <p:ph type="ftr" sz="quarter" idx="11"/>
          </p:nvPr>
        </p:nvSpPr>
        <p:spPr/>
        <p:txBody>
          <a:bodyPr/>
          <a:lstStyle/>
          <a:p>
            <a:r>
              <a:rPr lang="nb-NO"/>
              <a:t>Velg meny øverst: Sett inn topp-/bunntekst - bruk på alle</a:t>
            </a:r>
            <a:endParaRPr lang="en-US" dirty="0"/>
          </a:p>
        </p:txBody>
      </p:sp>
      <p:sp>
        <p:nvSpPr>
          <p:cNvPr id="6" name="Plassholder for lysbildenummer 5">
            <a:extLst>
              <a:ext uri="{FF2B5EF4-FFF2-40B4-BE49-F238E27FC236}">
                <a16:creationId xmlns:a16="http://schemas.microsoft.com/office/drawing/2014/main" id="{A71515BF-7FB1-4554-9F82-B4AD5716B29A}"/>
              </a:ext>
            </a:extLst>
          </p:cNvPr>
          <p:cNvSpPr>
            <a:spLocks noGrp="1"/>
          </p:cNvSpPr>
          <p:nvPr>
            <p:ph type="sldNum" sz="quarter" idx="12"/>
          </p:nvPr>
        </p:nvSpPr>
        <p:spPr/>
        <p:txBody>
          <a:bodyPr/>
          <a:lstStyle/>
          <a:p>
            <a:fld id="{6113E31D-E2AB-40D1-8B51-AFA5AFEF393A}" type="slidenum">
              <a:rPr lang="en-US" smtClean="0"/>
              <a:t>5</a:t>
            </a:fld>
            <a:endParaRPr lang="en-US" dirty="0"/>
          </a:p>
        </p:txBody>
      </p:sp>
      <p:sp>
        <p:nvSpPr>
          <p:cNvPr id="3" name="TekstSylinder 2">
            <a:extLst>
              <a:ext uri="{FF2B5EF4-FFF2-40B4-BE49-F238E27FC236}">
                <a16:creationId xmlns:a16="http://schemas.microsoft.com/office/drawing/2014/main" id="{2C89ADC9-8875-4714-8412-F3EF37901C4D}"/>
              </a:ext>
            </a:extLst>
          </p:cNvPr>
          <p:cNvSpPr txBox="1"/>
          <p:nvPr/>
        </p:nvSpPr>
        <p:spPr>
          <a:xfrm>
            <a:off x="347717" y="4025357"/>
            <a:ext cx="10782165" cy="646331"/>
          </a:xfrm>
          <a:prstGeom prst="rect">
            <a:avLst/>
          </a:prstGeom>
          <a:noFill/>
        </p:spPr>
        <p:txBody>
          <a:bodyPr wrap="square" rtlCol="0">
            <a:spAutoFit/>
          </a:bodyPr>
          <a:lstStyle/>
          <a:p>
            <a:r>
              <a:rPr lang="nb-NO" dirty="0"/>
              <a:t>	</a:t>
            </a:r>
          </a:p>
          <a:p>
            <a:r>
              <a:rPr lang="nb-NO" dirty="0"/>
              <a:t>	</a:t>
            </a:r>
          </a:p>
        </p:txBody>
      </p:sp>
      <p:sp>
        <p:nvSpPr>
          <p:cNvPr id="8" name="Rektangel 7">
            <a:extLst>
              <a:ext uri="{FF2B5EF4-FFF2-40B4-BE49-F238E27FC236}">
                <a16:creationId xmlns:a16="http://schemas.microsoft.com/office/drawing/2014/main" id="{9F6487BB-8477-44BF-A918-4D380B2C5B3D}"/>
              </a:ext>
            </a:extLst>
          </p:cNvPr>
          <p:cNvSpPr/>
          <p:nvPr/>
        </p:nvSpPr>
        <p:spPr>
          <a:xfrm>
            <a:off x="1475153" y="2200937"/>
            <a:ext cx="10639423" cy="369332"/>
          </a:xfrm>
          <a:prstGeom prst="rect">
            <a:avLst/>
          </a:prstGeom>
        </p:spPr>
        <p:txBody>
          <a:bodyPr wrap="square">
            <a:spAutoFit/>
          </a:bodyPr>
          <a:lstStyle/>
          <a:p>
            <a:r>
              <a:rPr lang="nb-NO" dirty="0"/>
              <a:t>Det er en økning på 329 avvik innenfor helse og velferd i 2022 sammenlignet med tall for 2021</a:t>
            </a:r>
          </a:p>
        </p:txBody>
      </p:sp>
      <p:graphicFrame>
        <p:nvGraphicFramePr>
          <p:cNvPr id="12" name="Plassholder for innhold 6">
            <a:extLst>
              <a:ext uri="{FF2B5EF4-FFF2-40B4-BE49-F238E27FC236}">
                <a16:creationId xmlns:a16="http://schemas.microsoft.com/office/drawing/2014/main" id="{E2DD8300-6917-44BD-81E7-9C1E26E7F23D}"/>
              </a:ext>
            </a:extLst>
          </p:cNvPr>
          <p:cNvGraphicFramePr>
            <a:graphicFrameLocks/>
          </p:cNvGraphicFramePr>
          <p:nvPr>
            <p:extLst>
              <p:ext uri="{D42A27DB-BD31-4B8C-83A1-F6EECF244321}">
                <p14:modId xmlns:p14="http://schemas.microsoft.com/office/powerpoint/2010/main" val="2539736669"/>
              </p:ext>
            </p:extLst>
          </p:nvPr>
        </p:nvGraphicFramePr>
        <p:xfrm>
          <a:off x="1577889" y="2985749"/>
          <a:ext cx="10614111" cy="1483360"/>
        </p:xfrm>
        <a:graphic>
          <a:graphicData uri="http://schemas.openxmlformats.org/drawingml/2006/table">
            <a:tbl>
              <a:tblPr firstRow="1" bandRow="1">
                <a:tableStyleId>{5C22544A-7EE6-4342-B048-85BDC9FD1C3A}</a:tableStyleId>
              </a:tblPr>
              <a:tblGrid>
                <a:gridCol w="2634543">
                  <a:extLst>
                    <a:ext uri="{9D8B030D-6E8A-4147-A177-3AD203B41FA5}">
                      <a16:colId xmlns:a16="http://schemas.microsoft.com/office/drawing/2014/main" val="2901616746"/>
                    </a:ext>
                  </a:extLst>
                </a:gridCol>
                <a:gridCol w="2659856">
                  <a:extLst>
                    <a:ext uri="{9D8B030D-6E8A-4147-A177-3AD203B41FA5}">
                      <a16:colId xmlns:a16="http://schemas.microsoft.com/office/drawing/2014/main" val="4073693944"/>
                    </a:ext>
                  </a:extLst>
                </a:gridCol>
                <a:gridCol w="2659856">
                  <a:extLst>
                    <a:ext uri="{9D8B030D-6E8A-4147-A177-3AD203B41FA5}">
                      <a16:colId xmlns:a16="http://schemas.microsoft.com/office/drawing/2014/main" val="3537567808"/>
                    </a:ext>
                  </a:extLst>
                </a:gridCol>
                <a:gridCol w="2659856">
                  <a:extLst>
                    <a:ext uri="{9D8B030D-6E8A-4147-A177-3AD203B41FA5}">
                      <a16:colId xmlns:a16="http://schemas.microsoft.com/office/drawing/2014/main" val="1227397625"/>
                    </a:ext>
                  </a:extLst>
                </a:gridCol>
              </a:tblGrid>
              <a:tr h="370840">
                <a:tc>
                  <a:txBody>
                    <a:bodyPr/>
                    <a:lstStyle/>
                    <a:p>
                      <a:endParaRPr lang="nb-NO" dirty="0"/>
                    </a:p>
                  </a:txBody>
                  <a:tcPr/>
                </a:tc>
                <a:tc>
                  <a:txBody>
                    <a:bodyPr/>
                    <a:lstStyle/>
                    <a:p>
                      <a:r>
                        <a:rPr lang="nb-NO" dirty="0"/>
                        <a:t>2020</a:t>
                      </a:r>
                    </a:p>
                  </a:txBody>
                  <a:tcPr/>
                </a:tc>
                <a:tc>
                  <a:txBody>
                    <a:bodyPr/>
                    <a:lstStyle/>
                    <a:p>
                      <a:r>
                        <a:rPr lang="nb-NO" dirty="0"/>
                        <a:t>2021</a:t>
                      </a:r>
                    </a:p>
                  </a:txBody>
                  <a:tcPr/>
                </a:tc>
                <a:tc>
                  <a:txBody>
                    <a:bodyPr/>
                    <a:lstStyle/>
                    <a:p>
                      <a:r>
                        <a:rPr lang="nb-NO" dirty="0"/>
                        <a:t>2022</a:t>
                      </a:r>
                    </a:p>
                  </a:txBody>
                  <a:tcPr/>
                </a:tc>
                <a:extLst>
                  <a:ext uri="{0D108BD9-81ED-4DB2-BD59-A6C34878D82A}">
                    <a16:rowId xmlns:a16="http://schemas.microsoft.com/office/drawing/2014/main" val="806591882"/>
                  </a:ext>
                </a:extLst>
              </a:tr>
              <a:tr h="370840">
                <a:tc>
                  <a:txBody>
                    <a:bodyPr/>
                    <a:lstStyle/>
                    <a:p>
                      <a:r>
                        <a:rPr lang="nb-NO" dirty="0"/>
                        <a:t>Hjemmetjenester</a:t>
                      </a:r>
                    </a:p>
                  </a:txBody>
                  <a:tcPr/>
                </a:tc>
                <a:tc>
                  <a:txBody>
                    <a:bodyPr/>
                    <a:lstStyle/>
                    <a:p>
                      <a:r>
                        <a:rPr lang="nb-NO" dirty="0"/>
                        <a:t>731</a:t>
                      </a:r>
                    </a:p>
                  </a:txBody>
                  <a:tcPr/>
                </a:tc>
                <a:tc>
                  <a:txBody>
                    <a:bodyPr/>
                    <a:lstStyle/>
                    <a:p>
                      <a:r>
                        <a:rPr lang="nb-NO" dirty="0"/>
                        <a:t>614</a:t>
                      </a:r>
                    </a:p>
                  </a:txBody>
                  <a:tcPr/>
                </a:tc>
                <a:tc>
                  <a:txBody>
                    <a:bodyPr/>
                    <a:lstStyle/>
                    <a:p>
                      <a:r>
                        <a:rPr lang="nb-NO" dirty="0"/>
                        <a:t>863</a:t>
                      </a:r>
                    </a:p>
                  </a:txBody>
                  <a:tcPr/>
                </a:tc>
                <a:extLst>
                  <a:ext uri="{0D108BD9-81ED-4DB2-BD59-A6C34878D82A}">
                    <a16:rowId xmlns:a16="http://schemas.microsoft.com/office/drawing/2014/main" val="4236391620"/>
                  </a:ext>
                </a:extLst>
              </a:tr>
              <a:tr h="370840">
                <a:tc>
                  <a:txBody>
                    <a:bodyPr/>
                    <a:lstStyle/>
                    <a:p>
                      <a:r>
                        <a:rPr lang="nb-NO" dirty="0"/>
                        <a:t>Habilitering</a:t>
                      </a:r>
                    </a:p>
                  </a:txBody>
                  <a:tcPr/>
                </a:tc>
                <a:tc>
                  <a:txBody>
                    <a:bodyPr/>
                    <a:lstStyle/>
                    <a:p>
                      <a:r>
                        <a:rPr lang="nb-NO" dirty="0"/>
                        <a:t>542</a:t>
                      </a:r>
                    </a:p>
                  </a:txBody>
                  <a:tcPr/>
                </a:tc>
                <a:tc>
                  <a:txBody>
                    <a:bodyPr/>
                    <a:lstStyle/>
                    <a:p>
                      <a:r>
                        <a:rPr lang="nb-NO" dirty="0"/>
                        <a:t>425</a:t>
                      </a:r>
                    </a:p>
                  </a:txBody>
                  <a:tcPr/>
                </a:tc>
                <a:tc>
                  <a:txBody>
                    <a:bodyPr/>
                    <a:lstStyle/>
                    <a:p>
                      <a:r>
                        <a:rPr lang="nb-NO" dirty="0"/>
                        <a:t>503</a:t>
                      </a:r>
                    </a:p>
                  </a:txBody>
                  <a:tcPr/>
                </a:tc>
                <a:extLst>
                  <a:ext uri="{0D108BD9-81ED-4DB2-BD59-A6C34878D82A}">
                    <a16:rowId xmlns:a16="http://schemas.microsoft.com/office/drawing/2014/main" val="484301937"/>
                  </a:ext>
                </a:extLst>
              </a:tr>
              <a:tr h="370840">
                <a:tc>
                  <a:txBody>
                    <a:bodyPr/>
                    <a:lstStyle/>
                    <a:p>
                      <a:r>
                        <a:rPr lang="nb-NO" dirty="0"/>
                        <a:t>Institusjonstjenesten</a:t>
                      </a:r>
                    </a:p>
                  </a:txBody>
                  <a:tcPr/>
                </a:tc>
                <a:tc>
                  <a:txBody>
                    <a:bodyPr/>
                    <a:lstStyle/>
                    <a:p>
                      <a:r>
                        <a:rPr lang="nb-NO" dirty="0"/>
                        <a:t>784</a:t>
                      </a:r>
                    </a:p>
                  </a:txBody>
                  <a:tcPr/>
                </a:tc>
                <a:tc>
                  <a:txBody>
                    <a:bodyPr/>
                    <a:lstStyle/>
                    <a:p>
                      <a:r>
                        <a:rPr lang="nb-NO" dirty="0"/>
                        <a:t>705</a:t>
                      </a:r>
                    </a:p>
                  </a:txBody>
                  <a:tcPr/>
                </a:tc>
                <a:tc>
                  <a:txBody>
                    <a:bodyPr/>
                    <a:lstStyle/>
                    <a:p>
                      <a:r>
                        <a:rPr lang="nb-NO" dirty="0"/>
                        <a:t>745</a:t>
                      </a:r>
                    </a:p>
                  </a:txBody>
                  <a:tcPr/>
                </a:tc>
                <a:extLst>
                  <a:ext uri="{0D108BD9-81ED-4DB2-BD59-A6C34878D82A}">
                    <a16:rowId xmlns:a16="http://schemas.microsoft.com/office/drawing/2014/main" val="529031029"/>
                  </a:ext>
                </a:extLst>
              </a:tr>
            </a:tbl>
          </a:graphicData>
        </a:graphic>
      </p:graphicFrame>
      <p:sp>
        <p:nvSpPr>
          <p:cNvPr id="10" name="Rektangel 9">
            <a:extLst>
              <a:ext uri="{FF2B5EF4-FFF2-40B4-BE49-F238E27FC236}">
                <a16:creationId xmlns:a16="http://schemas.microsoft.com/office/drawing/2014/main" id="{3FBA6D40-219E-49EA-A2A8-E76132A20ED1}"/>
              </a:ext>
            </a:extLst>
          </p:cNvPr>
          <p:cNvSpPr/>
          <p:nvPr/>
        </p:nvSpPr>
        <p:spPr>
          <a:xfrm>
            <a:off x="1505681" y="4765609"/>
            <a:ext cx="10578365" cy="369332"/>
          </a:xfrm>
          <a:prstGeom prst="rect">
            <a:avLst/>
          </a:prstGeom>
        </p:spPr>
        <p:txBody>
          <a:bodyPr wrap="square">
            <a:spAutoFit/>
          </a:bodyPr>
          <a:lstStyle/>
          <a:p>
            <a:r>
              <a:rPr lang="nb-NO" dirty="0"/>
              <a:t>Oversikten over antall rapporterte avvik på de ulike enheten vises i tabeller videre i rapporten. </a:t>
            </a:r>
          </a:p>
        </p:txBody>
      </p:sp>
      <p:sp>
        <p:nvSpPr>
          <p:cNvPr id="11" name="Ellipse 10">
            <a:extLst>
              <a:ext uri="{FF2B5EF4-FFF2-40B4-BE49-F238E27FC236}">
                <a16:creationId xmlns:a16="http://schemas.microsoft.com/office/drawing/2014/main" id="{BDE92D91-C39F-47BA-AD50-CA9E807DB8DF}"/>
              </a:ext>
            </a:extLst>
          </p:cNvPr>
          <p:cNvSpPr/>
          <p:nvPr/>
        </p:nvSpPr>
        <p:spPr>
          <a:xfrm>
            <a:off x="9564482" y="3334266"/>
            <a:ext cx="631849" cy="37696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il: høyre 13">
            <a:extLst>
              <a:ext uri="{FF2B5EF4-FFF2-40B4-BE49-F238E27FC236}">
                <a16:creationId xmlns:a16="http://schemas.microsoft.com/office/drawing/2014/main" id="{44DF282F-105A-4A6F-B3D6-046A980E0D2A}"/>
              </a:ext>
            </a:extLst>
          </p:cNvPr>
          <p:cNvSpPr/>
          <p:nvPr/>
        </p:nvSpPr>
        <p:spPr>
          <a:xfrm rot="16200000">
            <a:off x="9289116" y="3498124"/>
            <a:ext cx="262156" cy="739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981699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725F9D-3C97-460C-BAC6-ABD3FE6A6371}"/>
              </a:ext>
            </a:extLst>
          </p:cNvPr>
          <p:cNvSpPr>
            <a:spLocks noGrp="1"/>
          </p:cNvSpPr>
          <p:nvPr>
            <p:ph type="title"/>
          </p:nvPr>
        </p:nvSpPr>
        <p:spPr>
          <a:xfrm>
            <a:off x="1268591" y="136525"/>
            <a:ext cx="3200400" cy="1704224"/>
          </a:xfrm>
        </p:spPr>
        <p:txBody>
          <a:bodyPr vert="horz" lIns="91440" tIns="45720" rIns="91440" bIns="45720" rtlCol="0" anchor="b">
            <a:normAutofit/>
          </a:bodyPr>
          <a:lstStyle/>
          <a:p>
            <a:r>
              <a:rPr lang="nb-NO" dirty="0">
                <a:solidFill>
                  <a:schemeClr val="tx1"/>
                </a:solidFill>
              </a:rPr>
              <a:t>Helse og velferd Alvorlighetsgrad på avvik</a:t>
            </a:r>
          </a:p>
        </p:txBody>
      </p:sp>
      <p:sp>
        <p:nvSpPr>
          <p:cNvPr id="4" name="Plassholder for dato 3">
            <a:extLst>
              <a:ext uri="{FF2B5EF4-FFF2-40B4-BE49-F238E27FC236}">
                <a16:creationId xmlns:a16="http://schemas.microsoft.com/office/drawing/2014/main" id="{DBD5DCE5-32C0-41A7-A7B9-A93112FA9674}"/>
              </a:ext>
            </a:extLst>
          </p:cNvPr>
          <p:cNvSpPr>
            <a:spLocks noGrp="1"/>
          </p:cNvSpPr>
          <p:nvPr>
            <p:ph type="dt" sz="half" idx="10"/>
          </p:nvPr>
        </p:nvSpPr>
        <p:spPr/>
        <p:txBody>
          <a:bodyPr vert="horz" lIns="91440" tIns="45720" rIns="91440" bIns="45720" rtlCol="0" anchor="ctr">
            <a:normAutofit/>
          </a:bodyPr>
          <a:lstStyle/>
          <a:p>
            <a:pPr>
              <a:spcAft>
                <a:spcPts val="600"/>
              </a:spcAft>
            </a:pPr>
            <a:fld id="{F097E77E-7FF3-4702-B795-8AE6650EF5EB}" type="datetime1">
              <a:rPr lang="nb-NO" smtClean="0"/>
              <a:pPr>
                <a:spcAft>
                  <a:spcPts val="600"/>
                </a:spcAft>
              </a:pPr>
              <a:t>20.02.2023</a:t>
            </a:fld>
            <a:endParaRPr lang="en-US"/>
          </a:p>
        </p:txBody>
      </p:sp>
      <p:sp>
        <p:nvSpPr>
          <p:cNvPr id="6" name="Plassholder for lysbildenummer 5">
            <a:extLst>
              <a:ext uri="{FF2B5EF4-FFF2-40B4-BE49-F238E27FC236}">
                <a16:creationId xmlns:a16="http://schemas.microsoft.com/office/drawing/2014/main" id="{D614CB4B-ACE3-44CD-A146-7314CAE4744E}"/>
              </a:ext>
            </a:extLst>
          </p:cNvPr>
          <p:cNvSpPr>
            <a:spLocks noGrp="1"/>
          </p:cNvSpPr>
          <p:nvPr>
            <p:ph type="sldNum" sz="quarter" idx="12"/>
          </p:nvPr>
        </p:nvSpPr>
        <p:spPr/>
        <p:txBody>
          <a:bodyPr vert="horz" lIns="91440" tIns="45720" rIns="91440" bIns="45720" rtlCol="0" anchor="ctr">
            <a:normAutofit/>
          </a:bodyPr>
          <a:lstStyle/>
          <a:p>
            <a:pPr>
              <a:spcAft>
                <a:spcPts val="600"/>
              </a:spcAft>
            </a:pPr>
            <a:fld id="{6113E31D-E2AB-40D1-8B51-AFA5AFEF393A}" type="slidenum">
              <a:rPr lang="en-US" smtClean="0"/>
              <a:pPr>
                <a:spcAft>
                  <a:spcPts val="600"/>
                </a:spcAft>
              </a:pPr>
              <a:t>6</a:t>
            </a:fld>
            <a:endParaRPr lang="en-US"/>
          </a:p>
        </p:txBody>
      </p:sp>
      <p:sp>
        <p:nvSpPr>
          <p:cNvPr id="12" name="TekstSylinder 11">
            <a:extLst>
              <a:ext uri="{FF2B5EF4-FFF2-40B4-BE49-F238E27FC236}">
                <a16:creationId xmlns:a16="http://schemas.microsoft.com/office/drawing/2014/main" id="{767246BB-A7CB-4817-867C-E3BCE566B637}"/>
              </a:ext>
            </a:extLst>
          </p:cNvPr>
          <p:cNvSpPr txBox="1"/>
          <p:nvPr/>
        </p:nvSpPr>
        <p:spPr>
          <a:xfrm>
            <a:off x="1268591" y="2212463"/>
            <a:ext cx="3707933" cy="3379124"/>
          </a:xfrm>
          <a:prstGeom prst="rect">
            <a:avLst/>
          </a:prstGeom>
        </p:spPr>
        <p:txBody>
          <a:bodyPr vert="horz" lIns="91440" tIns="45720" rIns="91440" bIns="45720" rtlCol="0">
            <a:normAutofit lnSpcReduction="10000"/>
          </a:bodyPr>
          <a:lstStyle/>
          <a:p>
            <a:pPr defTabSz="914400">
              <a:lnSpc>
                <a:spcPct val="90000"/>
              </a:lnSpc>
              <a:spcBef>
                <a:spcPts val="1200"/>
              </a:spcBef>
              <a:spcAft>
                <a:spcPts val="200"/>
              </a:spcAft>
              <a:buSzPct val="100000"/>
            </a:pPr>
            <a:r>
              <a:rPr lang="nb-NO" sz="1700" kern="1200" dirty="0">
                <a:latin typeface="+mn-lt"/>
                <a:ea typeface="+mn-ea"/>
                <a:cs typeface="+mn-cs"/>
              </a:rPr>
              <a:t>Nedgangen i antall rapporterte avvik med høy alvorlighetsgrad kan skyldes flere forhold som </a:t>
            </a:r>
            <a:r>
              <a:rPr lang="nb-NO" sz="1700" kern="1200" dirty="0" err="1">
                <a:latin typeface="+mn-lt"/>
                <a:ea typeface="+mn-ea"/>
                <a:cs typeface="+mn-cs"/>
              </a:rPr>
              <a:t>f.eks</a:t>
            </a:r>
            <a:endParaRPr lang="nb-NO" sz="1700" kern="1200" dirty="0">
              <a:latin typeface="+mn-lt"/>
              <a:ea typeface="+mn-ea"/>
              <a:cs typeface="+mn-cs"/>
            </a:endParaRPr>
          </a:p>
          <a:p>
            <a:pPr marL="171450" indent="-171450" defTabSz="914400">
              <a:lnSpc>
                <a:spcPct val="90000"/>
              </a:lnSpc>
              <a:spcBef>
                <a:spcPts val="1200"/>
              </a:spcBef>
              <a:spcAft>
                <a:spcPts val="200"/>
              </a:spcAft>
              <a:buSzPct val="100000"/>
              <a:buFont typeface="Arial" panose="020B0604020202020204" pitchFamily="34" charset="0"/>
              <a:buChar char="•"/>
            </a:pPr>
            <a:r>
              <a:rPr lang="nb-NO" sz="1700" kern="1200" dirty="0">
                <a:latin typeface="+mn-lt"/>
                <a:ea typeface="+mn-ea"/>
                <a:cs typeface="+mn-cs"/>
              </a:rPr>
              <a:t>Det har kommet en forklaring på alvorlighetsgraderingen når du melder avviket</a:t>
            </a:r>
          </a:p>
          <a:p>
            <a:pPr marL="171450" indent="-171450" defTabSz="914400">
              <a:lnSpc>
                <a:spcPct val="90000"/>
              </a:lnSpc>
              <a:spcBef>
                <a:spcPts val="1200"/>
              </a:spcBef>
              <a:spcAft>
                <a:spcPts val="200"/>
              </a:spcAft>
              <a:buSzPct val="100000"/>
              <a:buFont typeface="Arial" panose="020B0604020202020204" pitchFamily="34" charset="0"/>
              <a:buChar char="•"/>
            </a:pPr>
            <a:r>
              <a:rPr lang="nb-NO" sz="1700" kern="1200" dirty="0">
                <a:latin typeface="+mn-lt"/>
                <a:ea typeface="+mn-ea"/>
                <a:cs typeface="+mn-cs"/>
              </a:rPr>
              <a:t>Under opplæring i avvikshåndtering så er gradering av alvorlighet et av temaene. De ansatte har blitt mer bevisste på gradering av avvikene.</a:t>
            </a:r>
          </a:p>
          <a:p>
            <a:pPr marL="171450" indent="-171450" defTabSz="914400">
              <a:lnSpc>
                <a:spcPct val="90000"/>
              </a:lnSpc>
              <a:spcBef>
                <a:spcPts val="1200"/>
              </a:spcBef>
              <a:spcAft>
                <a:spcPts val="200"/>
              </a:spcAft>
              <a:buSzPct val="100000"/>
              <a:buFont typeface="Arial" panose="020B0604020202020204" pitchFamily="34" charset="0"/>
              <a:buChar char="•"/>
            </a:pPr>
            <a:r>
              <a:rPr lang="nb-NO" sz="1700" kern="1200" dirty="0">
                <a:latin typeface="+mn-lt"/>
                <a:ea typeface="+mn-ea"/>
                <a:cs typeface="+mn-cs"/>
              </a:rPr>
              <a:t>Ledere kan endre valg av gradering på avviket, dette loggføres i avviket.</a:t>
            </a:r>
          </a:p>
          <a:p>
            <a:pPr defTabSz="914400">
              <a:lnSpc>
                <a:spcPct val="90000"/>
              </a:lnSpc>
              <a:spcBef>
                <a:spcPts val="1200"/>
              </a:spcBef>
              <a:spcAft>
                <a:spcPts val="200"/>
              </a:spcAft>
              <a:buSzPct val="100000"/>
            </a:pPr>
            <a:endParaRPr lang="nb-NO" sz="1700" kern="1200" dirty="0">
              <a:latin typeface="+mn-lt"/>
              <a:ea typeface="+mn-ea"/>
              <a:cs typeface="+mn-cs"/>
            </a:endParaRPr>
          </a:p>
        </p:txBody>
      </p:sp>
      <p:sp>
        <p:nvSpPr>
          <p:cNvPr id="13" name="Rektangel 12">
            <a:extLst>
              <a:ext uri="{FF2B5EF4-FFF2-40B4-BE49-F238E27FC236}">
                <a16:creationId xmlns:a16="http://schemas.microsoft.com/office/drawing/2014/main" id="{1F1F66E8-9956-47D4-B438-6AAA942645E2}"/>
              </a:ext>
            </a:extLst>
          </p:cNvPr>
          <p:cNvSpPr/>
          <p:nvPr/>
        </p:nvSpPr>
        <p:spPr>
          <a:xfrm>
            <a:off x="4237615" y="525039"/>
            <a:ext cx="7634332" cy="825867"/>
          </a:xfrm>
          <a:prstGeom prst="rect">
            <a:avLst/>
          </a:prstGeom>
        </p:spPr>
        <p:txBody>
          <a:bodyPr wrap="square">
            <a:spAutoFit/>
          </a:bodyPr>
          <a:lstStyle/>
          <a:p>
            <a:pPr defTabSz="914400">
              <a:lnSpc>
                <a:spcPct val="90000"/>
              </a:lnSpc>
              <a:spcBef>
                <a:spcPts val="1200"/>
              </a:spcBef>
              <a:spcAft>
                <a:spcPts val="200"/>
              </a:spcAft>
              <a:buSzPct val="100000"/>
            </a:pPr>
            <a:r>
              <a:rPr lang="nb-NO" sz="2000" dirty="0"/>
              <a:t>I 2022 er det rapportert </a:t>
            </a:r>
            <a:r>
              <a:rPr lang="nb-NO" sz="2000" dirty="0">
                <a:solidFill>
                  <a:srgbClr val="FF0000"/>
                </a:solidFill>
              </a:rPr>
              <a:t>14,4% </a:t>
            </a:r>
            <a:r>
              <a:rPr lang="nb-NO" sz="2000" dirty="0"/>
              <a:t>avvik med høy alvorlighetsgrad.</a:t>
            </a:r>
          </a:p>
          <a:p>
            <a:pPr defTabSz="914400">
              <a:lnSpc>
                <a:spcPct val="90000"/>
              </a:lnSpc>
              <a:spcBef>
                <a:spcPts val="1200"/>
              </a:spcBef>
              <a:spcAft>
                <a:spcPts val="200"/>
              </a:spcAft>
              <a:buSzPct val="100000"/>
            </a:pPr>
            <a:r>
              <a:rPr lang="nb-NO" sz="2000" dirty="0"/>
              <a:t>I 2021 22,3% med høy alvorlighetsgrad</a:t>
            </a:r>
          </a:p>
        </p:txBody>
      </p:sp>
      <p:pic>
        <p:nvPicPr>
          <p:cNvPr id="3" name="Bilde 2">
            <a:extLst>
              <a:ext uri="{FF2B5EF4-FFF2-40B4-BE49-F238E27FC236}">
                <a16:creationId xmlns:a16="http://schemas.microsoft.com/office/drawing/2014/main" id="{2F8C54F8-7DE5-49A6-B84D-8FA44CD43AC7}"/>
              </a:ext>
            </a:extLst>
          </p:cNvPr>
          <p:cNvPicPr>
            <a:picLocks noChangeAspect="1"/>
          </p:cNvPicPr>
          <p:nvPr/>
        </p:nvPicPr>
        <p:blipFill>
          <a:blip r:embed="rId2"/>
          <a:stretch>
            <a:fillRect/>
          </a:stretch>
        </p:blipFill>
        <p:spPr>
          <a:xfrm>
            <a:off x="5555667" y="1309161"/>
            <a:ext cx="5330737" cy="4406968"/>
          </a:xfrm>
          <a:prstGeom prst="rect">
            <a:avLst/>
          </a:prstGeom>
        </p:spPr>
      </p:pic>
    </p:spTree>
    <p:extLst>
      <p:ext uri="{BB962C8B-B14F-4D97-AF65-F5344CB8AC3E}">
        <p14:creationId xmlns:p14="http://schemas.microsoft.com/office/powerpoint/2010/main" val="3894026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65C126-B2A7-4028-94E2-118DAE5DAA8A}"/>
              </a:ext>
            </a:extLst>
          </p:cNvPr>
          <p:cNvSpPr>
            <a:spLocks noGrp="1"/>
          </p:cNvSpPr>
          <p:nvPr>
            <p:ph type="title"/>
          </p:nvPr>
        </p:nvSpPr>
        <p:spPr>
          <a:xfrm>
            <a:off x="1390073" y="465683"/>
            <a:ext cx="6608618" cy="1570001"/>
          </a:xfrm>
        </p:spPr>
        <p:txBody>
          <a:bodyPr anchor="b">
            <a:normAutofit fontScale="90000"/>
          </a:bodyPr>
          <a:lstStyle/>
          <a:p>
            <a:br>
              <a:rPr lang="nb-NO" b="1" dirty="0">
                <a:solidFill>
                  <a:schemeClr val="tx1"/>
                </a:solidFill>
              </a:rPr>
            </a:br>
            <a:br>
              <a:rPr lang="nb-NO" b="1" dirty="0">
                <a:solidFill>
                  <a:schemeClr val="tx1"/>
                </a:solidFill>
              </a:rPr>
            </a:br>
            <a:r>
              <a:rPr lang="nb-NO" b="1" dirty="0">
                <a:solidFill>
                  <a:schemeClr val="tx1"/>
                </a:solidFill>
              </a:rPr>
              <a:t>Status på oppfølging av avvik pr 21.12.22</a:t>
            </a:r>
            <a:br>
              <a:rPr lang="nb-NO" b="1" dirty="0">
                <a:solidFill>
                  <a:schemeClr val="tx1"/>
                </a:solidFill>
              </a:rPr>
            </a:br>
            <a:r>
              <a:rPr lang="nb-NO" sz="3100" dirty="0">
                <a:solidFill>
                  <a:schemeClr val="tx1"/>
                </a:solidFill>
              </a:rPr>
              <a:t>-</a:t>
            </a:r>
            <a:r>
              <a:rPr lang="nb-NO" b="1" dirty="0">
                <a:solidFill>
                  <a:schemeClr val="tx1"/>
                </a:solidFill>
              </a:rPr>
              <a:t> </a:t>
            </a:r>
            <a:r>
              <a:rPr lang="nb-NO" sz="2700" b="1" dirty="0">
                <a:solidFill>
                  <a:schemeClr val="tx1"/>
                </a:solidFill>
              </a:rPr>
              <a:t>Lukket</a:t>
            </a:r>
            <a:br>
              <a:rPr lang="nb-NO" sz="2700" b="1" dirty="0">
                <a:solidFill>
                  <a:schemeClr val="tx1"/>
                </a:solidFill>
              </a:rPr>
            </a:br>
            <a:r>
              <a:rPr lang="nb-NO" sz="2700" b="1" dirty="0">
                <a:solidFill>
                  <a:schemeClr val="tx1"/>
                </a:solidFill>
              </a:rPr>
              <a:t>- Under behandling</a:t>
            </a:r>
            <a:br>
              <a:rPr lang="nb-NO" sz="2700" b="1" dirty="0">
                <a:solidFill>
                  <a:schemeClr val="tx1"/>
                </a:solidFill>
              </a:rPr>
            </a:br>
            <a:r>
              <a:rPr lang="nb-NO" sz="2700" b="1" dirty="0">
                <a:solidFill>
                  <a:schemeClr val="tx1"/>
                </a:solidFill>
              </a:rPr>
              <a:t>- Ulest</a:t>
            </a:r>
          </a:p>
        </p:txBody>
      </p:sp>
      <p:sp>
        <p:nvSpPr>
          <p:cNvPr id="4" name="Plassholder for dato 3">
            <a:extLst>
              <a:ext uri="{FF2B5EF4-FFF2-40B4-BE49-F238E27FC236}">
                <a16:creationId xmlns:a16="http://schemas.microsoft.com/office/drawing/2014/main" id="{FEF3103B-7535-41C1-95F4-C9AD14E77C74}"/>
              </a:ext>
            </a:extLst>
          </p:cNvPr>
          <p:cNvSpPr>
            <a:spLocks noGrp="1"/>
          </p:cNvSpPr>
          <p:nvPr>
            <p:ph type="dt" sz="half" idx="10"/>
          </p:nvPr>
        </p:nvSpPr>
        <p:spPr/>
        <p:txBody>
          <a:bodyPr anchor="ctr">
            <a:normAutofit/>
          </a:bodyPr>
          <a:lstStyle/>
          <a:p>
            <a:pPr>
              <a:spcAft>
                <a:spcPts val="600"/>
              </a:spcAft>
            </a:pPr>
            <a:fld id="{F097E77E-7FF3-4702-B795-8AE6650EF5EB}" type="datetime1">
              <a:rPr lang="nb-NO" smtClean="0"/>
              <a:pPr>
                <a:spcAft>
                  <a:spcPts val="600"/>
                </a:spcAft>
              </a:pPr>
              <a:t>20.02.2023</a:t>
            </a:fld>
            <a:endParaRPr lang="en-US" dirty="0"/>
          </a:p>
        </p:txBody>
      </p:sp>
      <p:sp>
        <p:nvSpPr>
          <p:cNvPr id="6" name="Plassholder for lysbildenummer 5">
            <a:extLst>
              <a:ext uri="{FF2B5EF4-FFF2-40B4-BE49-F238E27FC236}">
                <a16:creationId xmlns:a16="http://schemas.microsoft.com/office/drawing/2014/main" id="{D270756A-2F4A-4E10-A723-1E814D5DD95A}"/>
              </a:ext>
            </a:extLst>
          </p:cNvPr>
          <p:cNvSpPr>
            <a:spLocks noGrp="1"/>
          </p:cNvSpPr>
          <p:nvPr>
            <p:ph type="sldNum" sz="quarter" idx="12"/>
          </p:nvPr>
        </p:nvSpPr>
        <p:spPr/>
        <p:txBody>
          <a:bodyPr anchor="ctr">
            <a:normAutofit/>
          </a:bodyPr>
          <a:lstStyle/>
          <a:p>
            <a:pPr>
              <a:spcAft>
                <a:spcPts val="600"/>
              </a:spcAft>
            </a:pPr>
            <a:fld id="{6113E31D-E2AB-40D1-8B51-AFA5AFEF393A}" type="slidenum">
              <a:rPr lang="en-US" smtClean="0"/>
              <a:pPr>
                <a:spcAft>
                  <a:spcPts val="600"/>
                </a:spcAft>
              </a:pPr>
              <a:t>7</a:t>
            </a:fld>
            <a:endParaRPr lang="en-US"/>
          </a:p>
        </p:txBody>
      </p:sp>
      <p:graphicFrame>
        <p:nvGraphicFramePr>
          <p:cNvPr id="9" name="Tabell 8">
            <a:extLst>
              <a:ext uri="{FF2B5EF4-FFF2-40B4-BE49-F238E27FC236}">
                <a16:creationId xmlns:a16="http://schemas.microsoft.com/office/drawing/2014/main" id="{DE16C9D3-DEAD-46F0-85D5-F3D655C45576}"/>
              </a:ext>
            </a:extLst>
          </p:cNvPr>
          <p:cNvGraphicFramePr>
            <a:graphicFrameLocks noGrp="1"/>
          </p:cNvGraphicFramePr>
          <p:nvPr>
            <p:extLst>
              <p:ext uri="{D42A27DB-BD31-4B8C-83A1-F6EECF244321}">
                <p14:modId xmlns:p14="http://schemas.microsoft.com/office/powerpoint/2010/main" val="4145207369"/>
              </p:ext>
            </p:extLst>
          </p:nvPr>
        </p:nvGraphicFramePr>
        <p:xfrm>
          <a:off x="4969134" y="1349800"/>
          <a:ext cx="7035589" cy="3155065"/>
        </p:xfrm>
        <a:graphic>
          <a:graphicData uri="http://schemas.openxmlformats.org/drawingml/2006/table">
            <a:tbl>
              <a:tblPr firstRow="1" bandRow="1">
                <a:tableStyleId>{5C22544A-7EE6-4342-B048-85BDC9FD1C3A}</a:tableStyleId>
              </a:tblPr>
              <a:tblGrid>
                <a:gridCol w="2130803">
                  <a:extLst>
                    <a:ext uri="{9D8B030D-6E8A-4147-A177-3AD203B41FA5}">
                      <a16:colId xmlns:a16="http://schemas.microsoft.com/office/drawing/2014/main" val="417048291"/>
                    </a:ext>
                  </a:extLst>
                </a:gridCol>
                <a:gridCol w="1505255">
                  <a:extLst>
                    <a:ext uri="{9D8B030D-6E8A-4147-A177-3AD203B41FA5}">
                      <a16:colId xmlns:a16="http://schemas.microsoft.com/office/drawing/2014/main" val="170647988"/>
                    </a:ext>
                  </a:extLst>
                </a:gridCol>
                <a:gridCol w="1640474">
                  <a:extLst>
                    <a:ext uri="{9D8B030D-6E8A-4147-A177-3AD203B41FA5}">
                      <a16:colId xmlns:a16="http://schemas.microsoft.com/office/drawing/2014/main" val="3411833730"/>
                    </a:ext>
                  </a:extLst>
                </a:gridCol>
                <a:gridCol w="1759057">
                  <a:extLst>
                    <a:ext uri="{9D8B030D-6E8A-4147-A177-3AD203B41FA5}">
                      <a16:colId xmlns:a16="http://schemas.microsoft.com/office/drawing/2014/main" val="3182480545"/>
                    </a:ext>
                  </a:extLst>
                </a:gridCol>
              </a:tblGrid>
              <a:tr h="439484">
                <a:tc>
                  <a:txBody>
                    <a:bodyPr/>
                    <a:lstStyle/>
                    <a:p>
                      <a:endParaRPr lang="nb-NO" dirty="0"/>
                    </a:p>
                  </a:txBody>
                  <a:tcPr/>
                </a:tc>
                <a:tc>
                  <a:txBody>
                    <a:bodyPr/>
                    <a:lstStyle/>
                    <a:p>
                      <a:r>
                        <a:rPr lang="nb-NO" sz="1400" b="1" dirty="0">
                          <a:solidFill>
                            <a:schemeClr val="tx1"/>
                          </a:solidFill>
                        </a:rPr>
                        <a:t>Ulest/ikke åpnet</a:t>
                      </a:r>
                    </a:p>
                  </a:txBody>
                  <a:tcPr/>
                </a:tc>
                <a:tc>
                  <a:txBody>
                    <a:bodyPr/>
                    <a:lstStyle/>
                    <a:p>
                      <a:r>
                        <a:rPr lang="nb-NO" sz="1400" b="1" dirty="0">
                          <a:solidFill>
                            <a:schemeClr val="tx1"/>
                          </a:solidFill>
                        </a:rPr>
                        <a:t>Under behandling/åpnet</a:t>
                      </a:r>
                    </a:p>
                  </a:txBody>
                  <a:tcPr/>
                </a:tc>
                <a:tc>
                  <a:txBody>
                    <a:bodyPr/>
                    <a:lstStyle/>
                    <a:p>
                      <a:r>
                        <a:rPr lang="nb-NO" sz="1400" b="1" dirty="0">
                          <a:solidFill>
                            <a:schemeClr val="tx1"/>
                          </a:solidFill>
                        </a:rPr>
                        <a:t>Behandlet/lukket</a:t>
                      </a:r>
                    </a:p>
                  </a:txBody>
                  <a:tcPr/>
                </a:tc>
                <a:extLst>
                  <a:ext uri="{0D108BD9-81ED-4DB2-BD59-A6C34878D82A}">
                    <a16:rowId xmlns:a16="http://schemas.microsoft.com/office/drawing/2014/main" val="3428668137"/>
                  </a:ext>
                </a:extLst>
              </a:tr>
              <a:tr h="878969">
                <a:tc>
                  <a:txBody>
                    <a:bodyPr/>
                    <a:lstStyle/>
                    <a:p>
                      <a:r>
                        <a:rPr lang="nb-NO" dirty="0"/>
                        <a:t>Hjemmetjenester</a:t>
                      </a:r>
                    </a:p>
                  </a:txBody>
                  <a:tcPr/>
                </a:tc>
                <a:tc>
                  <a:txBody>
                    <a:bodyPr/>
                    <a:lstStyle/>
                    <a:p>
                      <a:r>
                        <a:rPr lang="nb-NO" dirty="0">
                          <a:solidFill>
                            <a:schemeClr val="tx1"/>
                          </a:solidFill>
                        </a:rPr>
                        <a:t>1</a:t>
                      </a:r>
                      <a:endParaRPr lang="nb-NO" sz="1200" dirty="0">
                        <a:solidFill>
                          <a:schemeClr val="tx1"/>
                        </a:solidFill>
                      </a:endParaRPr>
                    </a:p>
                  </a:txBody>
                  <a:tcPr/>
                </a:tc>
                <a:tc>
                  <a:txBody>
                    <a:bodyPr/>
                    <a:lstStyle/>
                    <a:p>
                      <a:r>
                        <a:rPr lang="nb-NO" dirty="0">
                          <a:solidFill>
                            <a:srgbClr val="FF0000"/>
                          </a:solidFill>
                        </a:rPr>
                        <a:t> </a:t>
                      </a:r>
                      <a:r>
                        <a:rPr lang="nb-NO" b="0" dirty="0">
                          <a:solidFill>
                            <a:schemeClr val="tx1"/>
                          </a:solidFill>
                        </a:rPr>
                        <a:t> 8</a:t>
                      </a:r>
                    </a:p>
                  </a:txBody>
                  <a:tcPr/>
                </a:tc>
                <a:tc>
                  <a:txBody>
                    <a:bodyPr/>
                    <a:lstStyle/>
                    <a:p>
                      <a:r>
                        <a:rPr lang="nb-NO" dirty="0">
                          <a:solidFill>
                            <a:schemeClr val="tx1"/>
                          </a:solidFill>
                        </a:rPr>
                        <a:t>854</a:t>
                      </a:r>
                    </a:p>
                  </a:txBody>
                  <a:tcPr/>
                </a:tc>
                <a:extLst>
                  <a:ext uri="{0D108BD9-81ED-4DB2-BD59-A6C34878D82A}">
                    <a16:rowId xmlns:a16="http://schemas.microsoft.com/office/drawing/2014/main" val="2497233704"/>
                  </a:ext>
                </a:extLst>
              </a:tr>
              <a:tr h="439484">
                <a:tc>
                  <a:txBody>
                    <a:bodyPr/>
                    <a:lstStyle/>
                    <a:p>
                      <a:r>
                        <a:rPr lang="nb-NO" dirty="0">
                          <a:solidFill>
                            <a:schemeClr val="tx1"/>
                          </a:solidFill>
                        </a:rPr>
                        <a:t>Habilitering</a:t>
                      </a:r>
                    </a:p>
                  </a:txBody>
                  <a:tcPr/>
                </a:tc>
                <a:tc>
                  <a:txBody>
                    <a:bodyPr/>
                    <a:lstStyle/>
                    <a:p>
                      <a:r>
                        <a:rPr lang="nb-NO" dirty="0">
                          <a:solidFill>
                            <a:schemeClr val="tx1"/>
                          </a:solidFill>
                        </a:rPr>
                        <a:t>0</a:t>
                      </a:r>
                      <a:endParaRPr lang="nb-NO" sz="1200" dirty="0">
                        <a:solidFill>
                          <a:schemeClr val="tx1"/>
                        </a:solidFill>
                      </a:endParaRPr>
                    </a:p>
                  </a:txBody>
                  <a:tcPr/>
                </a:tc>
                <a:tc>
                  <a:txBody>
                    <a:bodyPr/>
                    <a:lstStyle/>
                    <a:p>
                      <a:r>
                        <a:rPr lang="nb-NO" dirty="0">
                          <a:solidFill>
                            <a:schemeClr val="tx1"/>
                          </a:solidFill>
                        </a:rPr>
                        <a:t>  6</a:t>
                      </a:r>
                    </a:p>
                  </a:txBody>
                  <a:tcPr/>
                </a:tc>
                <a:tc>
                  <a:txBody>
                    <a:bodyPr/>
                    <a:lstStyle/>
                    <a:p>
                      <a:r>
                        <a:rPr lang="nb-NO" dirty="0">
                          <a:solidFill>
                            <a:schemeClr val="tx1"/>
                          </a:solidFill>
                        </a:rPr>
                        <a:t>497</a:t>
                      </a:r>
                    </a:p>
                  </a:txBody>
                  <a:tcPr/>
                </a:tc>
                <a:extLst>
                  <a:ext uri="{0D108BD9-81ED-4DB2-BD59-A6C34878D82A}">
                    <a16:rowId xmlns:a16="http://schemas.microsoft.com/office/drawing/2014/main" val="3480712428"/>
                  </a:ext>
                </a:extLst>
              </a:tr>
              <a:tr h="439484">
                <a:tc>
                  <a:txBody>
                    <a:bodyPr/>
                    <a:lstStyle/>
                    <a:p>
                      <a:r>
                        <a:rPr lang="nb-NO" dirty="0"/>
                        <a:t>Institusjonstjenesten</a:t>
                      </a:r>
                    </a:p>
                  </a:txBody>
                  <a:tcPr/>
                </a:tc>
                <a:tc>
                  <a:txBody>
                    <a:bodyPr/>
                    <a:lstStyle/>
                    <a:p>
                      <a:r>
                        <a:rPr lang="nb-NO" dirty="0">
                          <a:solidFill>
                            <a:schemeClr val="tx1"/>
                          </a:solidFill>
                        </a:rPr>
                        <a:t>4</a:t>
                      </a:r>
                      <a:endParaRPr lang="nb-NO" sz="1200" dirty="0">
                        <a:solidFill>
                          <a:schemeClr val="tx1"/>
                        </a:solidFill>
                      </a:endParaRPr>
                    </a:p>
                  </a:txBody>
                  <a:tcPr/>
                </a:tc>
                <a:tc>
                  <a:txBody>
                    <a:bodyPr/>
                    <a:lstStyle/>
                    <a:p>
                      <a:r>
                        <a:rPr lang="nb-NO" dirty="0">
                          <a:solidFill>
                            <a:schemeClr val="tx1"/>
                          </a:solidFill>
                        </a:rPr>
                        <a:t>26</a:t>
                      </a:r>
                    </a:p>
                  </a:txBody>
                  <a:tcPr/>
                </a:tc>
                <a:tc>
                  <a:txBody>
                    <a:bodyPr/>
                    <a:lstStyle/>
                    <a:p>
                      <a:r>
                        <a:rPr lang="nb-NO" dirty="0">
                          <a:solidFill>
                            <a:schemeClr val="tx1"/>
                          </a:solidFill>
                        </a:rPr>
                        <a:t>715</a:t>
                      </a:r>
                    </a:p>
                  </a:txBody>
                  <a:tcPr/>
                </a:tc>
                <a:extLst>
                  <a:ext uri="{0D108BD9-81ED-4DB2-BD59-A6C34878D82A}">
                    <a16:rowId xmlns:a16="http://schemas.microsoft.com/office/drawing/2014/main" val="1891015665"/>
                  </a:ext>
                </a:extLst>
              </a:tr>
              <a:tr h="439484">
                <a:tc>
                  <a:txBody>
                    <a:bodyPr/>
                    <a:lstStyle/>
                    <a:p>
                      <a:endParaRPr lang="nb-NO" dirty="0"/>
                    </a:p>
                  </a:txBody>
                  <a:tcPr/>
                </a:tc>
                <a:tc>
                  <a:txBody>
                    <a:bodyPr/>
                    <a:lstStyle/>
                    <a:p>
                      <a:endParaRPr lang="nb-NO" sz="1200" dirty="0">
                        <a:solidFill>
                          <a:srgbClr val="FF0000"/>
                        </a:solidFill>
                      </a:endParaRPr>
                    </a:p>
                  </a:txBody>
                  <a:tcPr/>
                </a:tc>
                <a:tc>
                  <a:txBody>
                    <a:bodyPr/>
                    <a:lstStyle/>
                    <a:p>
                      <a:endParaRPr lang="nb-NO" dirty="0">
                        <a:solidFill>
                          <a:srgbClr val="FF0000"/>
                        </a:solidFill>
                      </a:endParaRPr>
                    </a:p>
                  </a:txBody>
                  <a:tcPr/>
                </a:tc>
                <a:tc>
                  <a:txBody>
                    <a:bodyPr/>
                    <a:lstStyle/>
                    <a:p>
                      <a:endParaRPr lang="nb-NO" dirty="0">
                        <a:solidFill>
                          <a:srgbClr val="FF0000"/>
                        </a:solidFill>
                      </a:endParaRPr>
                    </a:p>
                  </a:txBody>
                  <a:tcPr/>
                </a:tc>
                <a:extLst>
                  <a:ext uri="{0D108BD9-81ED-4DB2-BD59-A6C34878D82A}">
                    <a16:rowId xmlns:a16="http://schemas.microsoft.com/office/drawing/2014/main" val="4196790443"/>
                  </a:ext>
                </a:extLst>
              </a:tr>
              <a:tr h="439484">
                <a:tc>
                  <a:txBody>
                    <a:bodyPr/>
                    <a:lstStyle/>
                    <a:p>
                      <a:r>
                        <a:rPr lang="nb-NO" dirty="0"/>
                        <a:t>Totalt</a:t>
                      </a:r>
                    </a:p>
                  </a:txBody>
                  <a:tcPr/>
                </a:tc>
                <a:tc>
                  <a:txBody>
                    <a:bodyPr/>
                    <a:lstStyle/>
                    <a:p>
                      <a:r>
                        <a:rPr lang="nb-NO" sz="1800" b="0" dirty="0">
                          <a:solidFill>
                            <a:schemeClr val="tx1"/>
                          </a:solidFill>
                        </a:rPr>
                        <a:t>5</a:t>
                      </a:r>
                    </a:p>
                  </a:txBody>
                  <a:tcPr/>
                </a:tc>
                <a:tc>
                  <a:txBody>
                    <a:bodyPr/>
                    <a:lstStyle/>
                    <a:p>
                      <a:r>
                        <a:rPr lang="nb-NO" dirty="0">
                          <a:solidFill>
                            <a:schemeClr val="tx1"/>
                          </a:solidFill>
                        </a:rPr>
                        <a:t>40</a:t>
                      </a:r>
                    </a:p>
                  </a:txBody>
                  <a:tcPr/>
                </a:tc>
                <a:tc>
                  <a:txBody>
                    <a:bodyPr/>
                    <a:lstStyle/>
                    <a:p>
                      <a:r>
                        <a:rPr lang="nb-NO" dirty="0">
                          <a:solidFill>
                            <a:schemeClr val="tx1"/>
                          </a:solidFill>
                        </a:rPr>
                        <a:t>2066</a:t>
                      </a:r>
                    </a:p>
                  </a:txBody>
                  <a:tcPr/>
                </a:tc>
                <a:extLst>
                  <a:ext uri="{0D108BD9-81ED-4DB2-BD59-A6C34878D82A}">
                    <a16:rowId xmlns:a16="http://schemas.microsoft.com/office/drawing/2014/main" val="139427834"/>
                  </a:ext>
                </a:extLst>
              </a:tr>
            </a:tbl>
          </a:graphicData>
        </a:graphic>
      </p:graphicFrame>
      <p:pic>
        <p:nvPicPr>
          <p:cNvPr id="5" name="Bilde 4">
            <a:extLst>
              <a:ext uri="{FF2B5EF4-FFF2-40B4-BE49-F238E27FC236}">
                <a16:creationId xmlns:a16="http://schemas.microsoft.com/office/drawing/2014/main" id="{1EE4B1B6-8ECA-465D-99EB-1C0C13AF642C}"/>
              </a:ext>
            </a:extLst>
          </p:cNvPr>
          <p:cNvPicPr>
            <a:picLocks noChangeAspect="1"/>
          </p:cNvPicPr>
          <p:nvPr/>
        </p:nvPicPr>
        <p:blipFill>
          <a:blip r:embed="rId2"/>
          <a:stretch>
            <a:fillRect/>
          </a:stretch>
        </p:blipFill>
        <p:spPr>
          <a:xfrm>
            <a:off x="1247810" y="2851613"/>
            <a:ext cx="3380900" cy="3306504"/>
          </a:xfrm>
          <a:prstGeom prst="rect">
            <a:avLst/>
          </a:prstGeom>
        </p:spPr>
      </p:pic>
    </p:spTree>
    <p:extLst>
      <p:ext uri="{BB962C8B-B14F-4D97-AF65-F5344CB8AC3E}">
        <p14:creationId xmlns:p14="http://schemas.microsoft.com/office/powerpoint/2010/main" val="2249676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FB64DC-C063-440D-A469-800813161E7B}"/>
              </a:ext>
            </a:extLst>
          </p:cNvPr>
          <p:cNvSpPr>
            <a:spLocks noGrp="1"/>
          </p:cNvSpPr>
          <p:nvPr>
            <p:ph type="title"/>
          </p:nvPr>
        </p:nvSpPr>
        <p:spPr>
          <a:xfrm>
            <a:off x="1339975" y="229317"/>
            <a:ext cx="10639640" cy="765439"/>
          </a:xfrm>
        </p:spPr>
        <p:txBody>
          <a:bodyPr>
            <a:normAutofit/>
          </a:bodyPr>
          <a:lstStyle/>
          <a:p>
            <a:r>
              <a:rPr lang="nb-NO" sz="4000" b="1" dirty="0"/>
              <a:t>Hjemmetjenesten 2022</a:t>
            </a:r>
          </a:p>
        </p:txBody>
      </p:sp>
      <p:sp>
        <p:nvSpPr>
          <p:cNvPr id="4" name="Plassholder for dato 3">
            <a:extLst>
              <a:ext uri="{FF2B5EF4-FFF2-40B4-BE49-F238E27FC236}">
                <a16:creationId xmlns:a16="http://schemas.microsoft.com/office/drawing/2014/main" id="{2DCF8258-6A8C-4A49-8DD2-52B391B7238B}"/>
              </a:ext>
            </a:extLst>
          </p:cNvPr>
          <p:cNvSpPr>
            <a:spLocks noGrp="1"/>
          </p:cNvSpPr>
          <p:nvPr>
            <p:ph type="dt" sz="half" idx="10"/>
          </p:nvPr>
        </p:nvSpPr>
        <p:spPr/>
        <p:txBody>
          <a:bodyPr/>
          <a:lstStyle/>
          <a:p>
            <a:fld id="{F097E77E-7FF3-4702-B795-8AE6650EF5EB}" type="datetime1">
              <a:rPr lang="nb-NO" smtClean="0"/>
              <a:t>20.02.2023</a:t>
            </a:fld>
            <a:endParaRPr lang="en-US" dirty="0"/>
          </a:p>
        </p:txBody>
      </p:sp>
      <p:sp>
        <p:nvSpPr>
          <p:cNvPr id="6" name="Plassholder for lysbildenummer 5">
            <a:extLst>
              <a:ext uri="{FF2B5EF4-FFF2-40B4-BE49-F238E27FC236}">
                <a16:creationId xmlns:a16="http://schemas.microsoft.com/office/drawing/2014/main" id="{D8D13D07-6B16-41FB-A961-3FC10B4B3EE5}"/>
              </a:ext>
            </a:extLst>
          </p:cNvPr>
          <p:cNvSpPr>
            <a:spLocks noGrp="1"/>
          </p:cNvSpPr>
          <p:nvPr>
            <p:ph type="sldNum" sz="quarter" idx="12"/>
          </p:nvPr>
        </p:nvSpPr>
        <p:spPr/>
        <p:txBody>
          <a:bodyPr/>
          <a:lstStyle/>
          <a:p>
            <a:fld id="{6113E31D-E2AB-40D1-8B51-AFA5AFEF393A}" type="slidenum">
              <a:rPr lang="en-US" smtClean="0"/>
              <a:t>8</a:t>
            </a:fld>
            <a:endParaRPr lang="en-US" dirty="0"/>
          </a:p>
        </p:txBody>
      </p:sp>
      <p:sp>
        <p:nvSpPr>
          <p:cNvPr id="8" name="TekstSylinder 7">
            <a:extLst>
              <a:ext uri="{FF2B5EF4-FFF2-40B4-BE49-F238E27FC236}">
                <a16:creationId xmlns:a16="http://schemas.microsoft.com/office/drawing/2014/main" id="{6C065A8F-D48B-40AF-A37F-0BD105E059AD}"/>
              </a:ext>
            </a:extLst>
          </p:cNvPr>
          <p:cNvSpPr txBox="1"/>
          <p:nvPr/>
        </p:nvSpPr>
        <p:spPr>
          <a:xfrm>
            <a:off x="1401089" y="5223117"/>
            <a:ext cx="10790911" cy="923330"/>
          </a:xfrm>
          <a:prstGeom prst="rect">
            <a:avLst/>
          </a:prstGeom>
          <a:noFill/>
        </p:spPr>
        <p:txBody>
          <a:bodyPr wrap="square" rtlCol="0">
            <a:spAutoFit/>
          </a:bodyPr>
          <a:lstStyle/>
          <a:p>
            <a:r>
              <a:rPr lang="nb-NO" dirty="0"/>
              <a:t>Største økning på rapporterte avvik i 2022 er ved følgende avdelinger:</a:t>
            </a:r>
          </a:p>
          <a:p>
            <a:pPr marL="285750" indent="-285750">
              <a:buFont typeface="Arial" panose="020B0604020202020204" pitchFamily="34" charset="0"/>
              <a:buChar char="•"/>
            </a:pPr>
            <a:r>
              <a:rPr lang="nb-NO" dirty="0"/>
              <a:t>Ergo- og fysioterapitjenesten </a:t>
            </a:r>
          </a:p>
          <a:p>
            <a:pPr marL="285750" indent="-285750">
              <a:buFont typeface="Arial" panose="020B0604020202020204" pitchFamily="34" charset="0"/>
              <a:buChar char="•"/>
            </a:pPr>
            <a:r>
              <a:rPr lang="nb-NO" dirty="0"/>
              <a:t>Stokkbakken omsorgssenter</a:t>
            </a:r>
          </a:p>
        </p:txBody>
      </p:sp>
      <p:graphicFrame>
        <p:nvGraphicFramePr>
          <p:cNvPr id="11" name="Tabell 10">
            <a:extLst>
              <a:ext uri="{FF2B5EF4-FFF2-40B4-BE49-F238E27FC236}">
                <a16:creationId xmlns:a16="http://schemas.microsoft.com/office/drawing/2014/main" id="{496CCA75-8C1F-48A4-9430-2A9914E8E852}"/>
              </a:ext>
            </a:extLst>
          </p:cNvPr>
          <p:cNvGraphicFramePr>
            <a:graphicFrameLocks noGrp="1"/>
          </p:cNvGraphicFramePr>
          <p:nvPr>
            <p:extLst>
              <p:ext uri="{D42A27DB-BD31-4B8C-83A1-F6EECF244321}">
                <p14:modId xmlns:p14="http://schemas.microsoft.com/office/powerpoint/2010/main" val="1947164030"/>
              </p:ext>
            </p:extLst>
          </p:nvPr>
        </p:nvGraphicFramePr>
        <p:xfrm>
          <a:off x="1299938" y="1078422"/>
          <a:ext cx="5337216" cy="3872919"/>
        </p:xfrm>
        <a:graphic>
          <a:graphicData uri="http://schemas.openxmlformats.org/drawingml/2006/table">
            <a:tbl>
              <a:tblPr firstRow="1" firstCol="1" bandRow="1">
                <a:tableStyleId>{5C22544A-7EE6-4342-B048-85BDC9FD1C3A}</a:tableStyleId>
              </a:tblPr>
              <a:tblGrid>
                <a:gridCol w="4120812">
                  <a:extLst>
                    <a:ext uri="{9D8B030D-6E8A-4147-A177-3AD203B41FA5}">
                      <a16:colId xmlns:a16="http://schemas.microsoft.com/office/drawing/2014/main" val="468905166"/>
                    </a:ext>
                  </a:extLst>
                </a:gridCol>
                <a:gridCol w="671119">
                  <a:extLst>
                    <a:ext uri="{9D8B030D-6E8A-4147-A177-3AD203B41FA5}">
                      <a16:colId xmlns:a16="http://schemas.microsoft.com/office/drawing/2014/main" val="4150849124"/>
                    </a:ext>
                  </a:extLst>
                </a:gridCol>
                <a:gridCol w="545285">
                  <a:extLst>
                    <a:ext uri="{9D8B030D-6E8A-4147-A177-3AD203B41FA5}">
                      <a16:colId xmlns:a16="http://schemas.microsoft.com/office/drawing/2014/main" val="3833602649"/>
                    </a:ext>
                  </a:extLst>
                </a:gridCol>
              </a:tblGrid>
              <a:tr h="369115">
                <a:tc>
                  <a:txBody>
                    <a:bodyPr/>
                    <a:lstStyle/>
                    <a:p>
                      <a:pPr>
                        <a:lnSpc>
                          <a:spcPct val="107000"/>
                        </a:lnSpc>
                        <a:spcAft>
                          <a:spcPts val="0"/>
                        </a:spcAft>
                      </a:pPr>
                      <a:r>
                        <a:rPr lang="nb-NO" sz="1400" b="1" dirty="0">
                          <a:solidFill>
                            <a:schemeClr val="tx1"/>
                          </a:solidFill>
                          <a:effectLst/>
                        </a:rPr>
                        <a:t>Hjemmetjenesten </a:t>
                      </a:r>
                      <a:endParaRPr lang="nb-N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2021</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2022</a:t>
                      </a:r>
                    </a:p>
                  </a:txBody>
                  <a:tcPr marL="44450" marR="44450" marT="0" marB="0" anchor="b">
                    <a:solidFill>
                      <a:schemeClr val="accent1">
                        <a:lumMod val="40000"/>
                        <a:lumOff val="60000"/>
                      </a:schemeClr>
                    </a:solidFill>
                  </a:tcPr>
                </a:tc>
                <a:extLst>
                  <a:ext uri="{0D108BD9-81ED-4DB2-BD59-A6C34878D82A}">
                    <a16:rowId xmlns:a16="http://schemas.microsoft.com/office/drawing/2014/main" val="1930080506"/>
                  </a:ext>
                </a:extLst>
              </a:tr>
              <a:tr h="438369">
                <a:tc>
                  <a:txBody>
                    <a:bodyPr/>
                    <a:lstStyle/>
                    <a:p>
                      <a:pPr>
                        <a:lnSpc>
                          <a:spcPct val="107000"/>
                        </a:lnSpc>
                        <a:spcAft>
                          <a:spcPts val="0"/>
                        </a:spcAft>
                      </a:pPr>
                      <a:r>
                        <a:rPr lang="nb-NO" sz="1400" b="0" dirty="0">
                          <a:solidFill>
                            <a:schemeClr val="tx1"/>
                          </a:solidFill>
                          <a:effectLst/>
                        </a:rPr>
                        <a:t>Hjemmetjenester avdeling Sentrum</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89</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99</a:t>
                      </a:r>
                    </a:p>
                  </a:txBody>
                  <a:tcPr marL="44450" marR="44450" marT="0" marB="0" anchor="b">
                    <a:solidFill>
                      <a:schemeClr val="accent1">
                        <a:lumMod val="40000"/>
                        <a:lumOff val="60000"/>
                      </a:schemeClr>
                    </a:solidFill>
                  </a:tcPr>
                </a:tc>
                <a:extLst>
                  <a:ext uri="{0D108BD9-81ED-4DB2-BD59-A6C34878D82A}">
                    <a16:rowId xmlns:a16="http://schemas.microsoft.com/office/drawing/2014/main" val="730842371"/>
                  </a:ext>
                </a:extLst>
              </a:tr>
              <a:tr h="336127">
                <a:tc>
                  <a:txBody>
                    <a:bodyPr/>
                    <a:lstStyle/>
                    <a:p>
                      <a:pPr>
                        <a:lnSpc>
                          <a:spcPct val="107000"/>
                        </a:lnSpc>
                        <a:spcAft>
                          <a:spcPts val="0"/>
                        </a:spcAft>
                      </a:pPr>
                      <a:r>
                        <a:rPr lang="nb-NO" sz="1400" b="0" dirty="0">
                          <a:solidFill>
                            <a:schemeClr val="tx1"/>
                          </a:solidFill>
                          <a:effectLst/>
                        </a:rPr>
                        <a:t>Ergo og fysioterapitjenesten</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62</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160</a:t>
                      </a:r>
                    </a:p>
                  </a:txBody>
                  <a:tcPr marL="44450" marR="44450" marT="0" marB="0" anchor="b">
                    <a:solidFill>
                      <a:schemeClr val="accent1">
                        <a:lumMod val="40000"/>
                        <a:lumOff val="60000"/>
                      </a:schemeClr>
                    </a:solidFill>
                  </a:tcPr>
                </a:tc>
                <a:extLst>
                  <a:ext uri="{0D108BD9-81ED-4DB2-BD59-A6C34878D82A}">
                    <a16:rowId xmlns:a16="http://schemas.microsoft.com/office/drawing/2014/main" val="1864886503"/>
                  </a:ext>
                </a:extLst>
              </a:tr>
              <a:tr h="336127">
                <a:tc>
                  <a:txBody>
                    <a:bodyPr/>
                    <a:lstStyle/>
                    <a:p>
                      <a:pPr>
                        <a:lnSpc>
                          <a:spcPct val="107000"/>
                        </a:lnSpc>
                        <a:spcAft>
                          <a:spcPts val="0"/>
                        </a:spcAft>
                      </a:pPr>
                      <a:r>
                        <a:rPr lang="nb-NO" sz="1400" b="0" dirty="0">
                          <a:solidFill>
                            <a:schemeClr val="tx1"/>
                          </a:solidFill>
                          <a:effectLst/>
                        </a:rPr>
                        <a:t>Stokkbakken Omsorgssenter</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165</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249</a:t>
                      </a:r>
                    </a:p>
                  </a:txBody>
                  <a:tcPr marL="44450" marR="44450" marT="0" marB="0" anchor="b">
                    <a:solidFill>
                      <a:schemeClr val="accent1">
                        <a:lumMod val="40000"/>
                        <a:lumOff val="60000"/>
                      </a:schemeClr>
                    </a:solidFill>
                  </a:tcPr>
                </a:tc>
                <a:extLst>
                  <a:ext uri="{0D108BD9-81ED-4DB2-BD59-A6C34878D82A}">
                    <a16:rowId xmlns:a16="http://schemas.microsoft.com/office/drawing/2014/main" val="1101738386"/>
                  </a:ext>
                </a:extLst>
              </a:tr>
              <a:tr h="438369">
                <a:tc>
                  <a:txBody>
                    <a:bodyPr/>
                    <a:lstStyle/>
                    <a:p>
                      <a:pPr>
                        <a:lnSpc>
                          <a:spcPct val="107000"/>
                        </a:lnSpc>
                        <a:spcAft>
                          <a:spcPts val="0"/>
                        </a:spcAft>
                      </a:pPr>
                      <a:r>
                        <a:rPr lang="nb-NO" sz="1400" b="0" dirty="0">
                          <a:solidFill>
                            <a:schemeClr val="tx1"/>
                          </a:solidFill>
                          <a:effectLst/>
                        </a:rPr>
                        <a:t>Hjemmetjenester avdeling Nord</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145</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116</a:t>
                      </a:r>
                    </a:p>
                  </a:txBody>
                  <a:tcPr marL="44450" marR="44450" marT="0" marB="0" anchor="b">
                    <a:solidFill>
                      <a:schemeClr val="accent1">
                        <a:lumMod val="40000"/>
                        <a:lumOff val="60000"/>
                      </a:schemeClr>
                    </a:solidFill>
                  </a:tcPr>
                </a:tc>
                <a:extLst>
                  <a:ext uri="{0D108BD9-81ED-4DB2-BD59-A6C34878D82A}">
                    <a16:rowId xmlns:a16="http://schemas.microsoft.com/office/drawing/2014/main" val="1499645344"/>
                  </a:ext>
                </a:extLst>
              </a:tr>
              <a:tr h="336127">
                <a:tc>
                  <a:txBody>
                    <a:bodyPr/>
                    <a:lstStyle/>
                    <a:p>
                      <a:pPr>
                        <a:lnSpc>
                          <a:spcPct val="107000"/>
                        </a:lnSpc>
                        <a:spcAft>
                          <a:spcPts val="0"/>
                        </a:spcAft>
                      </a:pPr>
                      <a:r>
                        <a:rPr lang="nb-NO" sz="1400" b="0" dirty="0">
                          <a:solidFill>
                            <a:schemeClr val="tx1"/>
                          </a:solidFill>
                          <a:effectLst/>
                        </a:rPr>
                        <a:t>Hjemmetjenester Eplehagen </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72</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117</a:t>
                      </a:r>
                    </a:p>
                  </a:txBody>
                  <a:tcPr marL="44450" marR="44450" marT="0" marB="0" anchor="b">
                    <a:solidFill>
                      <a:schemeClr val="accent1">
                        <a:lumMod val="40000"/>
                        <a:lumOff val="60000"/>
                      </a:schemeClr>
                    </a:solidFill>
                  </a:tcPr>
                </a:tc>
                <a:extLst>
                  <a:ext uri="{0D108BD9-81ED-4DB2-BD59-A6C34878D82A}">
                    <a16:rowId xmlns:a16="http://schemas.microsoft.com/office/drawing/2014/main" val="2231646609"/>
                  </a:ext>
                </a:extLst>
              </a:tr>
              <a:tr h="336127">
                <a:tc>
                  <a:txBody>
                    <a:bodyPr/>
                    <a:lstStyle/>
                    <a:p>
                      <a:pPr>
                        <a:lnSpc>
                          <a:spcPct val="107000"/>
                        </a:lnSpc>
                        <a:spcAft>
                          <a:spcPts val="0"/>
                        </a:spcAft>
                      </a:pPr>
                      <a:r>
                        <a:rPr lang="nb-NO" sz="1400" b="0" dirty="0">
                          <a:solidFill>
                            <a:schemeClr val="tx1"/>
                          </a:solidFill>
                          <a:effectLst/>
                        </a:rPr>
                        <a:t>Hjemmetjenesten Sør</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61</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105</a:t>
                      </a:r>
                    </a:p>
                  </a:txBody>
                  <a:tcPr marL="44450" marR="44450" marT="0" marB="0" anchor="b">
                    <a:solidFill>
                      <a:schemeClr val="accent1">
                        <a:lumMod val="40000"/>
                        <a:lumOff val="60000"/>
                      </a:schemeClr>
                    </a:solidFill>
                  </a:tcPr>
                </a:tc>
                <a:extLst>
                  <a:ext uri="{0D108BD9-81ED-4DB2-BD59-A6C34878D82A}">
                    <a16:rowId xmlns:a16="http://schemas.microsoft.com/office/drawing/2014/main" val="2017275181"/>
                  </a:ext>
                </a:extLst>
              </a:tr>
              <a:tr h="336127">
                <a:tc>
                  <a:txBody>
                    <a:bodyPr/>
                    <a:lstStyle/>
                    <a:p>
                      <a:pPr>
                        <a:lnSpc>
                          <a:spcPct val="107000"/>
                        </a:lnSpc>
                        <a:spcAft>
                          <a:spcPts val="0"/>
                        </a:spcAft>
                      </a:pPr>
                      <a:r>
                        <a:rPr lang="nb-NO" sz="1400" b="0" dirty="0">
                          <a:solidFill>
                            <a:schemeClr val="tx1"/>
                          </a:solidFill>
                          <a:effectLst/>
                        </a:rPr>
                        <a:t>Hjemmetjenester (Enhetsleder)</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p>
                  </a:txBody>
                  <a:tcPr marL="44450" marR="44450" marT="0" marB="0" anchor="b">
                    <a:solidFill>
                      <a:schemeClr val="accent1">
                        <a:lumMod val="40000"/>
                        <a:lumOff val="60000"/>
                      </a:schemeClr>
                    </a:solidFill>
                  </a:tcPr>
                </a:tc>
                <a:extLst>
                  <a:ext uri="{0D108BD9-81ED-4DB2-BD59-A6C34878D82A}">
                    <a16:rowId xmlns:a16="http://schemas.microsoft.com/office/drawing/2014/main" val="3187019065"/>
                  </a:ext>
                </a:extLst>
              </a:tr>
              <a:tr h="274177">
                <a:tc>
                  <a:txBody>
                    <a:bodyPr/>
                    <a:lstStyle/>
                    <a:p>
                      <a:pPr>
                        <a:lnSpc>
                          <a:spcPct val="107000"/>
                        </a:lnSpc>
                        <a:spcAft>
                          <a:spcPts val="0"/>
                        </a:spcAft>
                      </a:pPr>
                      <a:r>
                        <a:rPr lang="nb-NO" sz="1400" b="0" dirty="0">
                          <a:solidFill>
                            <a:schemeClr val="tx1"/>
                          </a:solidFill>
                          <a:effectLst/>
                        </a:rPr>
                        <a:t>Psykisk helse- og oppfølgingstjeneste - Rusteam</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12</a:t>
                      </a:r>
                    </a:p>
                  </a:txBody>
                  <a:tcPr marL="44450" marR="44450" marT="0" marB="0" anchor="b">
                    <a:solidFill>
                      <a:schemeClr val="accent1">
                        <a:lumMod val="40000"/>
                        <a:lumOff val="60000"/>
                      </a:schemeClr>
                    </a:solidFill>
                  </a:tcPr>
                </a:tc>
                <a:tc>
                  <a:txBody>
                    <a:bodyPr/>
                    <a:lstStyle/>
                    <a:p>
                      <a:pP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6</a:t>
                      </a:r>
                    </a:p>
                  </a:txBody>
                  <a:tcPr marL="44450" marR="44450" marT="0" marB="0" anchor="b">
                    <a:solidFill>
                      <a:schemeClr val="accent1">
                        <a:lumMod val="40000"/>
                        <a:lumOff val="60000"/>
                      </a:schemeClr>
                    </a:solidFill>
                  </a:tcPr>
                </a:tc>
                <a:extLst>
                  <a:ext uri="{0D108BD9-81ED-4DB2-BD59-A6C34878D82A}">
                    <a16:rowId xmlns:a16="http://schemas.microsoft.com/office/drawing/2014/main" val="2407395396"/>
                  </a:ext>
                </a:extLst>
              </a:tr>
              <a:tr h="336127">
                <a:tc>
                  <a:txBody>
                    <a:bodyPr/>
                    <a:lstStyle/>
                    <a:p>
                      <a:pPr>
                        <a:lnSpc>
                          <a:spcPct val="107000"/>
                        </a:lnSpc>
                        <a:spcAft>
                          <a:spcPts val="0"/>
                        </a:spcAft>
                      </a:pPr>
                      <a:r>
                        <a:rPr lang="nb-NO" sz="1400" b="0" dirty="0">
                          <a:solidFill>
                            <a:schemeClr val="tx1"/>
                          </a:solidFill>
                          <a:effectLst/>
                        </a:rPr>
                        <a:t>Kjøkkentjenesten</a:t>
                      </a:r>
                      <a:endParaRPr lang="nb-NO"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p>
                  </a:txBody>
                  <a:tcPr marL="44450" marR="44450" marT="0" marB="0" anchor="b">
                    <a:solidFill>
                      <a:schemeClr val="accent1">
                        <a:lumMod val="40000"/>
                        <a:lumOff val="60000"/>
                      </a:schemeClr>
                    </a:solidFill>
                  </a:tcPr>
                </a:tc>
                <a:extLst>
                  <a:ext uri="{0D108BD9-81ED-4DB2-BD59-A6C34878D82A}">
                    <a16:rowId xmlns:a16="http://schemas.microsoft.com/office/drawing/2014/main" val="2409431902"/>
                  </a:ext>
                </a:extLst>
              </a:tr>
              <a:tr h="336127">
                <a:tc>
                  <a:txBody>
                    <a:bodyPr/>
                    <a:lstStyle/>
                    <a:p>
                      <a:pPr>
                        <a:lnSpc>
                          <a:spcPct val="107000"/>
                        </a:lnSpc>
                        <a:spcAft>
                          <a:spcPts val="0"/>
                        </a:spcAft>
                      </a:pPr>
                      <a:r>
                        <a:rPr lang="nb-NO" sz="1400" b="1" dirty="0">
                          <a:solidFill>
                            <a:schemeClr val="tx1"/>
                          </a:solidFill>
                          <a:effectLst/>
                        </a:rPr>
                        <a:t>Total </a:t>
                      </a:r>
                      <a:endParaRPr lang="nb-N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614</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863</a:t>
                      </a:r>
                    </a:p>
                  </a:txBody>
                  <a:tcPr marL="44450" marR="44450" marT="0" marB="0" anchor="b">
                    <a:solidFill>
                      <a:schemeClr val="accent1">
                        <a:lumMod val="40000"/>
                        <a:lumOff val="60000"/>
                      </a:schemeClr>
                    </a:solidFill>
                  </a:tcPr>
                </a:tc>
                <a:extLst>
                  <a:ext uri="{0D108BD9-81ED-4DB2-BD59-A6C34878D82A}">
                    <a16:rowId xmlns:a16="http://schemas.microsoft.com/office/drawing/2014/main" val="4176799847"/>
                  </a:ext>
                </a:extLst>
              </a:tr>
            </a:tbl>
          </a:graphicData>
        </a:graphic>
      </p:graphicFrame>
      <p:sp>
        <p:nvSpPr>
          <p:cNvPr id="13" name="Ellipse 12">
            <a:extLst>
              <a:ext uri="{FF2B5EF4-FFF2-40B4-BE49-F238E27FC236}">
                <a16:creationId xmlns:a16="http://schemas.microsoft.com/office/drawing/2014/main" id="{BC186830-5376-4D24-87B3-EDA26D5A4600}"/>
              </a:ext>
            </a:extLst>
          </p:cNvPr>
          <p:cNvSpPr/>
          <p:nvPr/>
        </p:nvSpPr>
        <p:spPr>
          <a:xfrm>
            <a:off x="6300652" y="2346827"/>
            <a:ext cx="350498" cy="26080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il: venstre 13">
            <a:extLst>
              <a:ext uri="{FF2B5EF4-FFF2-40B4-BE49-F238E27FC236}">
                <a16:creationId xmlns:a16="http://schemas.microsoft.com/office/drawing/2014/main" id="{9D31E3AA-C45E-4B50-9F9B-48AC3C94B904}"/>
              </a:ext>
            </a:extLst>
          </p:cNvPr>
          <p:cNvSpPr/>
          <p:nvPr/>
        </p:nvSpPr>
        <p:spPr>
          <a:xfrm rot="5400000">
            <a:off x="6091409" y="2065508"/>
            <a:ext cx="237393" cy="6876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rgbClr val="FF0000"/>
              </a:solidFill>
              <a:highlight>
                <a:srgbClr val="FF0000"/>
              </a:highlight>
            </a:endParaRPr>
          </a:p>
        </p:txBody>
      </p:sp>
      <p:sp>
        <p:nvSpPr>
          <p:cNvPr id="12" name="Ellipse 11">
            <a:extLst>
              <a:ext uri="{FF2B5EF4-FFF2-40B4-BE49-F238E27FC236}">
                <a16:creationId xmlns:a16="http://schemas.microsoft.com/office/drawing/2014/main" id="{291C557C-0903-431D-85E8-50C9676D4548}"/>
              </a:ext>
            </a:extLst>
          </p:cNvPr>
          <p:cNvSpPr/>
          <p:nvPr/>
        </p:nvSpPr>
        <p:spPr>
          <a:xfrm>
            <a:off x="6314647" y="2043233"/>
            <a:ext cx="350498" cy="26080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Pil: venstre 14">
            <a:extLst>
              <a:ext uri="{FF2B5EF4-FFF2-40B4-BE49-F238E27FC236}">
                <a16:creationId xmlns:a16="http://schemas.microsoft.com/office/drawing/2014/main" id="{B53E91CF-E496-40F3-A15A-B92509C3125B}"/>
              </a:ext>
            </a:extLst>
          </p:cNvPr>
          <p:cNvSpPr/>
          <p:nvPr/>
        </p:nvSpPr>
        <p:spPr>
          <a:xfrm rot="5400000">
            <a:off x="6091409" y="2386568"/>
            <a:ext cx="237393" cy="6876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rgbClr val="FF0000"/>
              </a:solidFill>
              <a:highlight>
                <a:srgbClr val="FF0000"/>
              </a:highlight>
            </a:endParaRPr>
          </a:p>
        </p:txBody>
      </p:sp>
      <p:pic>
        <p:nvPicPr>
          <p:cNvPr id="5" name="Bilde 4">
            <a:extLst>
              <a:ext uri="{FF2B5EF4-FFF2-40B4-BE49-F238E27FC236}">
                <a16:creationId xmlns:a16="http://schemas.microsoft.com/office/drawing/2014/main" id="{97DA04EC-22CB-4ABA-9F6A-DE3E1A3FAA4B}"/>
              </a:ext>
            </a:extLst>
          </p:cNvPr>
          <p:cNvPicPr>
            <a:picLocks noChangeAspect="1"/>
          </p:cNvPicPr>
          <p:nvPr/>
        </p:nvPicPr>
        <p:blipFill>
          <a:blip r:embed="rId2"/>
          <a:stretch>
            <a:fillRect/>
          </a:stretch>
        </p:blipFill>
        <p:spPr>
          <a:xfrm>
            <a:off x="6637154" y="798529"/>
            <a:ext cx="5596042" cy="3872919"/>
          </a:xfrm>
          <a:prstGeom prst="rect">
            <a:avLst/>
          </a:prstGeom>
        </p:spPr>
      </p:pic>
    </p:spTree>
    <p:extLst>
      <p:ext uri="{BB962C8B-B14F-4D97-AF65-F5344CB8AC3E}">
        <p14:creationId xmlns:p14="http://schemas.microsoft.com/office/powerpoint/2010/main" val="2543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07D997-68DC-468D-A76B-805A311FDC46}"/>
              </a:ext>
            </a:extLst>
          </p:cNvPr>
          <p:cNvSpPr>
            <a:spLocks noGrp="1"/>
          </p:cNvSpPr>
          <p:nvPr>
            <p:ph type="title"/>
          </p:nvPr>
        </p:nvSpPr>
        <p:spPr>
          <a:xfrm>
            <a:off x="1261709" y="33090"/>
            <a:ext cx="10639640" cy="676717"/>
          </a:xfrm>
        </p:spPr>
        <p:txBody>
          <a:bodyPr>
            <a:normAutofit/>
          </a:bodyPr>
          <a:lstStyle/>
          <a:p>
            <a:r>
              <a:rPr lang="nb-NO" sz="4000" b="1" dirty="0"/>
              <a:t>Avvik - Habilitering  2022</a:t>
            </a:r>
          </a:p>
        </p:txBody>
      </p:sp>
      <p:sp>
        <p:nvSpPr>
          <p:cNvPr id="6" name="Plassholder for lysbildenummer 5">
            <a:extLst>
              <a:ext uri="{FF2B5EF4-FFF2-40B4-BE49-F238E27FC236}">
                <a16:creationId xmlns:a16="http://schemas.microsoft.com/office/drawing/2014/main" id="{28B0DDF4-0133-4585-821C-5FCECB9CCC36}"/>
              </a:ext>
            </a:extLst>
          </p:cNvPr>
          <p:cNvSpPr>
            <a:spLocks noGrp="1"/>
          </p:cNvSpPr>
          <p:nvPr>
            <p:ph type="sldNum" sz="quarter" idx="12"/>
          </p:nvPr>
        </p:nvSpPr>
        <p:spPr/>
        <p:txBody>
          <a:bodyPr/>
          <a:lstStyle/>
          <a:p>
            <a:fld id="{6113E31D-E2AB-40D1-8B51-AFA5AFEF393A}" type="slidenum">
              <a:rPr lang="en-US" smtClean="0"/>
              <a:t>9</a:t>
            </a:fld>
            <a:endParaRPr lang="en-US" dirty="0"/>
          </a:p>
        </p:txBody>
      </p:sp>
      <p:graphicFrame>
        <p:nvGraphicFramePr>
          <p:cNvPr id="3" name="Tabell 2">
            <a:extLst>
              <a:ext uri="{FF2B5EF4-FFF2-40B4-BE49-F238E27FC236}">
                <a16:creationId xmlns:a16="http://schemas.microsoft.com/office/drawing/2014/main" id="{45C62949-6A00-4C37-A76D-4B1DE51D489E}"/>
              </a:ext>
            </a:extLst>
          </p:cNvPr>
          <p:cNvGraphicFramePr>
            <a:graphicFrameLocks noGrp="1"/>
          </p:cNvGraphicFramePr>
          <p:nvPr>
            <p:extLst>
              <p:ext uri="{D42A27DB-BD31-4B8C-83A1-F6EECF244321}">
                <p14:modId xmlns:p14="http://schemas.microsoft.com/office/powerpoint/2010/main" val="1536548494"/>
              </p:ext>
            </p:extLst>
          </p:nvPr>
        </p:nvGraphicFramePr>
        <p:xfrm>
          <a:off x="1535269" y="1078697"/>
          <a:ext cx="4502142" cy="3718027"/>
        </p:xfrm>
        <a:graphic>
          <a:graphicData uri="http://schemas.openxmlformats.org/drawingml/2006/table">
            <a:tbl>
              <a:tblPr firstRow="1" firstCol="1" bandRow="1">
                <a:tableStyleId>{5C22544A-7EE6-4342-B048-85BDC9FD1C3A}</a:tableStyleId>
              </a:tblPr>
              <a:tblGrid>
                <a:gridCol w="3201770">
                  <a:extLst>
                    <a:ext uri="{9D8B030D-6E8A-4147-A177-3AD203B41FA5}">
                      <a16:colId xmlns:a16="http://schemas.microsoft.com/office/drawing/2014/main" val="1736930686"/>
                    </a:ext>
                  </a:extLst>
                </a:gridCol>
                <a:gridCol w="700733">
                  <a:extLst>
                    <a:ext uri="{9D8B030D-6E8A-4147-A177-3AD203B41FA5}">
                      <a16:colId xmlns:a16="http://schemas.microsoft.com/office/drawing/2014/main" val="2858764812"/>
                    </a:ext>
                  </a:extLst>
                </a:gridCol>
                <a:gridCol w="599639">
                  <a:extLst>
                    <a:ext uri="{9D8B030D-6E8A-4147-A177-3AD203B41FA5}">
                      <a16:colId xmlns:a16="http://schemas.microsoft.com/office/drawing/2014/main" val="3414603964"/>
                    </a:ext>
                  </a:extLst>
                </a:gridCol>
              </a:tblGrid>
              <a:tr h="441489">
                <a:tc>
                  <a:txBody>
                    <a:bodyPr/>
                    <a:lstStyle/>
                    <a:p>
                      <a:pPr>
                        <a:lnSpc>
                          <a:spcPct val="107000"/>
                        </a:lnSpc>
                        <a:spcAft>
                          <a:spcPts val="0"/>
                        </a:spcAft>
                      </a:pPr>
                      <a:r>
                        <a:rPr lang="nb-NO" sz="1400" dirty="0">
                          <a:solidFill>
                            <a:schemeClr val="tx1"/>
                          </a:solidFill>
                          <a:effectLst/>
                        </a:rPr>
                        <a:t> </a:t>
                      </a:r>
                      <a:endPar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nSpc>
                          <a:spcPct val="107000"/>
                        </a:lnSpc>
                        <a:spcAft>
                          <a:spcPts val="0"/>
                        </a:spcAft>
                      </a:pPr>
                      <a:r>
                        <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2021</a:t>
                      </a:r>
                    </a:p>
                  </a:txBody>
                  <a:tcPr marL="44450" marR="44450" marT="0" marB="0" anchor="b">
                    <a:solidFill>
                      <a:schemeClr val="accent1">
                        <a:lumMod val="40000"/>
                        <a:lumOff val="60000"/>
                      </a:schemeClr>
                    </a:solidFill>
                  </a:tcPr>
                </a:tc>
                <a:tc>
                  <a:txBody>
                    <a:bodyPr/>
                    <a:lstStyle/>
                    <a:p>
                      <a:pPr>
                        <a:lnSpc>
                          <a:spcPct val="107000"/>
                        </a:lnSpc>
                        <a:spcAft>
                          <a:spcPts val="0"/>
                        </a:spcAft>
                      </a:pPr>
                      <a:r>
                        <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2022</a:t>
                      </a:r>
                    </a:p>
                  </a:txBody>
                  <a:tcPr marL="44450" marR="44450" marT="0" marB="0" anchor="b">
                    <a:solidFill>
                      <a:schemeClr val="accent1">
                        <a:lumMod val="40000"/>
                        <a:lumOff val="60000"/>
                      </a:schemeClr>
                    </a:solidFill>
                  </a:tcPr>
                </a:tc>
                <a:extLst>
                  <a:ext uri="{0D108BD9-81ED-4DB2-BD59-A6C34878D82A}">
                    <a16:rowId xmlns:a16="http://schemas.microsoft.com/office/drawing/2014/main" val="1798578077"/>
                  </a:ext>
                </a:extLst>
              </a:tr>
              <a:tr h="297738">
                <a:tc>
                  <a:txBody>
                    <a:bodyPr/>
                    <a:lstStyle/>
                    <a:p>
                      <a:pPr>
                        <a:lnSpc>
                          <a:spcPct val="107000"/>
                        </a:lnSpc>
                        <a:spcAft>
                          <a:spcPts val="0"/>
                        </a:spcAft>
                      </a:pPr>
                      <a:r>
                        <a:rPr lang="nb-NO" sz="1400" dirty="0">
                          <a:solidFill>
                            <a:schemeClr val="tx1"/>
                          </a:solidFill>
                          <a:effectLst/>
                        </a:rPr>
                        <a:t>Enhet Habilitering (Enhetsleder)</a:t>
                      </a:r>
                      <a:endPar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44450" marR="44450" marT="0" marB="0" anchor="b">
                    <a:solidFill>
                      <a:schemeClr val="accent1">
                        <a:lumMod val="40000"/>
                        <a:lumOff val="60000"/>
                      </a:schemeClr>
                    </a:solidFill>
                  </a:tcPr>
                </a:tc>
                <a:extLst>
                  <a:ext uri="{0D108BD9-81ED-4DB2-BD59-A6C34878D82A}">
                    <a16:rowId xmlns:a16="http://schemas.microsoft.com/office/drawing/2014/main" val="323527870"/>
                  </a:ext>
                </a:extLst>
              </a:tr>
              <a:tr h="297738">
                <a:tc>
                  <a:txBody>
                    <a:bodyPr/>
                    <a:lstStyle/>
                    <a:p>
                      <a:pPr>
                        <a:lnSpc>
                          <a:spcPct val="107000"/>
                        </a:lnSpc>
                        <a:spcAft>
                          <a:spcPts val="0"/>
                        </a:spcAft>
                      </a:pPr>
                      <a:r>
                        <a:rPr lang="nb-NO" sz="1400" dirty="0">
                          <a:solidFill>
                            <a:schemeClr val="tx1"/>
                          </a:solidFill>
                          <a:effectLst/>
                        </a:rPr>
                        <a:t>Regnbuen </a:t>
                      </a:r>
                      <a:r>
                        <a:rPr lang="nb-NO" sz="1400" dirty="0" err="1">
                          <a:solidFill>
                            <a:schemeClr val="tx1"/>
                          </a:solidFill>
                          <a:effectLst/>
                        </a:rPr>
                        <a:t>barne</a:t>
                      </a:r>
                      <a:r>
                        <a:rPr lang="nb-NO" sz="1400" dirty="0">
                          <a:solidFill>
                            <a:schemeClr val="tx1"/>
                          </a:solidFill>
                          <a:effectLst/>
                        </a:rPr>
                        <a:t> -og avlastningsbolig</a:t>
                      </a:r>
                      <a:endPar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105</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124</a:t>
                      </a:r>
                    </a:p>
                  </a:txBody>
                  <a:tcPr marL="44450" marR="44450" marT="0" marB="0" anchor="b">
                    <a:solidFill>
                      <a:schemeClr val="accent1">
                        <a:lumMod val="40000"/>
                        <a:lumOff val="60000"/>
                      </a:schemeClr>
                    </a:solidFill>
                  </a:tcPr>
                </a:tc>
                <a:extLst>
                  <a:ext uri="{0D108BD9-81ED-4DB2-BD59-A6C34878D82A}">
                    <a16:rowId xmlns:a16="http://schemas.microsoft.com/office/drawing/2014/main" val="3241339653"/>
                  </a:ext>
                </a:extLst>
              </a:tr>
              <a:tr h="297738">
                <a:tc>
                  <a:txBody>
                    <a:bodyPr/>
                    <a:lstStyle/>
                    <a:p>
                      <a:pPr>
                        <a:lnSpc>
                          <a:spcPct val="107000"/>
                        </a:lnSpc>
                        <a:spcAft>
                          <a:spcPts val="0"/>
                        </a:spcAft>
                      </a:pPr>
                      <a:r>
                        <a:rPr lang="nb-NO" sz="1400" dirty="0">
                          <a:solidFill>
                            <a:schemeClr val="tx1"/>
                          </a:solidFill>
                          <a:effectLst/>
                        </a:rPr>
                        <a:t>Okkenhaugvegen</a:t>
                      </a:r>
                      <a:endPar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131</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145</a:t>
                      </a:r>
                    </a:p>
                  </a:txBody>
                  <a:tcPr marL="44450" marR="44450" marT="0" marB="0" anchor="b">
                    <a:solidFill>
                      <a:schemeClr val="accent1">
                        <a:lumMod val="40000"/>
                        <a:lumOff val="60000"/>
                      </a:schemeClr>
                    </a:solidFill>
                  </a:tcPr>
                </a:tc>
                <a:extLst>
                  <a:ext uri="{0D108BD9-81ED-4DB2-BD59-A6C34878D82A}">
                    <a16:rowId xmlns:a16="http://schemas.microsoft.com/office/drawing/2014/main" val="1263565558"/>
                  </a:ext>
                </a:extLst>
              </a:tr>
              <a:tr h="297738">
                <a:tc>
                  <a:txBody>
                    <a:bodyPr/>
                    <a:lstStyle/>
                    <a:p>
                      <a:pPr>
                        <a:lnSpc>
                          <a:spcPct val="107000"/>
                        </a:lnSpc>
                        <a:spcAft>
                          <a:spcPts val="0"/>
                        </a:spcAft>
                      </a:pPr>
                      <a:r>
                        <a:rPr lang="nb-NO" sz="1400" dirty="0">
                          <a:solidFill>
                            <a:schemeClr val="tx1"/>
                          </a:solidFill>
                          <a:effectLst/>
                        </a:rPr>
                        <a:t>Arbeid og aktivisering</a:t>
                      </a:r>
                      <a:endPar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17</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64</a:t>
                      </a:r>
                    </a:p>
                  </a:txBody>
                  <a:tcPr marL="44450" marR="44450" marT="0" marB="0" anchor="b">
                    <a:solidFill>
                      <a:schemeClr val="accent1">
                        <a:lumMod val="40000"/>
                        <a:lumOff val="60000"/>
                      </a:schemeClr>
                    </a:solidFill>
                  </a:tcPr>
                </a:tc>
                <a:extLst>
                  <a:ext uri="{0D108BD9-81ED-4DB2-BD59-A6C34878D82A}">
                    <a16:rowId xmlns:a16="http://schemas.microsoft.com/office/drawing/2014/main" val="4037697186"/>
                  </a:ext>
                </a:extLst>
              </a:tr>
              <a:tr h="297738">
                <a:tc>
                  <a:txBody>
                    <a:bodyPr/>
                    <a:lstStyle/>
                    <a:p>
                      <a:pPr>
                        <a:lnSpc>
                          <a:spcPct val="107000"/>
                        </a:lnSpc>
                        <a:spcAft>
                          <a:spcPts val="0"/>
                        </a:spcAft>
                      </a:pPr>
                      <a:r>
                        <a:rPr lang="nb-NO" sz="1400" dirty="0" err="1">
                          <a:solidFill>
                            <a:schemeClr val="tx1"/>
                          </a:solidFill>
                          <a:effectLst/>
                        </a:rPr>
                        <a:t>Nordsivegen</a:t>
                      </a:r>
                      <a:r>
                        <a:rPr lang="nb-NO" sz="1400" dirty="0">
                          <a:solidFill>
                            <a:schemeClr val="tx1"/>
                          </a:solidFill>
                          <a:effectLst/>
                        </a:rPr>
                        <a:t> </a:t>
                      </a:r>
                      <a:endPar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77</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a:t>
                      </a:r>
                    </a:p>
                  </a:txBody>
                  <a:tcPr marL="44450" marR="44450" marT="0" marB="0" anchor="b">
                    <a:solidFill>
                      <a:schemeClr val="accent1">
                        <a:lumMod val="40000"/>
                        <a:lumOff val="60000"/>
                      </a:schemeClr>
                    </a:solidFill>
                  </a:tcPr>
                </a:tc>
                <a:extLst>
                  <a:ext uri="{0D108BD9-81ED-4DB2-BD59-A6C34878D82A}">
                    <a16:rowId xmlns:a16="http://schemas.microsoft.com/office/drawing/2014/main" val="3768116697"/>
                  </a:ext>
                </a:extLst>
              </a:tr>
              <a:tr h="297738">
                <a:tc>
                  <a:txBody>
                    <a:bodyPr/>
                    <a:lstStyle/>
                    <a:p>
                      <a:pPr>
                        <a:lnSpc>
                          <a:spcPct val="107000"/>
                        </a:lnSpc>
                        <a:spcAft>
                          <a:spcPts val="0"/>
                        </a:spcAft>
                      </a:pPr>
                      <a:r>
                        <a:rPr lang="nb-NO" sz="1400" dirty="0" err="1">
                          <a:solidFill>
                            <a:schemeClr val="tx1"/>
                          </a:solidFill>
                          <a:effectLst/>
                        </a:rPr>
                        <a:t>Marknadsvegen</a:t>
                      </a:r>
                      <a:r>
                        <a:rPr lang="nb-NO" sz="1400" dirty="0">
                          <a:solidFill>
                            <a:schemeClr val="tx1"/>
                          </a:solidFill>
                          <a:effectLst/>
                        </a:rPr>
                        <a:t> </a:t>
                      </a:r>
                      <a:endPar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29</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79</a:t>
                      </a:r>
                    </a:p>
                  </a:txBody>
                  <a:tcPr marL="44450" marR="44450" marT="0" marB="0" anchor="b">
                    <a:solidFill>
                      <a:schemeClr val="accent1">
                        <a:lumMod val="40000"/>
                        <a:lumOff val="60000"/>
                      </a:schemeClr>
                    </a:solidFill>
                  </a:tcPr>
                </a:tc>
                <a:extLst>
                  <a:ext uri="{0D108BD9-81ED-4DB2-BD59-A6C34878D82A}">
                    <a16:rowId xmlns:a16="http://schemas.microsoft.com/office/drawing/2014/main" val="3859869485"/>
                  </a:ext>
                </a:extLst>
              </a:tr>
              <a:tr h="297738">
                <a:tc>
                  <a:txBody>
                    <a:bodyPr/>
                    <a:lstStyle/>
                    <a:p>
                      <a:pPr>
                        <a:lnSpc>
                          <a:spcPct val="107000"/>
                        </a:lnSpc>
                        <a:spcAft>
                          <a:spcPts val="0"/>
                        </a:spcAft>
                      </a:pPr>
                      <a:r>
                        <a:rPr lang="nb-NO" sz="1400" dirty="0">
                          <a:solidFill>
                            <a:schemeClr val="tx1"/>
                          </a:solidFill>
                          <a:effectLst/>
                        </a:rPr>
                        <a:t>Åsveien 5 </a:t>
                      </a:r>
                      <a:endPar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a:t>
                      </a:r>
                    </a:p>
                  </a:txBody>
                  <a:tcPr marL="44450" marR="44450" marT="0" marB="0" anchor="b">
                    <a:solidFill>
                      <a:schemeClr val="accent1">
                        <a:lumMod val="40000"/>
                        <a:lumOff val="60000"/>
                      </a:schemeClr>
                    </a:solidFill>
                  </a:tcPr>
                </a:tc>
                <a:extLst>
                  <a:ext uri="{0D108BD9-81ED-4DB2-BD59-A6C34878D82A}">
                    <a16:rowId xmlns:a16="http://schemas.microsoft.com/office/drawing/2014/main" val="2026177009"/>
                  </a:ext>
                </a:extLst>
              </a:tr>
              <a:tr h="297738">
                <a:tc>
                  <a:txBody>
                    <a:bodyPr/>
                    <a:lstStyle/>
                    <a:p>
                      <a:pPr>
                        <a:lnSpc>
                          <a:spcPct val="107000"/>
                        </a:lnSpc>
                        <a:spcAft>
                          <a:spcPts val="0"/>
                        </a:spcAft>
                      </a:pPr>
                      <a:r>
                        <a:rPr lang="nb-NO" sz="1400" dirty="0">
                          <a:solidFill>
                            <a:schemeClr val="tx1"/>
                          </a:solidFill>
                          <a:effectLst/>
                        </a:rPr>
                        <a:t>Merkantil Helse</a:t>
                      </a:r>
                      <a:endPar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b">
                    <a:solidFill>
                      <a:schemeClr val="accent1">
                        <a:lumMod val="40000"/>
                        <a:lumOff val="60000"/>
                      </a:schemeClr>
                    </a:solidFill>
                  </a:tcPr>
                </a:tc>
                <a:extLst>
                  <a:ext uri="{0D108BD9-81ED-4DB2-BD59-A6C34878D82A}">
                    <a16:rowId xmlns:a16="http://schemas.microsoft.com/office/drawing/2014/main" val="3953018076"/>
                  </a:ext>
                </a:extLst>
              </a:tr>
              <a:tr h="281378">
                <a:tc>
                  <a:txBody>
                    <a:bodyPr/>
                    <a:lstStyle/>
                    <a:p>
                      <a:pPr>
                        <a:lnSpc>
                          <a:spcPct val="107000"/>
                        </a:lnSpc>
                        <a:spcAft>
                          <a:spcPts val="0"/>
                        </a:spcAft>
                      </a:pPr>
                      <a:r>
                        <a:rPr lang="nb-NO" sz="1400" dirty="0">
                          <a:solidFill>
                            <a:schemeClr val="tx1"/>
                          </a:solidFill>
                          <a:effectLst/>
                        </a:rPr>
                        <a:t>Forvaltning helse og omsorg</a:t>
                      </a:r>
                      <a:endPar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46</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26</a:t>
                      </a:r>
                    </a:p>
                  </a:txBody>
                  <a:tcPr marL="44450" marR="44450" marT="0" marB="0" anchor="b">
                    <a:solidFill>
                      <a:schemeClr val="accent1">
                        <a:lumMod val="40000"/>
                        <a:lumOff val="60000"/>
                      </a:schemeClr>
                    </a:solidFill>
                  </a:tcPr>
                </a:tc>
                <a:extLst>
                  <a:ext uri="{0D108BD9-81ED-4DB2-BD59-A6C34878D82A}">
                    <a16:rowId xmlns:a16="http://schemas.microsoft.com/office/drawing/2014/main" val="2585763204"/>
                  </a:ext>
                </a:extLst>
              </a:tr>
              <a:tr h="281378">
                <a:tc>
                  <a:txBody>
                    <a:bodyPr/>
                    <a:lstStyle/>
                    <a:p>
                      <a:pPr>
                        <a:lnSpc>
                          <a:spcPct val="107000"/>
                        </a:lnSpc>
                        <a:spcAft>
                          <a:spcPts val="0"/>
                        </a:spcAft>
                      </a:pPr>
                      <a:r>
                        <a:rPr lang="nb-N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Frisklivssentralen </a:t>
                      </a:r>
                    </a:p>
                  </a:txBody>
                  <a:tcPr marL="44450" marR="44450" marT="0" marB="0" anchor="b">
                    <a:solidFill>
                      <a:schemeClr val="accent1">
                        <a:lumMod val="40000"/>
                        <a:lumOff val="60000"/>
                      </a:schemeClr>
                    </a:solidFill>
                  </a:tcPr>
                </a:tc>
                <a:tc>
                  <a:txBody>
                    <a:bodyPr/>
                    <a:lstStyle/>
                    <a:p>
                      <a:pPr algn="r">
                        <a:lnSpc>
                          <a:spcPct val="107000"/>
                        </a:lnSpc>
                        <a:spcAft>
                          <a:spcPts val="0"/>
                        </a:spcAft>
                      </a:pP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b">
                    <a:solidFill>
                      <a:schemeClr val="accent1">
                        <a:lumMod val="40000"/>
                        <a:lumOff val="60000"/>
                      </a:schemeClr>
                    </a:solidFill>
                  </a:tcPr>
                </a:tc>
                <a:tc>
                  <a:txBody>
                    <a:bodyPr/>
                    <a:lstStyle/>
                    <a:p>
                      <a:pPr algn="r">
                        <a:lnSpc>
                          <a:spcPct val="107000"/>
                        </a:lnSpc>
                        <a:spcAft>
                          <a:spcPts val="0"/>
                        </a:spcAft>
                      </a:pPr>
                      <a:endPar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extLst>
                  <a:ext uri="{0D108BD9-81ED-4DB2-BD59-A6C34878D82A}">
                    <a16:rowId xmlns:a16="http://schemas.microsoft.com/office/drawing/2014/main" val="3978370974"/>
                  </a:ext>
                </a:extLst>
              </a:tr>
              <a:tr h="331878">
                <a:tc>
                  <a:txBody>
                    <a:bodyPr/>
                    <a:lstStyle/>
                    <a:p>
                      <a:pPr>
                        <a:lnSpc>
                          <a:spcPct val="107000"/>
                        </a:lnSpc>
                        <a:spcAft>
                          <a:spcPts val="0"/>
                        </a:spcAft>
                      </a:pPr>
                      <a:r>
                        <a:rPr lang="nb-NO" sz="1400" dirty="0">
                          <a:solidFill>
                            <a:schemeClr val="tx1"/>
                          </a:solidFill>
                          <a:effectLst/>
                        </a:rPr>
                        <a:t>Total </a:t>
                      </a:r>
                      <a:endPar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nSpc>
                          <a:spcPct val="107000"/>
                        </a:lnSpc>
                        <a:spcAft>
                          <a:spcPts val="0"/>
                        </a:spcAft>
                      </a:pPr>
                      <a:r>
                        <a:rPr lang="nb-N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425</a:t>
                      </a:r>
                    </a:p>
                  </a:txBody>
                  <a:tcPr marL="44450" marR="44450" marT="0" marB="0" anchor="b">
                    <a:solidFill>
                      <a:schemeClr val="accent1">
                        <a:lumMod val="40000"/>
                        <a:lumOff val="60000"/>
                      </a:schemeClr>
                    </a:solidFill>
                  </a:tcPr>
                </a:tc>
                <a:tc>
                  <a:txBody>
                    <a:bodyPr/>
                    <a:lstStyle/>
                    <a:p>
                      <a:pPr>
                        <a:lnSpc>
                          <a:spcPct val="107000"/>
                        </a:lnSpc>
                        <a:spcAft>
                          <a:spcPts val="0"/>
                        </a:spcAft>
                      </a:pPr>
                      <a:r>
                        <a:rPr lang="nb-N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503</a:t>
                      </a:r>
                    </a:p>
                  </a:txBody>
                  <a:tcPr marL="44450" marR="44450" marT="0" marB="0" anchor="b">
                    <a:solidFill>
                      <a:schemeClr val="accent1">
                        <a:lumMod val="40000"/>
                        <a:lumOff val="60000"/>
                      </a:schemeClr>
                    </a:solidFill>
                  </a:tcPr>
                </a:tc>
                <a:extLst>
                  <a:ext uri="{0D108BD9-81ED-4DB2-BD59-A6C34878D82A}">
                    <a16:rowId xmlns:a16="http://schemas.microsoft.com/office/drawing/2014/main" val="4060615020"/>
                  </a:ext>
                </a:extLst>
              </a:tr>
            </a:tbl>
          </a:graphicData>
        </a:graphic>
      </p:graphicFrame>
      <p:sp>
        <p:nvSpPr>
          <p:cNvPr id="4" name="TekstSylinder 3">
            <a:extLst>
              <a:ext uri="{FF2B5EF4-FFF2-40B4-BE49-F238E27FC236}">
                <a16:creationId xmlns:a16="http://schemas.microsoft.com/office/drawing/2014/main" id="{F035A6D8-F98F-4E22-AF06-2AF14900AE2F}"/>
              </a:ext>
            </a:extLst>
          </p:cNvPr>
          <p:cNvSpPr txBox="1"/>
          <p:nvPr/>
        </p:nvSpPr>
        <p:spPr>
          <a:xfrm>
            <a:off x="1437972" y="5380575"/>
            <a:ext cx="10579614" cy="923330"/>
          </a:xfrm>
          <a:prstGeom prst="rect">
            <a:avLst/>
          </a:prstGeom>
          <a:noFill/>
        </p:spPr>
        <p:txBody>
          <a:bodyPr wrap="square" rtlCol="0">
            <a:spAutoFit/>
          </a:bodyPr>
          <a:lstStyle/>
          <a:p>
            <a:r>
              <a:rPr lang="nb-NO" dirty="0"/>
              <a:t>Største økningen på rapporterte avvik er ved disse avdelingene:</a:t>
            </a:r>
          </a:p>
          <a:p>
            <a:pPr marL="285750" indent="-285750">
              <a:buFont typeface="Arial" panose="020B0604020202020204" pitchFamily="34" charset="0"/>
              <a:buChar char="•"/>
            </a:pPr>
            <a:r>
              <a:rPr lang="nb-NO" dirty="0"/>
              <a:t>Arbeid og aktivisering </a:t>
            </a:r>
          </a:p>
          <a:p>
            <a:pPr marL="285750" indent="-285750">
              <a:buFont typeface="Arial" panose="020B0604020202020204" pitchFamily="34" charset="0"/>
              <a:buChar char="•"/>
            </a:pPr>
            <a:r>
              <a:rPr lang="nb-NO" dirty="0" err="1"/>
              <a:t>Marknadsvegen</a:t>
            </a:r>
            <a:endParaRPr lang="nb-NO" dirty="0"/>
          </a:p>
        </p:txBody>
      </p:sp>
      <p:sp>
        <p:nvSpPr>
          <p:cNvPr id="7" name="Ellipse 6">
            <a:extLst>
              <a:ext uri="{FF2B5EF4-FFF2-40B4-BE49-F238E27FC236}">
                <a16:creationId xmlns:a16="http://schemas.microsoft.com/office/drawing/2014/main" id="{B6028972-F0A6-4F28-A740-CAA85238BDAB}"/>
              </a:ext>
            </a:extLst>
          </p:cNvPr>
          <p:cNvSpPr/>
          <p:nvPr/>
        </p:nvSpPr>
        <p:spPr>
          <a:xfrm>
            <a:off x="5651317" y="2498118"/>
            <a:ext cx="444683" cy="288284"/>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7BDC2851-DA4F-4811-B1ED-00A19278A7E0}"/>
              </a:ext>
            </a:extLst>
          </p:cNvPr>
          <p:cNvSpPr/>
          <p:nvPr/>
        </p:nvSpPr>
        <p:spPr>
          <a:xfrm>
            <a:off x="5673644" y="3124125"/>
            <a:ext cx="393061" cy="254704"/>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a:extLst>
              <a:ext uri="{FF2B5EF4-FFF2-40B4-BE49-F238E27FC236}">
                <a16:creationId xmlns:a16="http://schemas.microsoft.com/office/drawing/2014/main" id="{F78F706F-23D7-43EC-A20C-EDC862C708DE}"/>
              </a:ext>
            </a:extLst>
          </p:cNvPr>
          <p:cNvPicPr>
            <a:picLocks noChangeAspect="1"/>
          </p:cNvPicPr>
          <p:nvPr/>
        </p:nvPicPr>
        <p:blipFill>
          <a:blip r:embed="rId2"/>
          <a:stretch>
            <a:fillRect/>
          </a:stretch>
        </p:blipFill>
        <p:spPr>
          <a:xfrm>
            <a:off x="6245817" y="951346"/>
            <a:ext cx="5655532" cy="3845379"/>
          </a:xfrm>
          <a:prstGeom prst="rect">
            <a:avLst/>
          </a:prstGeom>
        </p:spPr>
      </p:pic>
    </p:spTree>
    <p:extLst>
      <p:ext uri="{BB962C8B-B14F-4D97-AF65-F5344CB8AC3E}">
        <p14:creationId xmlns:p14="http://schemas.microsoft.com/office/powerpoint/2010/main" val="285194628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F217DB3968E24AA87DE91EE28CB0E5" ma:contentTypeVersion="12" ma:contentTypeDescription="Create a new document." ma:contentTypeScope="" ma:versionID="fc6d18d8d684228849da51346d19e5e3">
  <xsd:schema xmlns:xsd="http://www.w3.org/2001/XMLSchema" xmlns:xs="http://www.w3.org/2001/XMLSchema" xmlns:p="http://schemas.microsoft.com/office/2006/metadata/properties" xmlns:ns3="d792bbd6-c10a-4f14-9500-fc400ca7b2e6" xmlns:ns4="2747a27e-2ef6-4a58-bc35-bd7ba317daf8" targetNamespace="http://schemas.microsoft.com/office/2006/metadata/properties" ma:root="true" ma:fieldsID="0284c0f2b81f47604dc7038f98c5a4e4" ns3:_="" ns4:_="">
    <xsd:import namespace="d792bbd6-c10a-4f14-9500-fc400ca7b2e6"/>
    <xsd:import namespace="2747a27e-2ef6-4a58-bc35-bd7ba317daf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92bbd6-c10a-4f14-9500-fc400ca7b2e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47a27e-2ef6-4a58-bc35-bd7ba317daf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9BC61D-02D2-4148-954C-6E400410E021}">
  <ds:schemaRefs>
    <ds:schemaRef ds:uri="http://schemas.microsoft.com/sharepoint/v3/contenttype/forms"/>
  </ds:schemaRefs>
</ds:datastoreItem>
</file>

<file path=customXml/itemProps2.xml><?xml version="1.0" encoding="utf-8"?>
<ds:datastoreItem xmlns:ds="http://schemas.openxmlformats.org/officeDocument/2006/customXml" ds:itemID="{A32E5662-FBC7-410D-B12A-DDC9F8A088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92bbd6-c10a-4f14-9500-fc400ca7b2e6"/>
    <ds:schemaRef ds:uri="2747a27e-2ef6-4a58-bc35-bd7ba317da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A79C10-F00B-4C24-B28A-234233E7DE18}">
  <ds:schemaRefs>
    <ds:schemaRef ds:uri="2747a27e-2ef6-4a58-bc35-bd7ba317daf8"/>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d792bbd6-c10a-4f14-9500-fc400ca7b2e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61</TotalTime>
  <Words>1832</Words>
  <Application>Microsoft Office PowerPoint</Application>
  <PresentationFormat>Widescreen</PresentationFormat>
  <Paragraphs>679</Paragraphs>
  <Slides>19</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19</vt:i4>
      </vt:variant>
    </vt:vector>
  </HeadingPairs>
  <TitlesOfParts>
    <vt:vector size="24" baseType="lpstr">
      <vt:lpstr>Arial</vt:lpstr>
      <vt:lpstr>Calibri</vt:lpstr>
      <vt:lpstr>Calibri Light</vt:lpstr>
      <vt:lpstr>Times New Roman</vt:lpstr>
      <vt:lpstr>Office-tema</vt:lpstr>
      <vt:lpstr>Avviksrapport 2022</vt:lpstr>
      <vt:lpstr>  Rapporterte avvik fordelt på hovedområder/sektorer </vt:lpstr>
      <vt:lpstr>Avvik rapportert på hovedkategorier  </vt:lpstr>
      <vt:lpstr>  Status på oppfølging av avvik  pr 31.12.22 - Lukket - Under behandling - Ulest</vt:lpstr>
      <vt:lpstr>  Totalt antall rapporterte avvik innenfor helse og velferd </vt:lpstr>
      <vt:lpstr>Helse og velferd Alvorlighetsgrad på avvik</vt:lpstr>
      <vt:lpstr>  Status på oppfølging av avvik pr 21.12.22 - Lukket - Under behandling - Ulest</vt:lpstr>
      <vt:lpstr>Hjemmetjenesten 2022</vt:lpstr>
      <vt:lpstr>Avvik - Habilitering  2022</vt:lpstr>
      <vt:lpstr>Institusjonstjenesten 2022</vt:lpstr>
      <vt:lpstr>Rapporterte HMS avvik på vold og trusler  2022 sammenlignet med 2022</vt:lpstr>
      <vt:lpstr>   Avvik meldt på  medikamenthåndtering  </vt:lpstr>
      <vt:lpstr>Avvik – Oppvekst og utdanning 2022 </vt:lpstr>
      <vt:lpstr>  Avvik – Barnehager  2022 </vt:lpstr>
      <vt:lpstr>Avvik – Skoler og BAFA</vt:lpstr>
      <vt:lpstr>Vold og trusler – Oppvekst og utdanning</vt:lpstr>
      <vt:lpstr>Avvik Samfunnsutvikling  </vt:lpstr>
      <vt:lpstr>Rapporterte skader og nestenulykker </vt:lpstr>
      <vt:lpstr>Forbedringsforslag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Avviksrapport 2022</dc:title>
  <dc:creator>Melvold, Sølvi</dc:creator>
  <cp:lastModifiedBy>Reidun</cp:lastModifiedBy>
  <cp:revision>5</cp:revision>
  <cp:lastPrinted>2023-01-16T07:13:36Z</cp:lastPrinted>
  <dcterms:created xsi:type="dcterms:W3CDTF">2023-01-15T18:48:31Z</dcterms:created>
  <dcterms:modified xsi:type="dcterms:W3CDTF">2023-02-20T07:48:29Z</dcterms:modified>
</cp:coreProperties>
</file>