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0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97C2A7-C6C1-4280-A62C-C9E8A38FF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F3F9D1-C3C8-4713-99A3-DACB0D1D0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3458A1-66C3-4FC9-91AF-E38EEDE4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D0A8F1-2E2E-45BF-8034-4533448B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C2084C-B64B-4B64-9FCD-CFF6623E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88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4CFC4C-749B-41F0-B688-F493FF67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57032A-B4BD-40A2-B04C-111673A2F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763BBE-16C9-48D6-90E2-2FB6E0EF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5EE8-8EED-4FB4-AB4B-26BA7C5A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E6ADF2-ECCF-41FD-A6DD-A30A08D9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73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068FC7E-59E3-4856-AAB8-9B9BA3356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ABBF927-F008-4DDA-A5F1-6D8027A4F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FEB526-3EAB-42AC-B6BF-C5099432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B5F697-E3E7-4D74-9EDC-1EBC96B2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003317-F642-4ECB-960C-0E318F18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56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92E3E6-CFDE-420B-BB66-B2F7E3FE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EEDBE4-12B7-4E56-93EA-BB20A0DF1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B2D205-BA49-425B-8A6D-559B9335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B6FA7E-3095-4637-A08C-4CE7644B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F49A43-87C7-4B30-BA76-D303B16F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60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079CD8-6A0F-433A-B52E-11967F3A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7739CF-BF7B-44B7-9F29-9DF2AFCBD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B3BF45-063F-48E4-B03A-AE94190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39AECD-F8B9-4F41-8592-2EC1669D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60F9A4-5010-4D01-B6D5-80D2D66D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15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6EF809-635A-4272-8B9C-5996D387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FEFCF6-DF2D-4C65-A0DE-5BFD9D23F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8FBBACC-0826-459B-B8B9-7087FEA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0DAE29-6EAF-4F50-B981-C0257CB4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AD671D-ADDD-4F30-B7C4-F135BA27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A0DE77-15AC-48B3-B73F-C3854AD9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6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2D6B8-279A-4D9B-86BE-16CDC595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45D908-810E-4A51-8C43-7E3F565C5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F17AE5F-12CA-46CD-86D5-C43D59105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0773DBA-DA32-4823-A13B-CB2E87EF6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2A71F0A-EF25-4755-A57C-FB1D5A254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1081F97-8C7C-4CAB-9757-7443FE21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8C4BE8D-9175-43AC-9654-00A30AA6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901E1A5-0CBA-4A5F-B171-C99ADE7B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48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76C89-5B00-42D5-804B-F760A6F3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106688B-BDDE-491E-8AE6-83CEE32F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4F8292-8182-4411-9FE5-5914C633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DC4C0E-5DFF-4690-9746-3CAC5AC7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01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5762E11-09A5-4E03-9D19-2DA00F62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883C22-2847-4CDA-944E-165EB2FA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D7AAB60-C6B7-4524-BCBF-67290818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8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41F9DC-2F64-4467-A497-1DF25D50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1DF027-6492-492E-8262-5AE6A92D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F0B2FCD-B74B-4889-91FF-F2645C08C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1AF840-CBCD-4FF3-9509-D0D529A7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E8B26B-524E-4D93-A713-72EDDA2E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9510A37-D175-4451-A886-7BDEF010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132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888AC2-7A3C-4EDD-A7D9-6453D6B8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4D86687-3415-4A01-9D9C-E5B0A59BC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EEA1CD-2019-49AC-8FF8-9D3DFF8F8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AC90FE-B5A3-47F5-9D29-10B82A9D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9A7B3C-118F-4162-A14A-C08FDCDA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5391DF7-C106-4477-B024-A8DFE38B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86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73CD765-9993-4D06-AB47-0A9D732F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B0B5FB-4802-43E1-8880-97B1E0EFA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8F0961-B1BC-4056-836F-D5D6AED90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7831-19AE-461C-8329-7CD9E336DC04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F699DD-D1C0-4BF8-AE95-D03277E27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B8DC8D-04B4-4D6A-8781-2BB276237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A044-B4E2-4CFA-8560-A4BD87A1E5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390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ead-a-book-readers-read-clipart-284169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C9YBBUvJfR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vectors/girl-books-school-reading-learning-16017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D6F6D4-1E5E-4B37-8613-77A298101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82" y="4238970"/>
            <a:ext cx="5672063" cy="2657778"/>
          </a:xfrm>
          <a:noFill/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80808"/>
                </a:solidFill>
              </a:rPr>
              <a:t>Hva, hvordan og hvorfor?</a:t>
            </a:r>
          </a:p>
          <a:p>
            <a:endParaRPr lang="nb-NO" sz="3200" dirty="0">
              <a:solidFill>
                <a:srgbClr val="080808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741105-1C3C-43D7-87B4-4E4AA3D67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nb-NO" sz="5400" dirty="0">
                <a:solidFill>
                  <a:srgbClr val="080808"/>
                </a:solidFill>
              </a:rPr>
              <a:t>Leseleksa på 1. trinn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321E481-654A-4A77-AE8E-DE5C50FB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74" r="22427" b="43586"/>
          <a:stretch/>
        </p:blipFill>
        <p:spPr>
          <a:xfrm>
            <a:off x="5032089" y="689144"/>
            <a:ext cx="2114603" cy="20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2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015E3B0-ABB7-47B1-AEF6-C86D406A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b-NO" sz="5400" dirty="0"/>
              <a:t>Organisering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9C3564-0654-4154-B829-300438AF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fontScale="62500" lnSpcReduction="20000"/>
          </a:bodyPr>
          <a:lstStyle/>
          <a:p>
            <a:r>
              <a:rPr lang="nb-NO" sz="4400" dirty="0">
                <a:latin typeface="+mj-lt"/>
              </a:rPr>
              <a:t>Leseleksa er trykt på et ark og ligger i elevenes leseperm</a:t>
            </a:r>
          </a:p>
          <a:p>
            <a:endParaRPr lang="nb-NO" sz="1300" dirty="0">
              <a:latin typeface="+mj-lt"/>
            </a:endParaRPr>
          </a:p>
          <a:p>
            <a:r>
              <a:rPr lang="nb-NO" sz="4400" dirty="0">
                <a:latin typeface="+mj-lt"/>
              </a:rPr>
              <a:t>Tre leselekser i uka (mandag, tirsdag og torsdag)</a:t>
            </a:r>
          </a:p>
          <a:p>
            <a:endParaRPr lang="nb-NO" sz="1400" dirty="0">
              <a:latin typeface="+mj-lt"/>
            </a:endParaRPr>
          </a:p>
          <a:p>
            <a:r>
              <a:rPr lang="nb-NO" sz="4400" dirty="0">
                <a:latin typeface="+mj-lt"/>
              </a:rPr>
              <a:t>Leseopplæringa er et samarbeid mellom skole og heim – elevene trenger mye støtte og veiledning både på skolen og hjemme. Ta kontakt med skolen ved behov.</a:t>
            </a:r>
          </a:p>
          <a:p>
            <a:pPr marL="0" indent="0">
              <a:buNone/>
            </a:pPr>
            <a:endParaRPr lang="nb-NO" sz="4100" dirty="0">
              <a:latin typeface="+mj-lt"/>
            </a:endParaRPr>
          </a:p>
          <a:p>
            <a:r>
              <a:rPr lang="nb-NO" sz="4400" dirty="0">
                <a:latin typeface="+mj-lt"/>
              </a:rPr>
              <a:t>Rask bokstavprogresjon: 2 bokstaver i uka, repetisjonsuker innimellom, og nye repetisjonsrunder etter jul (tilpassa de bokstavene eleven ikke har lært)</a:t>
            </a:r>
          </a:p>
          <a:p>
            <a:endParaRPr lang="nb-NO" sz="1600" dirty="0">
              <a:latin typeface="+mj-lt"/>
            </a:endParaRPr>
          </a:p>
          <a:p>
            <a:r>
              <a:rPr lang="nb-NO" sz="4400" dirty="0">
                <a:latin typeface="+mj-lt"/>
              </a:rPr>
              <a:t>Etter hvert tilpassa leselekse (etter ferdigheter, i samråd med heimen)</a:t>
            </a:r>
          </a:p>
          <a:p>
            <a:endParaRPr lang="nb-NO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A0882E-A604-49E2-A031-0EC5DC71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 b="1" dirty="0"/>
              <a:t>Repetert lesing; leksa leses tre ganger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26CCCF-D2F3-4303-BE72-89D0077C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4"/>
            <a:ext cx="9941319" cy="34381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3600" i="1" dirty="0">
                <a:latin typeface="+mj-lt"/>
              </a:rPr>
              <a:t>«Repetert lesing foregår ved at barnet leser et kort og enkelt lesestoff flere ganger. Barnet leser enten et forhåndsbestemt antall ganger, eller til de oppnår avtalt nøyaktighet og hastighet/ flyt». </a:t>
            </a:r>
          </a:p>
          <a:p>
            <a:endParaRPr lang="nb-NO" sz="3600" dirty="0">
              <a:latin typeface="+mj-lt"/>
            </a:endParaRPr>
          </a:p>
          <a:p>
            <a:endParaRPr lang="nb-NO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4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DD91A14-BBF4-4140-AFF9-E0ECB1B4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b-NO" b="1" dirty="0"/>
              <a:t>Hvorfor repetert lesing?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20B4AE-49DC-4C9F-B76F-9BA953DF9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553313"/>
            <a:ext cx="10905066" cy="4847211"/>
          </a:xfrm>
        </p:spPr>
        <p:txBody>
          <a:bodyPr>
            <a:normAutofit/>
          </a:bodyPr>
          <a:lstStyle/>
          <a:p>
            <a:r>
              <a:rPr lang="nb-NO" dirty="0">
                <a:latin typeface="+mj-lt"/>
              </a:rPr>
              <a:t>Møter samme ord mange ganger – slik automatiseres de lettere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Repetert lesing hjelper eleven frem mot god leseflyt (leseflyt er evnen til å lese sammenhengende tekst raskt, automatisk og uanstrengt) </a:t>
            </a:r>
            <a:endParaRPr lang="nb-NO" sz="1800" dirty="0">
              <a:latin typeface="+mj-lt"/>
            </a:endParaRPr>
          </a:p>
          <a:p>
            <a:pPr marL="0" indent="0">
              <a:buNone/>
            </a:pPr>
            <a:endParaRPr lang="nb-NO" sz="1600" dirty="0">
              <a:latin typeface="+mj-lt"/>
            </a:endParaRPr>
          </a:p>
          <a:p>
            <a:r>
              <a:rPr lang="nb-NO" dirty="0">
                <a:latin typeface="+mj-lt"/>
              </a:rPr>
              <a:t>God leseflyt er både avhengig av god ortografisk ordavkoding (kjenne igjen hele ordet raskt som et ordbilde) og god ordforståelse (kjenne betydningen). Vi jobber derfor kontinuerlig med begrepsopplæring.</a:t>
            </a:r>
          </a:p>
          <a:p>
            <a:pPr marL="0" indent="0">
              <a:buNone/>
            </a:pPr>
            <a:endParaRPr lang="nb-NO" sz="2000" dirty="0">
              <a:latin typeface="+mj-lt"/>
            </a:endParaRPr>
          </a:p>
          <a:p>
            <a:r>
              <a:rPr lang="nb-NO" dirty="0">
                <a:latin typeface="+mj-lt"/>
              </a:rPr>
              <a:t>God leseflyt er en sentral forutsetning for å utvikle funksjonell leseferdighet. Det er høyt samsvar mellom leseflyt og leseforståelse 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endParaRPr lang="nb-NO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7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DFD8895-BCD3-34FA-04A0-FC200BACB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0" y="79214"/>
            <a:ext cx="4572000" cy="64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2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D57CD6-5D4A-4741-8E3C-E1EAF582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b-NO" sz="3600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36F7E0-8F63-440B-8B4C-9D6A81F0E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23" y="321734"/>
            <a:ext cx="11160953" cy="5319698"/>
          </a:xfrm>
        </p:spPr>
        <p:txBody>
          <a:bodyPr>
            <a:noAutofit/>
          </a:bodyPr>
          <a:lstStyle/>
          <a:p>
            <a:r>
              <a:rPr lang="nb-NO" dirty="0">
                <a:latin typeface="+mj-lt"/>
              </a:rPr>
              <a:t>Vi ønsker at elevene skal lese teksten 3 ganger hver dag det er </a:t>
            </a:r>
            <a:r>
              <a:rPr lang="nb-NO" dirty="0" err="1">
                <a:latin typeface="+mj-lt"/>
              </a:rPr>
              <a:t>leselekse</a:t>
            </a:r>
            <a:endParaRPr lang="nb-NO" dirty="0">
              <a:latin typeface="+mj-lt"/>
            </a:endParaRP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Leseleksa bør vanligvis ikke ta mer enn 15 minutter 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Vi øver:</a:t>
            </a:r>
          </a:p>
          <a:p>
            <a:pPr>
              <a:buFontTx/>
              <a:buChar char="-"/>
            </a:pPr>
            <a:r>
              <a:rPr lang="nb-NO" dirty="0">
                <a:latin typeface="+mj-lt"/>
              </a:rPr>
              <a:t>Lyder. </a:t>
            </a:r>
            <a:r>
              <a:rPr lang="nb-NO" u="sng" dirty="0">
                <a:solidFill>
                  <a:srgbClr val="FF0000"/>
                </a:solidFill>
                <a:latin typeface="+mj-lt"/>
              </a:rPr>
              <a:t>Husk det er forskjell på bokstavnavn og bokstavlyd!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   b = b, ikke be. Da kan det fort bli </a:t>
            </a:r>
            <a:r>
              <a:rPr lang="nb-NO" dirty="0" err="1">
                <a:latin typeface="+mj-lt"/>
              </a:rPr>
              <a:t>beall</a:t>
            </a:r>
            <a:r>
              <a:rPr lang="nb-NO" dirty="0">
                <a:latin typeface="+mj-lt"/>
              </a:rPr>
              <a:t> (ball)</a:t>
            </a:r>
          </a:p>
          <a:p>
            <a:pPr>
              <a:buFontTx/>
              <a:buChar char="-"/>
            </a:pPr>
            <a:r>
              <a:rPr lang="nb-NO" dirty="0">
                <a:latin typeface="+mj-lt"/>
              </a:rPr>
              <a:t>Stavelser / småord: re, ri, se, si…….</a:t>
            </a:r>
          </a:p>
          <a:p>
            <a:pPr>
              <a:buFontTx/>
              <a:buChar char="-"/>
            </a:pPr>
            <a:r>
              <a:rPr lang="nb-NO" dirty="0">
                <a:latin typeface="+mj-lt"/>
              </a:rPr>
              <a:t>Setninger</a:t>
            </a:r>
          </a:p>
          <a:p>
            <a:r>
              <a:rPr lang="nb-NO" dirty="0">
                <a:latin typeface="+mj-lt"/>
              </a:rPr>
              <a:t>Når barnet leser feil, er det veldig viktig at den voksne gjør eleven oppmerksom på dette, og eventuelt hjelper eleven med å rette opp</a:t>
            </a:r>
          </a:p>
          <a:p>
            <a:r>
              <a:rPr lang="nb-NO" dirty="0">
                <a:latin typeface="+mj-lt"/>
              </a:rPr>
              <a:t>Husk lesefinger!</a:t>
            </a:r>
          </a:p>
          <a:p>
            <a:endParaRPr lang="nb-NO" dirty="0">
              <a:latin typeface="+mj-lt"/>
            </a:endParaRPr>
          </a:p>
          <a:p>
            <a:pPr>
              <a:buFontTx/>
              <a:buChar char="-"/>
            </a:pPr>
            <a:endParaRPr lang="nb-NO" sz="3400" dirty="0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5EC49E4-A2E5-47A2-8B8D-7F0CCE8F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b="1" dirty="0"/>
              <a:t>Hvordan kan dere hjelpe til hjemme: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20521E-0104-4511-A88C-18C0753F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157"/>
            <a:ext cx="10515600" cy="50234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Sett av tid og vær oppmerksom, forsøk å lag en hyggelig atmosfære uten stress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Modell-lesing (den voksne leser først, barnet lytter. Men OBS! Noen barn lærer lett utenat og later som de leser etterpå.)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Parlesing (lese i kor)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Veksellesing (voksen og barn leser annenhver setning eller teksten annenhver gang)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Les høyt for barna så ofte som mulig og ellers det dere kommer over i hverdagen (skilt, melkekartongen, reklameblad osv.)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Bruk biblioteket og legg til rette for at barna skal få glede av bøker og lesing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235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92D9517-1DBD-A90B-6A26-9FF5A5C0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Hva høytlesing gjør for barnet: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8A6EEF-BC6E-E52E-26E9-EDAEB6DB1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nb-NO" sz="2200" dirty="0"/>
          </a:p>
          <a:p>
            <a:r>
              <a:rPr lang="nb-NO" sz="2200" dirty="0"/>
              <a:t>Utvider ordforrådet</a:t>
            </a:r>
          </a:p>
          <a:p>
            <a:r>
              <a:rPr lang="nb-NO" sz="2200" dirty="0"/>
              <a:t>Kilde til kunnskap</a:t>
            </a:r>
          </a:p>
          <a:p>
            <a:r>
              <a:rPr lang="nb-NO" sz="2200" dirty="0"/>
              <a:t>Skape leseglede hos barnet</a:t>
            </a:r>
          </a:p>
          <a:p>
            <a:r>
              <a:rPr lang="nb-NO" sz="2200" dirty="0">
                <a:hlinkClick r:id="rId2"/>
              </a:rPr>
              <a:t>https://www.youtube.com/watch?v=C9YBBUvJfRo</a:t>
            </a:r>
            <a:endParaRPr lang="nb-NO" sz="2200" dirty="0"/>
          </a:p>
          <a:p>
            <a:endParaRPr lang="nb-NO" sz="22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AAC5397-80A6-0188-9E51-137C9D4B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00" r="15746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522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65DD975-7838-4CA6-B684-2A5325FEB0B1}"/>
              </a:ext>
            </a:extLst>
          </p:cNvPr>
          <p:cNvSpPr/>
          <p:nvPr/>
        </p:nvSpPr>
        <p:spPr>
          <a:xfrm>
            <a:off x="7708728" y="675956"/>
            <a:ext cx="4027865" cy="586314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Øvelse gjør mester!</a:t>
            </a:r>
          </a:p>
          <a:p>
            <a:pPr algn="ctr"/>
            <a:endParaRPr lang="nb-NO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nb-N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Å sette av tid til lesing er en god investering</a:t>
            </a:r>
          </a:p>
          <a:p>
            <a:pPr marL="457200" indent="-457200">
              <a:buFontTx/>
              <a:buChar char="-"/>
            </a:pPr>
            <a:endParaRPr lang="nb-NO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nb-N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Mengdetrening er avgjørende for å bli en god leser</a:t>
            </a:r>
          </a:p>
          <a:p>
            <a:pPr marL="457200" indent="-457200">
              <a:buFontTx/>
              <a:buChar char="-"/>
            </a:pPr>
            <a:endParaRPr lang="nb-NO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nb-NO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nb-NO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nb-NO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nb-NO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nb-NO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41A87E9-3C8B-42D5-AD30-D89999020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49" y="168690"/>
            <a:ext cx="5081286" cy="652062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0B179A8-AF5F-48CA-932B-816916E2E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22660" y="3577585"/>
            <a:ext cx="1418747" cy="28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fbae7fb-79ac-4c9a-9140-3ce79efdd81e}" enabled="0" method="" siteId="{bfbae7fb-79ac-4c9a-9140-3ce79efdd81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486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Leseleksa på 1. trinn</vt:lpstr>
      <vt:lpstr>Organisering</vt:lpstr>
      <vt:lpstr>Repetert lesing; leksa leses tre ganger</vt:lpstr>
      <vt:lpstr>Hvorfor repetert lesing?</vt:lpstr>
      <vt:lpstr>PowerPoint-presentasjon</vt:lpstr>
      <vt:lpstr> </vt:lpstr>
      <vt:lpstr>Hvordan kan dere hjelpe til hjemme:</vt:lpstr>
      <vt:lpstr>Hva høytlesing gjør for barnet: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Leseleksa på 1. trinn</dc:title>
  <dc:creator>Nyberg, Gunnhild Folden</dc:creator>
  <cp:lastModifiedBy>Ingar Grønnesby</cp:lastModifiedBy>
  <cp:revision>10</cp:revision>
  <dcterms:created xsi:type="dcterms:W3CDTF">2021-09-12T11:00:25Z</dcterms:created>
  <dcterms:modified xsi:type="dcterms:W3CDTF">2026-05-11T12:46:39Z</dcterms:modified>
</cp:coreProperties>
</file>