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8"/>
  </p:notesMasterIdLst>
  <p:sldIdLst>
    <p:sldId id="577" r:id="rId6"/>
    <p:sldId id="579" r:id="rId7"/>
    <p:sldId id="586" r:id="rId8"/>
    <p:sldId id="578" r:id="rId9"/>
    <p:sldId id="581" r:id="rId10"/>
    <p:sldId id="580" r:id="rId11"/>
    <p:sldId id="582" r:id="rId12"/>
    <p:sldId id="507" r:id="rId13"/>
    <p:sldId id="583" r:id="rId14"/>
    <p:sldId id="584" r:id="rId15"/>
    <p:sldId id="585" r:id="rId16"/>
    <p:sldId id="541" r:id="rId17"/>
    <p:sldId id="549" r:id="rId18"/>
    <p:sldId id="572" r:id="rId19"/>
    <p:sldId id="569" r:id="rId20"/>
    <p:sldId id="576" r:id="rId21"/>
    <p:sldId id="570" r:id="rId22"/>
    <p:sldId id="574" r:id="rId23"/>
    <p:sldId id="573" r:id="rId24"/>
    <p:sldId id="524" r:id="rId25"/>
    <p:sldId id="562" r:id="rId26"/>
    <p:sldId id="571" r:id="rId27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AA436A-ED29-F669-712A-7D7D313B3013}" name="Hakkebo, Berit" initials="" userId="S::beha@levanger.kommune.no::c2fc7a63-d19c-4754-920f-d9d4c6ea1773" providerId="AD"/>
  <p188:author id="{D617FBC2-A7BC-4F6B-B8EF-CCE84A2932C9}" name="Nøst, Trude Marian" initials="TN" userId="S::tns@levanger.kommune.no::840890f6-c6ec-473b-838c-8b8ae7d696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ebo, Berit" initials="HB" lastIdx="1" clrIdx="0">
    <p:extLst>
      <p:ext uri="{19B8F6BF-5375-455C-9EA6-DF929625EA0E}">
        <p15:presenceInfo xmlns:p15="http://schemas.microsoft.com/office/powerpoint/2012/main" userId="S::beha@levanger.kommune.no::c2fc7a63-d19c-4754-920f-d9d4c6ea1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EAEAEA"/>
    <a:srgbClr val="006666"/>
    <a:srgbClr val="FFFFFF"/>
    <a:srgbClr val="EEDCCA"/>
    <a:srgbClr val="D3A77B"/>
    <a:srgbClr val="CEC5C0"/>
    <a:srgbClr val="BDB1AB"/>
    <a:srgbClr val="D5CDC9"/>
    <a:srgbClr val="D4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62" autoAdjust="0"/>
  </p:normalViewPr>
  <p:slideViewPr>
    <p:cSldViewPr snapToGrid="0">
      <p:cViewPr>
        <p:scale>
          <a:sx n="74" d="100"/>
          <a:sy n="74" d="100"/>
        </p:scale>
        <p:origin x="18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34" Type="http://schemas.microsoft.com/office/2018/10/relationships/authors" Target="author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commentAuthors" Target="commentAuthor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j\Downloads\Export-20231018150743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23-4D0C-A27F-55A116BD3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23-4D0C-A27F-55A116BD3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23-4D0C-A27F-55A116BD3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23-4D0C-A27F-55A116BD31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23-4D0C-A27F-55A116BD31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23-4D0C-A27F-55A116BD31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23-4D0C-A27F-55A116BD31D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23-4D0C-A27F-55A116BD31D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B23-4D0C-A27F-55A116BD31D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B23-4D0C-A27F-55A116BD31D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B23-4D0C-A27F-55A116BD31D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B23-4D0C-A27F-55A116BD31D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B23-4D0C-A27F-55A116BD31DA}"/>
              </c:ext>
            </c:extLst>
          </c:dPt>
          <c:dLbls>
            <c:dLbl>
              <c:idx val="7"/>
              <c:layout>
                <c:manualLayout>
                  <c:x val="3.9390430503287707E-2"/>
                  <c:y val="2.3200862430658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23-4D0C-A27F-55A116BD31D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Sheet1!$F$75:$F$87</c:f>
              <c:strCache>
                <c:ptCount val="13"/>
                <c:pt idx="0">
                  <c:v>Annet </c:v>
                </c:pt>
                <c:pt idx="1">
                  <c:v>Bolig </c:v>
                </c:pt>
                <c:pt idx="2">
                  <c:v>Bygg annet </c:v>
                </c:pt>
                <c:pt idx="3">
                  <c:v>Drift/anlegg </c:v>
                </c:pt>
                <c:pt idx="4">
                  <c:v>Egenkapital </c:v>
                </c:pt>
                <c:pt idx="5">
                  <c:v>Helse/velferd </c:v>
                </c:pt>
                <c:pt idx="6">
                  <c:v>Idrett </c:v>
                </c:pt>
                <c:pt idx="7">
                  <c:v>Oppvekst </c:v>
                </c:pt>
                <c:pt idx="8">
                  <c:v>Parkering </c:v>
                </c:pt>
                <c:pt idx="9">
                  <c:v>Tomt </c:v>
                </c:pt>
                <c:pt idx="10">
                  <c:v>Avløp</c:v>
                </c:pt>
                <c:pt idx="11">
                  <c:v>Vann</c:v>
                </c:pt>
                <c:pt idx="12">
                  <c:v>Veg </c:v>
                </c:pt>
              </c:strCache>
            </c:strRef>
          </c:cat>
          <c:val>
            <c:numRef>
              <c:f>Sheet1!$G$75:$G$87</c:f>
              <c:numCache>
                <c:formatCode>0.0\ %</c:formatCode>
                <c:ptCount val="13"/>
                <c:pt idx="0">
                  <c:v>1.9081272084805655E-2</c:v>
                </c:pt>
                <c:pt idx="1">
                  <c:v>0.11307420494699646</c:v>
                </c:pt>
                <c:pt idx="2">
                  <c:v>0.11189634864546526</c:v>
                </c:pt>
                <c:pt idx="3">
                  <c:v>2.9917550058892815E-2</c:v>
                </c:pt>
                <c:pt idx="4">
                  <c:v>1.7903415783274441E-2</c:v>
                </c:pt>
                <c:pt idx="5">
                  <c:v>5.7714958775029447E-2</c:v>
                </c:pt>
                <c:pt idx="6">
                  <c:v>2.8268551236749116E-2</c:v>
                </c:pt>
                <c:pt idx="7">
                  <c:v>3.7691401648998819E-2</c:v>
                </c:pt>
                <c:pt idx="8">
                  <c:v>2.3557126030624265E-2</c:v>
                </c:pt>
                <c:pt idx="9">
                  <c:v>0.11307420494699646</c:v>
                </c:pt>
                <c:pt idx="10">
                  <c:v>0.15241460541813898</c:v>
                </c:pt>
                <c:pt idx="11">
                  <c:v>0.19316843345111898</c:v>
                </c:pt>
                <c:pt idx="12">
                  <c:v>9.7526501766784457E-2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B23-4D0C-A27F-55A116BD3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0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5B026A4-8AA5-47B9-A8D7-21B3949F2345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19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C604921A-CF62-4F39-A4DF-845ECBDB95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72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nb-NO" dirty="0"/>
              <a:t>Lyktes spesielt godt med i 2023: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Inkluderende tiltak for barn og unge.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Helsefremmende aktivitet for innbyggerne.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Støtte aktører som vil bidra positivt i Levanger (f.eks. Forandringshuset).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Kulturskolens samarbeid med korps og grunnskoler, og utvikling av nye tilbud.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Bibliotekets </a:t>
            </a:r>
            <a:r>
              <a:rPr lang="nb-NO" dirty="0" err="1"/>
              <a:t>bærekraftsarbeid</a:t>
            </a:r>
            <a:r>
              <a:rPr lang="nb-NO" dirty="0"/>
              <a:t> gjennom åpning av Folkeverksted, dialogmøter og bevisstgjøring rundt </a:t>
            </a:r>
            <a:r>
              <a:rPr lang="nb-NO" dirty="0" err="1"/>
              <a:t>bærekraftsbegrepet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921A-CF62-4F39-A4DF-845ECBDB953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90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Brutto investeringer 2024: 212 mill. kroner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C31DB-008B-4B9A-A7BC-466A2DB176A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85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970">
              <a:defRPr/>
            </a:pPr>
            <a:fld id="{C604921A-CF62-4F39-A4DF-845ECBDB9533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02970">
                <a:defRPr/>
              </a:pPr>
              <a:t>12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589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Merk: </a:t>
            </a:r>
          </a:p>
          <a:p>
            <a:r>
              <a:rPr lang="nb-NO"/>
              <a:t>Det holder ikke å legge planer og budsjett som ivaretar økonomisk bærekraft dersom man ikke samtidig balanserer opp sosial og klima- og miljømessig bærekraft.</a:t>
            </a:r>
          </a:p>
          <a:p>
            <a:r>
              <a:rPr lang="nb-NO"/>
              <a:t>Dette er komplekst og et stort ansvar å avveie.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970">
              <a:defRPr/>
            </a:pPr>
            <a:fld id="{C604921A-CF62-4F39-A4DF-845ECBDB9533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02970">
                <a:defRPr/>
              </a:pPr>
              <a:t>13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315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921A-CF62-4F39-A4DF-845ECBDB953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03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921A-CF62-4F39-A4DF-845ECBDB953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47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Bruker hjemmesida til å orientere oss i de ulike plandokumentene</a:t>
            </a:r>
          </a:p>
          <a:p>
            <a:r>
              <a:rPr lang="nb-NO" dirty="0"/>
              <a:t>Planstrategi</a:t>
            </a:r>
          </a:p>
          <a:p>
            <a:r>
              <a:rPr lang="nb-NO" dirty="0"/>
              <a:t>Kommuneplanens samfunnsdel og arealdel – temaplaner</a:t>
            </a:r>
          </a:p>
          <a:p>
            <a:r>
              <a:rPr lang="nb-NO" dirty="0"/>
              <a:t>Handlings- og økonomiplan og budsjett – oppdrag – hva er det? Planoppfølging – Tilleggsoppdrag – Endrings og utviklingsprosesser</a:t>
            </a:r>
          </a:p>
          <a:p>
            <a:r>
              <a:rPr lang="nb-NO" dirty="0"/>
              <a:t>Rapporter – der viser vi status for oppdragene (endrings- og utviklingsprosesser og tjenesteproduksjonen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921A-CF62-4F39-A4DF-845ECBDB953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95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Men: </a:t>
            </a:r>
            <a:r>
              <a:rPr lang="nb-NO" dirty="0" err="1"/>
              <a:t>Samskapingen</a:t>
            </a:r>
            <a:r>
              <a:rPr lang="nb-NO" dirty="0"/>
              <a:t> foregår hver dag i møte mellom ansatte og enkeltinnbyggere der tjenesten justeres og tilpasses ulike behov.</a:t>
            </a:r>
          </a:p>
          <a:p>
            <a:r>
              <a:rPr lang="nb-NO" dirty="0" err="1"/>
              <a:t>Samskapingen</a:t>
            </a:r>
            <a:r>
              <a:rPr lang="nb-NO" dirty="0"/>
              <a:t> skjer i alle treff mellom mennesker. Kunnskapsinnhenting skjer også i disse møtene, ikke bare i formelle fora og i workshops.</a:t>
            </a:r>
          </a:p>
          <a:p>
            <a:r>
              <a:rPr lang="nb-NO" dirty="0"/>
              <a:t>I planprosesser har vi et særlig ansvar for å få innspill fra grupper som </a:t>
            </a:r>
            <a:r>
              <a:rPr lang="nb-NO" dirty="0" err="1"/>
              <a:t>ikkenormaltvis</a:t>
            </a:r>
            <a:r>
              <a:rPr lang="nb-NO" dirty="0"/>
              <a:t> lar sin stemme høre og få innspill fra grupper som trenger særlig tilrettelegging.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970">
              <a:defRPr/>
            </a:pPr>
            <a:fld id="{C604921A-CF62-4F39-A4DF-845ECBDB9533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02970">
                <a:defRPr/>
              </a:pPr>
              <a:t>21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723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F6C009-5AFA-544E-7B4F-B7C37A184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A7DF9F-2DAE-3C4D-F24A-63E57A0CB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D0C78E-BE89-8049-A87B-FC6560E9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B8573-2295-088A-C86B-6CC0756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F9813C-CE35-96E7-7028-3D31E1E4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02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74BBA-8D7A-2545-EE34-2B6F74CB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206A6FC-0B71-8753-76A4-3E2FA7EFE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39A388-5018-783F-15BA-7D2443BF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4BE89-72A9-B9DA-7CC8-98D00D6C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EF432E-C7B1-53B7-2EED-8B6A487D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ECA4C30-4A38-5E54-7D65-7A2AB6708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1EA0BF2-5FD3-B87E-888A-D05A86F1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98EB6A-93C5-0B68-285B-F2789553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CDD74B-77CB-552E-AEF5-646E497B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4DF19-85D0-01A3-DB89-593F8A7E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99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C266DD-3FB5-E241-2CD4-04E45C38E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970191F-CE1B-61FF-6683-6CF989BFA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E6D190-0B7E-DFE5-3069-ABAF02E5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3FFE24-D6BF-07C1-9E48-572D78A2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BCB52C-605C-3090-F4BC-7EC55361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56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577B23-DD54-2F34-FE3B-80E55DEA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64033F-E432-9997-6A26-E08BC052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829CE0-E106-1DBC-12EB-F081BDFA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30A910-2153-0105-7152-2500E768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55EAB6-12D5-1D70-1F8F-56E5F25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24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F14A37-75E6-1EA4-45F5-CF7368B6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5E3BF4-EAF6-6A8B-92CC-F33469411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265A74-AF6F-D4C3-AE79-5F5DDE90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84A29C-3147-BE41-B9D4-A90A8D88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917FC0-D4E9-E0BE-81A2-EE8891BF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93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64F60-2FF6-B509-005A-BEDA7C91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5A3988-B6A1-3186-DE4F-FC2D2658A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D6A716-60E0-73E6-8EA5-DE9306B8B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4F5715-385A-0DDE-179C-B6AF64B4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A22661-31D0-A315-CBEF-90D1DAE4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24FA39-2CE4-7C64-77B6-0C6C39F1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78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BB652-5659-7FA6-ACD8-7F17F8DD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F4760D-A2D7-CCB2-DD07-B889824C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1DFE82-B545-AC38-95C1-CD34132B6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958205-2718-FBB7-7009-1A6174FEE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F2DA78-5D0A-44B9-3C61-19AAA3B3C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3B9F925-2FF4-AD0E-14B0-9A8CC95C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57A3962-34DF-2D9D-A519-8D1CEE09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1F3199-4C16-8DB6-20CC-4846270D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51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C4C27D-D988-65C6-3ADB-80A288A1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5A6ECB6-A535-8269-2345-80298D9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D24196-16EC-B9D5-E8BA-FC1032A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2C30F0-CD51-5876-5244-6D4A48F9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05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281A25-0CC6-71BB-2ECC-23A59020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F2A0319-FB38-9B83-3EF0-C216DD73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2205E6-67A6-2CEA-14E3-20C9C96D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91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7D8C54-E8D0-B2C2-05A5-3C2C42C7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3511A8-D900-9F01-73E2-0E3CE991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025C0D-8F12-1DDF-16C9-BA0492F88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EAF26D-63A6-4F30-3AB3-8762AE18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D81930-FACC-E9FB-99D2-C648C64D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41504A-0358-17D3-415E-0A33FC59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7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5A7B90-79F3-BBF0-A57F-4E7AF04E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16F9D2-C9A6-4125-3FF4-08B99DD2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2FD0C2-D97E-D65E-FE41-F20FB09D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C1FB4A-744F-13BF-6592-3C047EEB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2ADB7C-0EB6-2083-33ED-4465636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12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F31FE-6A4B-85AA-6851-F5AFC751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1E6E83F-2286-19D8-BAD3-66F52858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D89B5A-EA3F-4270-1B80-AD658D8C5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06A44D-7530-AD18-AD82-395EAEC9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6A3738-C0F9-28F2-FF25-582828D2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3BEE8FE-7716-D02B-1D86-49ED1EF5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61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DDD727-2C33-8689-69F9-79D601F4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F5AB1E1-056B-B0AB-CA8C-DD8B90644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1B38C2-6CDE-7A76-B1C8-C0CEAA5E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0B6BC7-1C8C-791E-BAF4-79375FCF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F15D62-AA9D-917B-2998-87002AB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3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FA05FBE-78DF-952C-0A3A-9CD1DF3D7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4DFF691-8F7E-36AA-D590-BADBD8E16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33F097-2D1E-BCF0-93DB-5CBEDAE6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59AC1E-2120-C0A5-E241-B1DA062D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6E99DA-3CBC-AFFF-AC73-5724D2A6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0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46CCDE-7EBF-8DAF-D62C-EBE27DE9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9B41D7-A9CA-4F77-656A-944C458F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BD61B2-C5D8-9193-6CD6-F05C0556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C31A62-596C-CF5F-87C3-0207FA33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170BE-FD4B-8661-FD12-396C6FF2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55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1161EE-B5C0-3EBA-10C3-284505E6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7DC6C4-F672-5A58-743A-53577CB32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EF0E39-EFFF-3344-9EED-0F6DF2278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6230F7-06B2-33F7-B3CB-4F8EBF9D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F44A2A-204A-4307-AAE7-3632CCCB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5CD880-ABC1-042F-F602-F8F801E7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78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DABA0-4C4F-89B9-568F-23BB1FA3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AC6BA3-D71C-D95F-B68F-2038F4D0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13FDC51-045F-33C7-500A-5EF3810F8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F98355-7B91-C296-AF5F-52B2FFAB3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6097A83-7956-20CF-30EA-C8EB0D2E8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BAC86C-1087-D733-DC3B-3951B700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E9D386B-B6A2-98A4-48D1-D045FED5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62C0E9B-0DF5-A03A-07F5-2F8DD1F0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2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7D424-68CA-082A-0CBC-09B1B407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A1BB6AD-F868-F6C1-DAE3-2D108AD3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F2D4E0-2228-614F-694C-602B66CB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2E704D-0741-7A7E-69D4-FE725073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4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5F92F40-1AF9-FF13-2B04-22B2F981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A605D6-80A4-1FCA-0265-87B167AF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08C1ED-E205-326A-7CEE-842A9E53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31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F3662-E700-BE0C-1417-48370D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7351BB-9449-99D8-DCE9-0BF49F8E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8351B1-8BCE-30CA-9898-4002AF0B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326AC1-EFE8-0EC2-F506-5A652437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FCBE38-671D-BA29-BD9D-9B1BF316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A6ED20-7593-A24C-9DC0-613A47E9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69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9CD8C-1813-809A-892A-163F833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BF70174-6521-93C1-167F-3363140B5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AA637-B42B-BD16-5B03-CB67CB89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6EE6A4-2951-AFD5-4FC9-F33BED23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0C8619-E5AF-BA3A-C4F7-FF37BA5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DF52FD-BB82-728C-91FA-285E2045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67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260EE7-BA16-EFF1-0154-F7C57C91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EAE37E-F28E-E067-D926-76FB4560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5E619F-EBAD-1FE9-0707-B96D48354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D2AFE-0AED-B17E-A07F-10BBB3B1E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C75DC8-7BF1-9FEC-45D2-B8A94685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DC81013-F8CC-0EAE-3D35-0A3EA3548C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26" y="230188"/>
            <a:ext cx="1155935" cy="5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5AD4652-90F8-62C0-FFEB-A5D91559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FF31F9-4646-D867-AF23-2D2EBD9C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6A2650-FF89-1911-BDF0-BB7FEEB93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24783-E885-434E-86D1-E90577B2203A}" type="datetimeFigureOut">
              <a:rPr lang="nb-NO" smtClean="0"/>
              <a:t>17.03.2024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CB202F-C7F9-A845-6A22-8154C8FFB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17940E-D29A-A290-A671-CE2231A1D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73DFB63-0F60-6543-0A1C-DDAAE3DC1F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26" y="230188"/>
            <a:ext cx="1155935" cy="5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b.no/reiseplanlegger/?direction=1&amp;tplang=no&amp;from=&amp;to=&amp;Time=18%3A52&amp;Date=17.03.2024" TargetMode="External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4" Type="http://schemas.microsoft.com/office/2007/relationships/hdphoto" Target="../media/hdphoto1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framsikt.net/plan/levanger/plan-515c3fb7-6e84-4867-bd4a-a46a698efb1e-10028/#/" TargetMode="Externa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anger.kommune.no/Webpartside.aspx?MId1=4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2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4.pn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vanger.friskus.com/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Relationship Id="rId4" Type="http://schemas.openxmlformats.org/officeDocument/2006/relationships/hyperlink" Target="https://www.bookup.no/Utleie/#___/view:list/q:levanger/mod:book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vanger.friskus.com/events/d324b340-f2da-4c36-9c26-d3d9d87bdf85" TargetMode="External" /><Relationship Id="rId2" Type="http://schemas.openxmlformats.org/officeDocument/2006/relationships/hyperlink" Target="https://levanger.friskus.com/events/a3ec8083-0004-4fd7-a3bf-f3f38cb6cfef" TargetMode="External" /><Relationship Id="rId1" Type="http://schemas.openxmlformats.org/officeDocument/2006/relationships/slideLayout" Target="../slideLayouts/slideLayout13.xml" /><Relationship Id="rId6" Type="http://schemas.openxmlformats.org/officeDocument/2006/relationships/hyperlink" Target="https://levanger.friskus.com/events/46eb86ad-65b0-4888-85ff-a83dec8bea44" TargetMode="External" /><Relationship Id="rId5" Type="http://schemas.openxmlformats.org/officeDocument/2006/relationships/hyperlink" Target="https://www.levanger.kommune.no/tjenester/kultur-idrett-og-fritid/tur-og-fritid/seniortilbud/den-kulturelle-spaserstokken/" TargetMode="External" /><Relationship Id="rId4" Type="http://schemas.openxmlformats.org/officeDocument/2006/relationships/hyperlink" Target="https://levanger.friskus.com/events/bef26e35-628d-4801-bff5-67e71fcbbcc0" TargetMode="Externa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FABD3-4856-4E5D-C4D5-EA1004A7F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8793"/>
          </a:xfrm>
        </p:spPr>
        <p:txBody>
          <a:bodyPr/>
          <a:lstStyle/>
          <a:p>
            <a:r>
              <a:rPr lang="nb-NO" dirty="0"/>
              <a:t>Samfunnsutvikling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D0735E-EEE8-DED1-33D7-8A45881C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844"/>
            <a:ext cx="9144000" cy="1200955"/>
          </a:xfrm>
        </p:spPr>
        <p:txBody>
          <a:bodyPr>
            <a:normAutofit/>
          </a:bodyPr>
          <a:lstStyle/>
          <a:p>
            <a:r>
              <a:rPr lang="nb-NO" sz="2800" dirty="0"/>
              <a:t>Orientering i rådene 18. mars 2024</a:t>
            </a:r>
          </a:p>
          <a:p>
            <a:r>
              <a:rPr lang="nb-NO" sz="2800" dirty="0"/>
              <a:t>Kommunalsjef samfunnsutvikling  Trude Marian Nøst</a:t>
            </a:r>
          </a:p>
        </p:txBody>
      </p:sp>
    </p:spTree>
    <p:extLst>
      <p:ext uri="{BB962C8B-B14F-4D97-AF65-F5344CB8AC3E}">
        <p14:creationId xmlns:p14="http://schemas.microsoft.com/office/powerpoint/2010/main" val="141248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0A7F34-3F2F-D361-0739-296B4EEF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48" y="133307"/>
            <a:ext cx="10864403" cy="1218976"/>
          </a:xfrm>
        </p:spPr>
        <p:txBody>
          <a:bodyPr/>
          <a:lstStyle/>
          <a:p>
            <a:r>
              <a:rPr lang="nb-NO" b="1" dirty="0"/>
              <a:t>Teknisk - investeringer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EA6528E-17BF-1E3B-A99E-3DBCF9250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258" y="1549121"/>
            <a:ext cx="10688093" cy="3241819"/>
          </a:xfrm>
        </p:spPr>
      </p:pic>
    </p:spTree>
    <p:extLst>
      <p:ext uri="{BB962C8B-B14F-4D97-AF65-F5344CB8AC3E}">
        <p14:creationId xmlns:p14="http://schemas.microsoft.com/office/powerpoint/2010/main" val="289640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9CB7C3-56D7-9BE2-A631-99BFFCA8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Trøndelag fylkeskommune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1CBCD8-093A-624B-1BFB-CF9354A19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Kollektivtilbud – </a:t>
            </a:r>
            <a:r>
              <a:rPr lang="nb-NO" sz="4400" dirty="0">
                <a:hlinkClick r:id="rId2"/>
              </a:rPr>
              <a:t>ATB- reiseplanlegger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81388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20150306_115821 (3)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00" b="6459"/>
          <a:stretch/>
        </p:blipFill>
        <p:spPr bwMode="auto">
          <a:xfrm>
            <a:off x="27432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C6D1676-F8FA-E865-3260-F5E3BD489C7E}"/>
              </a:ext>
            </a:extLst>
          </p:cNvPr>
          <p:cNvSpPr txBox="1">
            <a:spLocks/>
          </p:cNvSpPr>
          <p:nvPr/>
        </p:nvSpPr>
        <p:spPr>
          <a:xfrm>
            <a:off x="0" y="-10633"/>
            <a:ext cx="3402419" cy="6868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800" b="1" i="0" u="none" strike="noStrike" kern="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Cond Light" panose="020B0306020202020204" pitchFamily="34" charset="0"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3300" b="1" i="0" u="none" strike="noStrike" kern="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Cond Light" panose="020B0306020202020204" pitchFamily="34" charset="0"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5100" b="1" i="0" u="none" strike="noStrike" kern="0" cap="all" spc="200" normalizeH="0" baseline="0" noProof="0" dirty="0">
              <a:ln>
                <a:noFill/>
              </a:ln>
              <a:effectLst/>
              <a:uLnTx/>
              <a:uFillTx/>
              <a:latin typeface="Arial Nova Cond" panose="020B0506020202020204" pitchFamily="34" charset="0"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600" b="1" spc="110" dirty="0"/>
              <a:t>Helhetlig og samordnet planlegging </a:t>
            </a: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600" b="1" spc="110" dirty="0"/>
              <a:t>for bærekraftig </a:t>
            </a: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600" b="1" spc="110" dirty="0"/>
              <a:t>utvikling </a:t>
            </a: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5200" b="1" dirty="0"/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600" b="1" dirty="0"/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600" b="1" dirty="0"/>
              <a:t>I henhold til krav i </a:t>
            </a:r>
          </a:p>
          <a:p>
            <a:pPr marL="452438" marR="0" lvl="0" indent="-2667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600" b="1" dirty="0"/>
              <a:t>Plan- og bygningsloven</a:t>
            </a:r>
          </a:p>
          <a:p>
            <a:pPr marL="452438" marR="0" lvl="0" indent="-2667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600" b="1" dirty="0"/>
              <a:t>Kommuneloven </a:t>
            </a:r>
          </a:p>
          <a:p>
            <a:pPr marL="452438" marR="0" lvl="0" indent="-2667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600" b="1" dirty="0"/>
              <a:t>Folkehelseloven</a:t>
            </a: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185738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Aharoni" panose="020B0604020202020204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2800" b="1" i="0" u="none" strike="noStrike" kern="1200" cap="all" spc="20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badi Extra Light" panose="020B0204020104020204" pitchFamily="34" charset="0"/>
                <a:ea typeface="Batang" panose="020B0503020000020004" pitchFamily="18" charset="-127"/>
                <a:cs typeface="+mj-cs"/>
              </a:rPr>
            </a:br>
            <a:r>
              <a:rPr kumimoji="0" lang="nb-NO" sz="2800" b="1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+mj-cs"/>
              </a:rPr>
              <a:t> </a:t>
            </a:r>
            <a:endParaRPr kumimoji="0" lang="nb-NO" sz="2800" b="0" i="0" u="none" strike="noStrike" kern="1200" cap="all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99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F7E9DC-C797-4DB2-9874-A5755432FDED}"/>
              </a:ext>
            </a:extLst>
          </p:cNvPr>
          <p:cNvSpPr txBox="1">
            <a:spLocks/>
          </p:cNvSpPr>
          <p:nvPr/>
        </p:nvSpPr>
        <p:spPr>
          <a:xfrm>
            <a:off x="3868351" y="1752418"/>
            <a:ext cx="8035669" cy="4064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6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Utvikling som imøtekommer dagens behov uten å ødelegge mulighetene for at kommende generasjoner skal få dekket sine behov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400" b="0" i="0" u="none" strike="noStrike" kern="0" cap="none" spc="1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400" b="0" i="0" u="none" strike="noStrike" kern="0" cap="none" spc="1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6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tre bærekraftsdimensjonene miljø- og klimamessig bærekraft, sosial bærekraft og økonomisk bærekraft er gjensidig avhengige, påvirker hverandre og må ivaretas samtidig for at noe skal være bærekraftig</a:t>
            </a:r>
          </a:p>
        </p:txBody>
      </p:sp>
      <p:sp>
        <p:nvSpPr>
          <p:cNvPr id="4" name="Pil: femkant 3">
            <a:extLst>
              <a:ext uri="{FF2B5EF4-FFF2-40B4-BE49-F238E27FC236}">
                <a16:creationId xmlns:a16="http://schemas.microsoft.com/office/drawing/2014/main" id="{FDE991AF-5192-8D42-8DD9-F0C4FBD24EF4}"/>
              </a:ext>
            </a:extLst>
          </p:cNvPr>
          <p:cNvSpPr/>
          <p:nvPr/>
        </p:nvSpPr>
        <p:spPr>
          <a:xfrm>
            <a:off x="-14846" y="3790970"/>
            <a:ext cx="3635290" cy="2482033"/>
          </a:xfrm>
          <a:prstGeom prst="homePlate">
            <a:avLst>
              <a:gd name="adj" fmla="val 28250"/>
            </a:avLst>
          </a:prstGeom>
          <a:solidFill>
            <a:srgbClr val="EAEAEA"/>
          </a:solidFill>
          <a:ln w="57150" cmpd="thinThick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l: femkant 8">
            <a:extLst>
              <a:ext uri="{FF2B5EF4-FFF2-40B4-BE49-F238E27FC236}">
                <a16:creationId xmlns:a16="http://schemas.microsoft.com/office/drawing/2014/main" id="{6DFD694E-8552-E3D0-BF27-349A45D088CD}"/>
              </a:ext>
            </a:extLst>
          </p:cNvPr>
          <p:cNvSpPr/>
          <p:nvPr/>
        </p:nvSpPr>
        <p:spPr>
          <a:xfrm>
            <a:off x="-3090" y="1522108"/>
            <a:ext cx="3478428" cy="1905818"/>
          </a:xfrm>
          <a:prstGeom prst="homePlate">
            <a:avLst>
              <a:gd name="adj" fmla="val 28250"/>
            </a:avLst>
          </a:prstGeom>
          <a:solidFill>
            <a:srgbClr val="EAEAEA"/>
          </a:solidFill>
          <a:ln w="57150" cmpd="thinThick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e 10" descr="Et bilde som inneholder tekst, grønnsak, grønn, skjermbilde&#10;&#10;Automatisk generert beskrivelse">
            <a:extLst>
              <a:ext uri="{FF2B5EF4-FFF2-40B4-BE49-F238E27FC236}">
                <a16:creationId xmlns:a16="http://schemas.microsoft.com/office/drawing/2014/main" id="{DA4C7204-09A5-D10D-82EA-9167BB7354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2" t="5774" r="3139" b="5176"/>
          <a:stretch/>
        </p:blipFill>
        <p:spPr bwMode="auto">
          <a:xfrm>
            <a:off x="147336" y="3898192"/>
            <a:ext cx="2289089" cy="212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 descr="Et bilde som inneholder tekst, skjermbilde, logo, Font&#10;&#10;Automatisk generert beskrivelse">
            <a:extLst>
              <a:ext uri="{FF2B5EF4-FFF2-40B4-BE49-F238E27FC236}">
                <a16:creationId xmlns:a16="http://schemas.microsoft.com/office/drawing/2014/main" id="{6C2F375B-DF1C-E6BF-18F3-62EFD0F5B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3" y="1742984"/>
            <a:ext cx="2798248" cy="1392306"/>
          </a:xfrm>
          <a:prstGeom prst="rect">
            <a:avLst/>
          </a:prstGeom>
        </p:spPr>
      </p:pic>
      <p:sp>
        <p:nvSpPr>
          <p:cNvPr id="2" name="Pil: femkant 1">
            <a:extLst>
              <a:ext uri="{FF2B5EF4-FFF2-40B4-BE49-F238E27FC236}">
                <a16:creationId xmlns:a16="http://schemas.microsoft.com/office/drawing/2014/main" id="{E4149722-062D-2272-E0A6-908B5752B232}"/>
              </a:ext>
            </a:extLst>
          </p:cNvPr>
          <p:cNvSpPr/>
          <p:nvPr/>
        </p:nvSpPr>
        <p:spPr>
          <a:xfrm>
            <a:off x="-14846" y="473630"/>
            <a:ext cx="12007924" cy="486401"/>
          </a:xfrm>
          <a:prstGeom prst="homePlate">
            <a:avLst>
              <a:gd name="adj" fmla="val 28250"/>
            </a:avLst>
          </a:prstGeom>
          <a:noFill/>
          <a:ln w="57150" cmpd="thinThick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FNs definisjon på bærekraftig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64570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700B96EC-5444-2A6D-5754-6A090B64F78C}"/>
              </a:ext>
            </a:extLst>
          </p:cNvPr>
          <p:cNvSpPr txBox="1">
            <a:spLocks/>
          </p:cNvSpPr>
          <p:nvPr/>
        </p:nvSpPr>
        <p:spPr>
          <a:xfrm>
            <a:off x="1004454" y="474525"/>
            <a:ext cx="10515600" cy="705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nb-NO" sz="4000" b="1" dirty="0"/>
              <a:t>Helhetlig kommuneplanlegging</a:t>
            </a:r>
            <a:br>
              <a:rPr lang="nb-NO" sz="2800" b="1" dirty="0"/>
            </a:br>
            <a:endParaRPr lang="nb-NO" sz="28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A85CC5-8515-C3E6-9895-B63A2130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4" y="1422137"/>
            <a:ext cx="11876911" cy="50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969FAE-AA5F-FC59-3738-FE6DEFA9D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85"/>
            <a:ext cx="10515600" cy="1102728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nb-NO" sz="4000" b="1" dirty="0"/>
              <a:t>Helhetlig kommuneplanlegging</a:t>
            </a:r>
            <a:endParaRPr lang="nb-NO" sz="2800" dirty="0"/>
          </a:p>
        </p:txBody>
      </p:sp>
      <p:pic>
        <p:nvPicPr>
          <p:cNvPr id="4" name="Picture 1608568503" descr="Et bilde som inneholder tekst, diagram, sirkel, Font&#10;&#10;Automatisk generert beskrivelse">
            <a:extLst>
              <a:ext uri="{FF2B5EF4-FFF2-40B4-BE49-F238E27FC236}">
                <a16:creationId xmlns:a16="http://schemas.microsoft.com/office/drawing/2014/main" id="{46FEBAB3-0247-46FC-CEF7-A5AF56E7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17" y="1160613"/>
            <a:ext cx="8714983" cy="5432692"/>
          </a:xfrm>
          <a:prstGeom prst="rect">
            <a:avLst/>
          </a:prstGeom>
          <a:ln>
            <a:noFill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8960198-FAF4-1CFC-CE6B-79DDCF86BFE3}"/>
              </a:ext>
            </a:extLst>
          </p:cNvPr>
          <p:cNvSpPr txBox="1"/>
          <p:nvPr/>
        </p:nvSpPr>
        <p:spPr>
          <a:xfrm>
            <a:off x="361506" y="2613392"/>
            <a:ext cx="2158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C00000"/>
                </a:solidFill>
              </a:rPr>
              <a:t>Planleggingen pågår hele tiden gjennom sammenhengende planprosesser</a:t>
            </a:r>
          </a:p>
        </p:txBody>
      </p:sp>
    </p:spTree>
    <p:extLst>
      <p:ext uri="{BB962C8B-B14F-4D97-AF65-F5344CB8AC3E}">
        <p14:creationId xmlns:p14="http://schemas.microsoft.com/office/powerpoint/2010/main" val="3524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700B96EC-5444-2A6D-5754-6A090B64F78C}"/>
              </a:ext>
            </a:extLst>
          </p:cNvPr>
          <p:cNvSpPr txBox="1">
            <a:spLocks/>
          </p:cNvSpPr>
          <p:nvPr/>
        </p:nvSpPr>
        <p:spPr>
          <a:xfrm>
            <a:off x="1004454" y="421360"/>
            <a:ext cx="10515600" cy="705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Helhetlig kommuneplanlegging</a:t>
            </a:r>
            <a:b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6499CF-95C2-5ED5-0F83-A69CDADF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81" y="2117559"/>
            <a:ext cx="8850544" cy="4020916"/>
          </a:xfrm>
          <a:prstGeom prst="rect">
            <a:avLst/>
          </a:prstGeom>
          <a:ln w="28575">
            <a:noFill/>
          </a:ln>
        </p:spPr>
      </p:pic>
      <p:sp>
        <p:nvSpPr>
          <p:cNvPr id="10" name="Pil: høyre 9">
            <a:extLst>
              <a:ext uri="{FF2B5EF4-FFF2-40B4-BE49-F238E27FC236}">
                <a16:creationId xmlns:a16="http://schemas.microsoft.com/office/drawing/2014/main" id="{BF10E01E-7608-9B25-7504-FBBB2112801C}"/>
              </a:ext>
            </a:extLst>
          </p:cNvPr>
          <p:cNvSpPr/>
          <p:nvPr/>
        </p:nvSpPr>
        <p:spPr>
          <a:xfrm>
            <a:off x="204744" y="3573376"/>
            <a:ext cx="2747586" cy="1826394"/>
          </a:xfrm>
          <a:prstGeom prst="rightArrow">
            <a:avLst>
              <a:gd name="adj1" fmla="val 86863"/>
              <a:gd name="adj2" fmla="val 20359"/>
            </a:avLst>
          </a:prstGeom>
          <a:solidFill>
            <a:srgbClr val="FFE5E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Universell utforming: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Krav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Plan- og bygningsloven og Likestillings og diskrimineringsloven</a:t>
            </a: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57F35CEF-BF90-E6AD-918F-7D014E6FB498}"/>
              </a:ext>
            </a:extLst>
          </p:cNvPr>
          <p:cNvSpPr/>
          <p:nvPr/>
        </p:nvSpPr>
        <p:spPr>
          <a:xfrm>
            <a:off x="166244" y="1705719"/>
            <a:ext cx="2805335" cy="1826394"/>
          </a:xfrm>
          <a:prstGeom prst="rightArrow">
            <a:avLst>
              <a:gd name="adj1" fmla="val 86863"/>
              <a:gd name="adj2" fmla="val 22040"/>
            </a:avLst>
          </a:prstGeom>
          <a:solidFill>
            <a:srgbClr val="FFE5E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Folkehelse: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 i Plan- og bygningsloven og Folkehelseloven.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FHI utgir årlig en folkehelseprofil. 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FA900A6-6079-D9C4-1CB6-F8A1646C18C3}"/>
              </a:ext>
            </a:extLst>
          </p:cNvPr>
          <p:cNvSpPr/>
          <p:nvPr/>
        </p:nvSpPr>
        <p:spPr>
          <a:xfrm>
            <a:off x="4235116" y="1127254"/>
            <a:ext cx="7122695" cy="1070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C00000"/>
                </a:solidFill>
              </a:rPr>
              <a:t>Mål og strategier i Kommuneplanens samfunnsdel er førende for kommunens planlegging, utvikling, drift og arealforvaltning</a:t>
            </a:r>
          </a:p>
        </p:txBody>
      </p:sp>
    </p:spTree>
    <p:extLst>
      <p:ext uri="{BB962C8B-B14F-4D97-AF65-F5344CB8AC3E}">
        <p14:creationId xmlns:p14="http://schemas.microsoft.com/office/powerpoint/2010/main" val="247470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423B03-1330-8C41-89D9-62E858AC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64"/>
            <a:ext cx="10515600" cy="813970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/>
              <a:t>Planprosesser i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1878D8-41EE-99CB-3865-94D04990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25" y="1287880"/>
            <a:ext cx="10954533" cy="51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rgbClr val="0070C0"/>
                </a:solidFill>
              </a:rPr>
              <a:t>Utarbeide Planstrategi 2024-2027</a:t>
            </a:r>
          </a:p>
          <a:p>
            <a:pPr marL="541338" indent="-360363"/>
            <a:r>
              <a:rPr lang="nb-NO" sz="2000" dirty="0"/>
              <a:t>Forslag behandles i formannskapet 20.03.2024</a:t>
            </a:r>
          </a:p>
          <a:p>
            <a:pPr marL="541338" indent="-360363"/>
            <a:r>
              <a:rPr lang="nb-NO" sz="2000" dirty="0"/>
              <a:t>Legges på høring i 6 uker</a:t>
            </a:r>
          </a:p>
          <a:p>
            <a:pPr marL="541338" indent="-360363"/>
            <a:r>
              <a:rPr lang="nb-NO" sz="2000" dirty="0"/>
              <a:t>Vedtas i kommunestyret 22.05.2024</a:t>
            </a:r>
          </a:p>
          <a:p>
            <a:pPr marL="541338" indent="-360363">
              <a:buFont typeface="Calibri" panose="020F0502020204030204" pitchFamily="34" charset="0"/>
              <a:buChar char="-"/>
            </a:pPr>
            <a:endParaRPr lang="nb-NO" sz="2000" b="1" dirty="0"/>
          </a:p>
          <a:p>
            <a:pPr marL="180975" indent="-180975">
              <a:buNone/>
            </a:pPr>
            <a:r>
              <a:rPr lang="nb-NO" sz="2400" b="1" dirty="0">
                <a:solidFill>
                  <a:srgbClr val="0070C0"/>
                </a:solidFill>
              </a:rPr>
              <a:t>Revidere Kommuneplanens samfunnsdel </a:t>
            </a:r>
          </a:p>
          <a:p>
            <a:pPr marL="541338" indent="-360363"/>
            <a:r>
              <a:rPr lang="nb-NO" sz="2000" dirty="0"/>
              <a:t>Forslag til planprogram for Revidering av Kommuneplanens samfunnsdel </a:t>
            </a:r>
          </a:p>
          <a:p>
            <a:pPr marL="541338" indent="-360363">
              <a:buNone/>
            </a:pPr>
            <a:r>
              <a:rPr lang="nb-NO" sz="2000" dirty="0"/>
              <a:t>	2021-2030 behandles i formannskapet 20.03.2024</a:t>
            </a:r>
          </a:p>
          <a:p>
            <a:pPr marL="541338" indent="-360363"/>
            <a:r>
              <a:rPr lang="nb-NO" sz="2000" dirty="0"/>
              <a:t>Planprogrammet legges på høring i 6 uker</a:t>
            </a:r>
          </a:p>
          <a:p>
            <a:pPr marL="541338" indent="-360363"/>
            <a:r>
              <a:rPr lang="nb-NO" sz="2000" dirty="0"/>
              <a:t>Planprogrammet vedtas i kommunestyret 22.05.2024</a:t>
            </a:r>
          </a:p>
          <a:p>
            <a:pPr marL="541338" indent="-360363"/>
            <a:r>
              <a:rPr lang="nb-NO" sz="2000" dirty="0">
                <a:solidFill>
                  <a:srgbClr val="C00000"/>
                </a:solidFill>
              </a:rPr>
              <a:t>Deretter starter prosessen med revidering av samfunnsdelen</a:t>
            </a:r>
          </a:p>
          <a:p>
            <a:pPr marL="541338" indent="-360363"/>
            <a:r>
              <a:rPr lang="nb-NO" sz="2000" dirty="0"/>
              <a:t>Kommuneplanens samfunnsdel skal vedtas i kommunestyret 04.12.2024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8041FD6-2E55-46FC-FC2F-CB3FC90DC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26" y="1287880"/>
            <a:ext cx="1487702" cy="2092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AB736A9-DA48-BC8D-845E-47A02658F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265" y="3844339"/>
            <a:ext cx="1646510" cy="23270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403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C514C-F503-16F8-EC97-6554561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Formål med revideringsprosessen i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901A2A-CB71-3272-541D-AA71E4D4B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3" y="157296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avklare om samfunnsmål, strategier og målindikatorer i </a:t>
            </a:r>
            <a:r>
              <a:rPr lang="nb-NO" sz="2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Kommuneplanens samfunnsdel 2021-2030</a:t>
            </a:r>
            <a:r>
              <a:rPr lang="nb-NO" sz="24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 ble vedtatt i kommunestyrets sak 34/2021, skal beholdes, endres eller utgå</a:t>
            </a:r>
            <a:endParaRPr lang="nb-N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styrke Kommuneplanens samfunnsdel som lokalpolitisk styringsverktøy med god kobling til valgperioden og det nye kommunestyrets politikk</a:t>
            </a:r>
            <a:endParaRPr lang="nb-N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rette ekstra oppmerksomhet på innbyggere i aldersgruppen 0-6 år </a:t>
            </a:r>
            <a:endParaRPr lang="nb-N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utvikle digitale løsninger for innbyggermedvirkning</a:t>
            </a:r>
            <a:endParaRPr lang="nb-N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utvikle et helhetlig plansystem v</a:t>
            </a:r>
            <a:r>
              <a:rPr lang="nb-NO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 å samle og samordne alle kommunale mål og strategier i Kommuneplanens samfunnsdel. Dette innebærer en gjennomgang av temaplanenes rolle i plan- og styringssystemet.   </a:t>
            </a:r>
            <a:endParaRPr lang="nb-N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048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F29FD5-2F57-FB1E-0D52-FA06A9E5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68" y="129599"/>
            <a:ext cx="9261764" cy="687820"/>
          </a:xfrm>
        </p:spPr>
        <p:txBody>
          <a:bodyPr>
            <a:normAutofit/>
          </a:bodyPr>
          <a:lstStyle/>
          <a:p>
            <a:r>
              <a:rPr lang="nb-NO" sz="3200" b="1" dirty="0">
                <a:latin typeface="+mn-lt"/>
              </a:rPr>
              <a:t>Framdrift revidering Kommuneplanens samfunnsdel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42959F2-7790-5586-E9D6-599F2E3ED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91351"/>
              </p:ext>
            </p:extLst>
          </p:nvPr>
        </p:nvGraphicFramePr>
        <p:xfrm>
          <a:off x="1925782" y="937204"/>
          <a:ext cx="7716336" cy="5666506"/>
        </p:xfrm>
        <a:graphic>
          <a:graphicData uri="http://schemas.openxmlformats.org/drawingml/2006/table">
            <a:tbl>
              <a:tblPr firstRow="1" firstCol="1" bandRow="1"/>
              <a:tblGrid>
                <a:gridCol w="1379166">
                  <a:extLst>
                    <a:ext uri="{9D8B030D-6E8A-4147-A177-3AD203B41FA5}">
                      <a16:colId xmlns:a16="http://schemas.microsoft.com/office/drawing/2014/main" val="949460032"/>
                    </a:ext>
                  </a:extLst>
                </a:gridCol>
                <a:gridCol w="6337170">
                  <a:extLst>
                    <a:ext uri="{9D8B030D-6E8A-4147-A177-3AD203B41FA5}">
                      <a16:colId xmlns:a16="http://schemas.microsoft.com/office/drawing/2014/main" val="2475952585"/>
                    </a:ext>
                  </a:extLst>
                </a:gridCol>
              </a:tblGrid>
              <a:tr h="20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C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C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54578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Febr. - mars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Utarbeide forslag til planprogram for revideringsprosessen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12523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behandler og vedtar forslaget til planprogram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37258"/>
                  </a:ext>
                </a:extLst>
              </a:tr>
              <a:tr h="20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22.03.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Kunngjøre planoppstart og legge ut forslag til planprogram på høring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504075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uker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Høring på forslag til planprogram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714776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April/mai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Bearbeide forslag til planprogram ut fra høringsinnspill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58227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15.05.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innstiller på planprogrammet til kommunestyret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14861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22.05.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8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Kommunestyret vedtar planprogrammet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8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22916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- sept.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Revideringsprosessen gjennomføres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611172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29-30.05.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Dialogseminar: planprosess med kommunestyret, ledere og hovedtillitsvalgte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20773"/>
                  </a:ext>
                </a:extLst>
              </a:tr>
              <a:tr h="418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24.05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Enhetsledermøte: Forberede enhetsledernes rolle i arbeidet med planprosessen i utvidet ledermøte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723153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14.06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Planprosess i utvidet ledermøte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139099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 - sept.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Medvirkningsprosess i Levanger by&amp;bygdeLAB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554875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Utarbeide forslag til Kommuneplanens samfunnsdel 2024-2040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913301"/>
                  </a:ext>
                </a:extLst>
              </a:tr>
              <a:tr h="418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02.10.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behandler og vedtar høringsforslag til Kommuneplanens samfunnsdel 2024-2040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395183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uker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Høring på forslag til Kommuneplanens samfunnsdel 2024-2040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730560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20.11.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innstiller på Kommuneplanen til kommunestyret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43114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04.12.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Kommunestyret vedtar Kommuneplanens samfunnsdel 2024-2040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9" marR="57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8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6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3A72A6-119C-4C1E-A424-C951326D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Samfunnsutvikling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8DE6F6-F6FA-BA8E-851F-CFAB2876A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7699"/>
            <a:ext cx="5157787" cy="823912"/>
          </a:xfrm>
        </p:spPr>
        <p:txBody>
          <a:bodyPr>
            <a:normAutofit/>
          </a:bodyPr>
          <a:lstStyle/>
          <a:p>
            <a:r>
              <a:rPr lang="nb-NO" sz="3200" dirty="0"/>
              <a:t>Enheter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A15370-595D-6611-5A9F-37D48EDA1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40864"/>
            <a:ext cx="5157787" cy="3848799"/>
          </a:xfrm>
        </p:spPr>
        <p:txBody>
          <a:bodyPr>
            <a:normAutofit/>
          </a:bodyPr>
          <a:lstStyle/>
          <a:p>
            <a:r>
              <a:rPr lang="nb-NO" dirty="0"/>
              <a:t>Brann og redning</a:t>
            </a:r>
          </a:p>
          <a:p>
            <a:r>
              <a:rPr lang="nb-NO" dirty="0"/>
              <a:t>Drift og anlegg</a:t>
            </a:r>
          </a:p>
          <a:p>
            <a:r>
              <a:rPr lang="nb-NO" dirty="0"/>
              <a:t>Innvandrertjenesten</a:t>
            </a:r>
          </a:p>
          <a:p>
            <a:r>
              <a:rPr lang="nb-NO" dirty="0"/>
              <a:t>Kultur</a:t>
            </a:r>
          </a:p>
          <a:p>
            <a:r>
              <a:rPr lang="nb-NO" dirty="0"/>
              <a:t>Landbruk, miljø og arealforvaltning</a:t>
            </a:r>
          </a:p>
          <a:p>
            <a:r>
              <a:rPr lang="nb-NO" dirty="0"/>
              <a:t>Teknisk</a:t>
            </a:r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05BF34-930F-D213-08C4-29E320106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19417"/>
            <a:ext cx="5183188" cy="823912"/>
          </a:xfrm>
        </p:spPr>
        <p:txBody>
          <a:bodyPr>
            <a:normAutofit/>
          </a:bodyPr>
          <a:lstStyle/>
          <a:p>
            <a:r>
              <a:rPr lang="nb-NO" sz="3200" dirty="0"/>
              <a:t>Stab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1ACA15-EA8F-7FE6-4D28-041CB2252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0864"/>
            <a:ext cx="5183188" cy="3848799"/>
          </a:xfrm>
        </p:spPr>
        <p:txBody>
          <a:bodyPr>
            <a:normAutofit/>
          </a:bodyPr>
          <a:lstStyle/>
          <a:p>
            <a:r>
              <a:rPr lang="nb-NO" dirty="0"/>
              <a:t>Byantikvar</a:t>
            </a:r>
          </a:p>
          <a:p>
            <a:r>
              <a:rPr lang="nb-NO" dirty="0"/>
              <a:t>Fagansvarlig for samfunnsplanlegging</a:t>
            </a:r>
          </a:p>
          <a:p>
            <a:r>
              <a:rPr lang="nb-NO" dirty="0"/>
              <a:t>Kriminalitetsforebyggende- og beredskapsrådgiver</a:t>
            </a:r>
          </a:p>
          <a:p>
            <a:r>
              <a:rPr lang="nb-NO" dirty="0"/>
              <a:t>Prosjektkoordinator - helsebygg</a:t>
            </a:r>
          </a:p>
          <a:p>
            <a:r>
              <a:rPr lang="nb-NO" dirty="0"/>
              <a:t>Næringssjef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68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149B4AB-1C5A-A216-BD71-D28D71CBA9E0}"/>
              </a:ext>
            </a:extLst>
          </p:cNvPr>
          <p:cNvSpPr txBox="1"/>
          <p:nvPr/>
        </p:nvSpPr>
        <p:spPr>
          <a:xfrm>
            <a:off x="954826" y="238226"/>
            <a:ext cx="9756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+mj-lt"/>
              </a:rPr>
              <a:t>Hvordan finne kommunens planer?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844556E-F554-3C30-1A05-2E003EC711CF}"/>
              </a:ext>
            </a:extLst>
          </p:cNvPr>
          <p:cNvSpPr txBox="1"/>
          <p:nvPr/>
        </p:nvSpPr>
        <p:spPr>
          <a:xfrm>
            <a:off x="1159362" y="4726440"/>
            <a:ext cx="108722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/>
              <a:t>Gå til </a:t>
            </a:r>
            <a:r>
              <a:rPr lang="nb-NO" sz="3000" dirty="0">
                <a:hlinkClick r:id="rId3"/>
              </a:rPr>
              <a:t>kommunes hjemmeside</a:t>
            </a:r>
            <a:endParaRPr lang="nb-NO" sz="30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3000" dirty="0"/>
              <a:t>Velg </a:t>
            </a:r>
            <a:r>
              <a:rPr lang="nb-NO" sz="3000" dirty="0">
                <a:solidFill>
                  <a:srgbClr val="0070C0"/>
                </a:solidFill>
              </a:rPr>
              <a:t>Meny - Planer og styringsdokumenter – Kommunens planer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CB4C4A8-5ABD-F8D2-5292-D223D0938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18"/>
          <a:stretch/>
        </p:blipFill>
        <p:spPr>
          <a:xfrm>
            <a:off x="2971736" y="1140254"/>
            <a:ext cx="6056022" cy="34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FBE7723-4786-AB62-513A-5C4033B23620}"/>
              </a:ext>
            </a:extLst>
          </p:cNvPr>
          <p:cNvSpPr/>
          <p:nvPr/>
        </p:nvSpPr>
        <p:spPr>
          <a:xfrm>
            <a:off x="799069" y="871151"/>
            <a:ext cx="5575200" cy="567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Politiske organer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Kommunestyret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Formannskapet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Driftsutvalget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Plan- og utviklingsutvalget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Administrasjonsutvalget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Administrasjon/fag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Kommunedirektør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Kommunalsjefer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Enhetsledere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Avdelingsledere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Prosessledere for kommuneplanprosesser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Prosessledere for temaplanprosesser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 ansatte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FC48401-52B8-C783-624B-7DF41EAFE169}"/>
              </a:ext>
            </a:extLst>
          </p:cNvPr>
          <p:cNvSpPr/>
          <p:nvPr/>
        </p:nvSpPr>
        <p:spPr>
          <a:xfrm>
            <a:off x="6593816" y="668602"/>
            <a:ext cx="5293384" cy="588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Rådgivende organer  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 for tillitsvalgte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Eldrerådet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Ungdomsrådet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Råd for personer med funksjonsnedsettelse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Trafikksikkerhetsutvalget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Samarbeidsutvalg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Politirådet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Lokalsamfunnet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Innbyggere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Frivillige lag og organisasjoner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Næringslivet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Levanger by&amp;bygdeLAB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Interkommunalt samarbeid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nb-NO" sz="2000" b="0" i="0" u="none" strike="noStrike" kern="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Innherred regionråd </a:t>
            </a:r>
          </a:p>
        </p:txBody>
      </p:sp>
      <p:sp>
        <p:nvSpPr>
          <p:cNvPr id="2" name="Pil: femkant 1">
            <a:extLst>
              <a:ext uri="{FF2B5EF4-FFF2-40B4-BE49-F238E27FC236}">
                <a16:creationId xmlns:a16="http://schemas.microsoft.com/office/drawing/2014/main" id="{3413B765-1908-2C7B-F176-675E41E67E60}"/>
              </a:ext>
            </a:extLst>
          </p:cNvPr>
          <p:cNvSpPr/>
          <p:nvPr/>
        </p:nvSpPr>
        <p:spPr>
          <a:xfrm>
            <a:off x="140042" y="174814"/>
            <a:ext cx="9513113" cy="493788"/>
          </a:xfrm>
          <a:prstGeom prst="homePlate">
            <a:avLst>
              <a:gd name="adj" fmla="val 28250"/>
            </a:avLst>
          </a:prstGeom>
          <a:noFill/>
          <a:ln w="57150" cmpd="thinThick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5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Lokale nøkkelaktører i planleggingen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8D33F06-4491-14D5-C1AD-BE170DF6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88" y="0"/>
            <a:ext cx="1982612" cy="15609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272842C-BDC3-A2C7-76D0-D97FA1BD1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535" y="5823047"/>
            <a:ext cx="3163044" cy="7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53066E-FBA2-62B3-D206-4452F4E4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652" y="2194176"/>
            <a:ext cx="8590547" cy="22530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4400" dirty="0"/>
              <a:t>Hvordan ønsker rådene å delta i planarbeidet? </a:t>
            </a:r>
          </a:p>
        </p:txBody>
      </p:sp>
    </p:spTree>
    <p:extLst>
      <p:ext uri="{BB962C8B-B14F-4D97-AF65-F5344CB8AC3E}">
        <p14:creationId xmlns:p14="http://schemas.microsoft.com/office/powerpoint/2010/main" val="22651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3A72A6-119C-4C1E-A424-C951326D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Samfunnsutvikling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8DE6F6-F6FA-BA8E-851F-CFAB2876A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7699"/>
            <a:ext cx="5157787" cy="823912"/>
          </a:xfrm>
        </p:spPr>
        <p:txBody>
          <a:bodyPr>
            <a:normAutofit/>
          </a:bodyPr>
          <a:lstStyle/>
          <a:p>
            <a:r>
              <a:rPr lang="nb-NO" sz="3200" dirty="0"/>
              <a:t>Enheter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A15370-595D-6611-5A9F-37D48EDA1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40864"/>
            <a:ext cx="5157787" cy="3848799"/>
          </a:xfrm>
        </p:spPr>
        <p:txBody>
          <a:bodyPr>
            <a:normAutofit/>
          </a:bodyPr>
          <a:lstStyle/>
          <a:p>
            <a:r>
              <a:rPr lang="nb-NO" dirty="0"/>
              <a:t>Brann og redning</a:t>
            </a:r>
          </a:p>
          <a:p>
            <a:r>
              <a:rPr lang="nb-NO" dirty="0"/>
              <a:t>Drift og anlegg</a:t>
            </a:r>
          </a:p>
          <a:p>
            <a:r>
              <a:rPr lang="nb-NO" dirty="0"/>
              <a:t>Innvandrertjenesten</a:t>
            </a:r>
          </a:p>
          <a:p>
            <a:r>
              <a:rPr lang="nb-NO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Kultur</a:t>
            </a:r>
          </a:p>
          <a:p>
            <a:r>
              <a:rPr lang="nb-NO" dirty="0"/>
              <a:t>Landbruk, miljø og arealforvaltning</a:t>
            </a:r>
          </a:p>
          <a:p>
            <a:r>
              <a:rPr lang="nb-NO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Teknisk</a:t>
            </a:r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05BF34-930F-D213-08C4-29E320106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19417"/>
            <a:ext cx="5183188" cy="823912"/>
          </a:xfrm>
        </p:spPr>
        <p:txBody>
          <a:bodyPr>
            <a:normAutofit/>
          </a:bodyPr>
          <a:lstStyle/>
          <a:p>
            <a:r>
              <a:rPr lang="nb-NO" sz="3200" dirty="0"/>
              <a:t>Stab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1ACA15-EA8F-7FE6-4D28-041CB2252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0864"/>
            <a:ext cx="5183188" cy="3848799"/>
          </a:xfrm>
        </p:spPr>
        <p:txBody>
          <a:bodyPr>
            <a:normAutofit/>
          </a:bodyPr>
          <a:lstStyle/>
          <a:p>
            <a:r>
              <a:rPr lang="nb-NO" dirty="0"/>
              <a:t>Byantikvar</a:t>
            </a:r>
          </a:p>
          <a:p>
            <a:r>
              <a:rPr lang="nb-NO" dirty="0"/>
              <a:t>Fagansvarlig for </a:t>
            </a:r>
            <a:r>
              <a:rPr lang="nb-NO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samfunnsplanlegging</a:t>
            </a:r>
          </a:p>
          <a:p>
            <a:r>
              <a:rPr lang="nb-NO" dirty="0"/>
              <a:t>Kriminalitetsforebyggende- og beredskapsrådgiver</a:t>
            </a:r>
          </a:p>
          <a:p>
            <a:r>
              <a:rPr lang="nb-NO" dirty="0"/>
              <a:t>Prosjektkoordinator - helsebygg</a:t>
            </a:r>
          </a:p>
          <a:p>
            <a:r>
              <a:rPr lang="nb-NO" dirty="0"/>
              <a:t>Næringssjef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388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43D579-FF54-6441-6EA8-3CC807DD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1" y="1"/>
            <a:ext cx="11018949" cy="1210614"/>
          </a:xfrm>
        </p:spPr>
        <p:txBody>
          <a:bodyPr/>
          <a:lstStyle/>
          <a:p>
            <a:r>
              <a:rPr lang="nb-NO" b="1" dirty="0"/>
              <a:t>Kultur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B24BF0-F6DC-5508-F1EB-837A4CB5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1" y="1068946"/>
            <a:ext cx="11668259" cy="578905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Kulturenheten driver fire institusjoner</a:t>
            </a:r>
          </a:p>
          <a:p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Festiviteten kulturhus (</a:t>
            </a: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Arrangementsavdelingen – ansvarlig for kommunens kulturarrangement i tillegg til drift av kulturhuset</a:t>
            </a:r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</a:p>
          <a:p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Kulturskolen i Levanger</a:t>
            </a:r>
          </a:p>
          <a:p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Levanger bibliotek</a:t>
            </a:r>
            <a:endParaRPr lang="nb-NO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Levanger ungdomshus (bidrar til klubber på Skogn, Ytterøy og Åsen)</a:t>
            </a:r>
          </a:p>
          <a:p>
            <a:pPr marL="0" indent="0">
              <a:buNone/>
            </a:pPr>
            <a:endParaRPr lang="nb-NO" sz="3000" dirty="0"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Administrasjonen består av enhetsleder og to rådgivere (idrett og frivillighet)</a:t>
            </a:r>
          </a:p>
          <a:p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Strategisk og økonomisk ansvar for BUA Levanger</a:t>
            </a:r>
          </a:p>
          <a:p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Samarbeider med Frivilligsentralen i Levanger</a:t>
            </a:r>
            <a:endParaRPr lang="nb-NO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viktige </a:t>
            </a:r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nettsteder: </a:t>
            </a:r>
            <a:r>
              <a:rPr lang="nb-NO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Friskus</a:t>
            </a:r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nb-NO" sz="3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</a:t>
            </a:r>
            <a:r>
              <a:rPr lang="nb-NO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 </a:t>
            </a:r>
            <a:r>
              <a:rPr lang="nb-NO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Bookup</a:t>
            </a:r>
            <a:endParaRPr lang="nb-NO" sz="3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386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1B6EB-2244-EB87-C97A-DEF80C37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03" y="0"/>
            <a:ext cx="10117428" cy="1325563"/>
          </a:xfrm>
        </p:spPr>
        <p:txBody>
          <a:bodyPr/>
          <a:lstStyle/>
          <a:p>
            <a:r>
              <a:rPr lang="nb-NO" b="1" dirty="0"/>
              <a:t>Eksempler på arrangement for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9DCC06-F545-98D2-6CFF-73195A868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1081825"/>
            <a:ext cx="11256135" cy="5602310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Lunsjbokprat</a:t>
            </a: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på biblioteket hver torsdag kl. 12</a:t>
            </a:r>
          </a:p>
          <a:p>
            <a:pPr marL="0" lvl="0" indent="0">
              <a:buNone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 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Friskus - </a:t>
            </a:r>
            <a:r>
              <a:rPr lang="nb-NO" sz="32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Lunsjbokprat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Arrangement</a:t>
            </a:r>
            <a:endParaRPr lang="nb-NO" sz="3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Allsang i rådhuset annenhver mandag</a:t>
            </a:r>
          </a:p>
          <a:p>
            <a:pPr marL="0" lvl="0" indent="0">
              <a:buNone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 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Friskus - ALLSANG I RÅDHUSET - VÅR 2024 - Arrangement</a:t>
            </a:r>
            <a:endParaRPr lang="nb-NO" sz="3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Gladsang på Staup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Creme Fraiche (dansegruppe 60+) ønsker flere medlemmer</a:t>
            </a:r>
          </a:p>
          <a:p>
            <a:pPr marL="0" lvl="0" indent="0">
              <a:buNone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</a:t>
            </a: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Friskus - Creme </a:t>
            </a:r>
            <a:r>
              <a:rPr lang="nb-NO" sz="32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Fraiché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Dansekompani 60+ - Arrangement</a:t>
            </a:r>
            <a:endParaRPr lang="nb-NO" sz="3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Den kulturelle spaserstokken</a:t>
            </a:r>
          </a:p>
          <a:p>
            <a:pPr marL="0" lvl="0" indent="0">
              <a:buNone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 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 kulturelle spaserstokken - Levanger kommune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nb-NO" sz="3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Arrangementene er åpne for alle og annonseres på Friskus under «Arrangement – Levanger kommune». </a:t>
            </a:r>
          </a:p>
          <a:p>
            <a:pPr marL="0" lvl="0" indent="0">
              <a:buNone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 eksempel:</a:t>
            </a:r>
          </a:p>
          <a:p>
            <a:pPr marL="987425" lvl="0" indent="0" defTabSz="493713">
              <a:buNone/>
            </a:pPr>
            <a:r>
              <a:rPr lang="nb-NO" sz="3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</a:t>
            </a:r>
            <a:r>
              <a:rPr lang="nb-NO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Friskus - DKSS-konsert m/ Four Jets – " ved to av dem" – Arr: Den Kulturelle Spaserstokken i Levanger - Arrangement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1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8AA5A-8565-3E51-A144-473BDEA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1" y="373487"/>
            <a:ext cx="11018949" cy="1317201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Eksempler på tilbud spesielt tilrettelagt for personer med funksjonsnedsettelse:</a:t>
            </a:r>
            <a:br>
              <a:rPr lang="nb-NO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954E7D-155B-F01C-8545-A34BDDCB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2" y="1690688"/>
            <a:ext cx="10915918" cy="4486275"/>
          </a:xfrm>
        </p:spPr>
        <p:txBody>
          <a:bodyPr/>
          <a:lstStyle/>
          <a:p>
            <a: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Den kulturelle skolesekken: Dansetilbud på Regnbuen</a:t>
            </a:r>
            <a:endParaRPr lang="nb-NO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Nessegutten: Tilrettelagt fotball</a:t>
            </a:r>
            <a:endParaRPr lang="nb-NO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Judoklubben: Superjudo-gruppe</a:t>
            </a:r>
            <a:endParaRPr lang="nb-NO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IL Sverre, turn: Paraturn-gruppe</a:t>
            </a:r>
            <a:endParaRPr lang="nb-NO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3600" dirty="0">
                <a:latin typeface="Calibri" panose="020F0502020204030204" pitchFamily="34" charset="0"/>
              </a:rPr>
              <a:t>Biblioteket har nå teleslynge til lydanlegget ved arrangement.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68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28973C-769E-A441-4F1A-AAE29617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Teknisk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61ECB9-7AD5-1333-B36D-CF6551EC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51000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200" b="1" dirty="0"/>
              <a:t>Forvaltning, drift og vedlikehold av: </a:t>
            </a:r>
          </a:p>
          <a:p>
            <a:r>
              <a:rPr lang="nb-NO" sz="3200" dirty="0"/>
              <a:t>Kommunale formålsbygg og boliger</a:t>
            </a:r>
          </a:p>
          <a:p>
            <a:r>
              <a:rPr lang="nb-NO" sz="3200" dirty="0"/>
              <a:t>Uteområder/idrettsanlegg (Hovedanleggene Moan og Trønderhallen driftes av Levanger arena KF)</a:t>
            </a:r>
          </a:p>
          <a:p>
            <a:r>
              <a:rPr lang="nb-NO" sz="3200" dirty="0"/>
              <a:t>Kommunale veger og gang- og sykkelveger</a:t>
            </a:r>
          </a:p>
          <a:p>
            <a:r>
              <a:rPr lang="nb-NO" sz="3200" dirty="0"/>
              <a:t>Kommunale friområder og parker</a:t>
            </a:r>
          </a:p>
          <a:p>
            <a:r>
              <a:rPr lang="nb-NO" sz="3200" dirty="0"/>
              <a:t>Kommunalt vann- og avløpsnett</a:t>
            </a:r>
          </a:p>
          <a:p>
            <a:r>
              <a:rPr lang="nb-NO" sz="3200" b="1" dirty="0"/>
              <a:t>Investeringer for områdene nevnt over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/>
              <a:t>Parkeringsordning</a:t>
            </a:r>
          </a:p>
          <a:p>
            <a:r>
              <a:rPr lang="nb-NO" sz="3200" dirty="0"/>
              <a:t>Investering i kommunale tomteområder</a:t>
            </a:r>
          </a:p>
          <a:p>
            <a:endParaRPr lang="nb-NO" sz="3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013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E19AA-8FC3-4038-8373-D01FE549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257577"/>
            <a:ext cx="11805138" cy="815085"/>
          </a:xfrm>
        </p:spPr>
        <p:txBody>
          <a:bodyPr>
            <a:normAutofit/>
          </a:bodyPr>
          <a:lstStyle/>
          <a:p>
            <a:r>
              <a:rPr lang="nb-NO" dirty="0"/>
              <a:t>Investeringer pr. område 2024 – </a:t>
            </a:r>
            <a:r>
              <a:rPr lang="nb-NO" sz="2800" dirty="0"/>
              <a:t>fra budsjettforslaget</a:t>
            </a:r>
            <a:endParaRPr lang="nb-NO" dirty="0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E0B5EB3C-B99B-4925-AB8C-548BC6304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95022"/>
              </p:ext>
            </p:extLst>
          </p:nvPr>
        </p:nvGraphicFramePr>
        <p:xfrm>
          <a:off x="1085308" y="986240"/>
          <a:ext cx="9256427" cy="561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727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2E353D-D699-5366-7B74-79B101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49" y="103664"/>
            <a:ext cx="11045551" cy="1029678"/>
          </a:xfrm>
        </p:spPr>
        <p:txBody>
          <a:bodyPr/>
          <a:lstStyle/>
          <a:p>
            <a:r>
              <a:rPr lang="nb-NO" b="1" dirty="0"/>
              <a:t>Teknisk - investeringer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65CC0A7-FC36-0E4D-4CD2-3244D449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2" y="953038"/>
            <a:ext cx="10893814" cy="2475962"/>
          </a:xfr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7DE47CF-2308-568A-D82A-F5E9F46BF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79811"/>
              </p:ext>
            </p:extLst>
          </p:nvPr>
        </p:nvGraphicFramePr>
        <p:xfrm>
          <a:off x="270456" y="3354810"/>
          <a:ext cx="11083344" cy="332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874">
                  <a:extLst>
                    <a:ext uri="{9D8B030D-6E8A-4147-A177-3AD203B41FA5}">
                      <a16:colId xmlns:a16="http://schemas.microsoft.com/office/drawing/2014/main" val="3091300713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3870133346"/>
                    </a:ext>
                  </a:extLst>
                </a:gridCol>
                <a:gridCol w="1352282">
                  <a:extLst>
                    <a:ext uri="{9D8B030D-6E8A-4147-A177-3AD203B41FA5}">
                      <a16:colId xmlns:a16="http://schemas.microsoft.com/office/drawing/2014/main" val="688570718"/>
                    </a:ext>
                  </a:extLst>
                </a:gridCol>
                <a:gridCol w="1493949">
                  <a:extLst>
                    <a:ext uri="{9D8B030D-6E8A-4147-A177-3AD203B41FA5}">
                      <a16:colId xmlns:a16="http://schemas.microsoft.com/office/drawing/2014/main" val="1311950562"/>
                    </a:ext>
                  </a:extLst>
                </a:gridCol>
                <a:gridCol w="1386153">
                  <a:extLst>
                    <a:ext uri="{9D8B030D-6E8A-4147-A177-3AD203B41FA5}">
                      <a16:colId xmlns:a16="http://schemas.microsoft.com/office/drawing/2014/main" val="2895360023"/>
                    </a:ext>
                  </a:extLst>
                </a:gridCol>
                <a:gridCol w="1725168">
                  <a:extLst>
                    <a:ext uri="{9D8B030D-6E8A-4147-A177-3AD203B41FA5}">
                      <a16:colId xmlns:a16="http://schemas.microsoft.com/office/drawing/2014/main" val="1949090739"/>
                    </a:ext>
                  </a:extLst>
                </a:gridCol>
              </a:tblGrid>
              <a:tr h="41229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Hovedprosjekt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96830"/>
                  </a:ext>
                </a:extLst>
              </a:tr>
              <a:tr h="41229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Ekne barnehage personalareal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895270"/>
                  </a:ext>
                </a:extLst>
              </a:tr>
              <a:tr h="41229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Åsen barne- og ungdomsskole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25 000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144 650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40 000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211 650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1636048"/>
                  </a:ext>
                </a:extLst>
              </a:tr>
              <a:tr h="41229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Uteområde skoler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1 500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1 500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660712"/>
                  </a:ext>
                </a:extLst>
              </a:tr>
              <a:tr h="851562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Avdeling for ungd. m/omfattende behov, Levanger u.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2667760"/>
                  </a:ext>
                </a:extLst>
              </a:tr>
              <a:tr h="41229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Trønderhallen - utbedring 3T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1 000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269608"/>
                  </a:ext>
                </a:extLst>
              </a:tr>
              <a:tr h="41229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Levanger Arena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5 000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6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90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378E7E501A54B8031ACB3A6F91F0D" ma:contentTypeVersion="14" ma:contentTypeDescription="Opprett et nytt dokument." ma:contentTypeScope="" ma:versionID="943e312305f4ac59061aec4ff1b4873d">
  <xsd:schema xmlns:xsd="http://www.w3.org/2001/XMLSchema" xmlns:xs="http://www.w3.org/2001/XMLSchema" xmlns:p="http://schemas.microsoft.com/office/2006/metadata/properties" xmlns:ns2="dd624b6e-5cbc-4ace-b392-80af8f4f419c" xmlns:ns3="1a894247-9c80-4685-a1b2-928adf46af49" targetNamespace="http://schemas.microsoft.com/office/2006/metadata/properties" ma:root="true" ma:fieldsID="826085d8b941a35f2c0b903986e97886" ns2:_="" ns3:_="">
    <xsd:import namespace="dd624b6e-5cbc-4ace-b392-80af8f4f419c"/>
    <xsd:import namespace="1a894247-9c80-4685-a1b2-928adf46af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24b6e-5cbc-4ace-b392-80af8f4f4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94247-9c80-4685-a1b2-928adf46af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1C3AE9-6648-41CF-A9B2-38A0D4471C1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d624b6e-5cbc-4ace-b392-80af8f4f419c"/>
    <ds:schemaRef ds:uri="1a894247-9c80-4685-a1b2-928adf46af49"/>
  </ds:schemaRefs>
</ds:datastoreItem>
</file>

<file path=customXml/itemProps2.xml><?xml version="1.0" encoding="utf-8"?>
<ds:datastoreItem xmlns:ds="http://schemas.openxmlformats.org/officeDocument/2006/customXml" ds:itemID="{E6A8F53E-7C41-4F8E-AFF7-93F212103A35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0DDB8A44-A949-437C-AD1F-A7CC5D7F7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1233</Words>
  <Application>Microsoft Office PowerPoint</Application>
  <PresentationFormat>Widescreen</PresentationFormat>
  <Paragraphs>271</Paragraphs>
  <Slides>22</Slides>
  <Notes>8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24" baseType="lpstr">
      <vt:lpstr>Office-tema</vt:lpstr>
      <vt:lpstr>1_Office-tema</vt:lpstr>
      <vt:lpstr>Samfunnsutvikling</vt:lpstr>
      <vt:lpstr>Samfunnsutvikling</vt:lpstr>
      <vt:lpstr>Samfunnsutvikling</vt:lpstr>
      <vt:lpstr>Kultur</vt:lpstr>
      <vt:lpstr>Eksempler på arrangement for eldre</vt:lpstr>
      <vt:lpstr>Eksempler på tilbud spesielt tilrettelagt for personer med funksjonsnedsettelse: </vt:lpstr>
      <vt:lpstr>Teknisk</vt:lpstr>
      <vt:lpstr>Investeringer pr. område 2024 – fra budsjettforslaget</vt:lpstr>
      <vt:lpstr>Teknisk - investeringer</vt:lpstr>
      <vt:lpstr>Teknisk - investeringer</vt:lpstr>
      <vt:lpstr>Trøndelag fylkeskommune</vt:lpstr>
      <vt:lpstr>PowerPoint-presentasjon</vt:lpstr>
      <vt:lpstr>PowerPoint-presentasjon</vt:lpstr>
      <vt:lpstr>PowerPoint-presentasjon</vt:lpstr>
      <vt:lpstr>Helhetlig kommuneplanlegging</vt:lpstr>
      <vt:lpstr>PowerPoint-presentasjon</vt:lpstr>
      <vt:lpstr>Planprosesser i 2024</vt:lpstr>
      <vt:lpstr>Formål med revideringsprosessen i 2024</vt:lpstr>
      <vt:lpstr>Framdrift revidering Kommuneplanens samfunnsdel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Planlegging for bærekraftig utvikling i Levanger</dc:title>
  <dc:creator>Hakkebo, Berit</dc:creator>
  <cp:lastModifiedBy>Johansen, Reidun</cp:lastModifiedBy>
  <cp:revision>4</cp:revision>
  <cp:lastPrinted>2024-03-11T13:21:17Z</cp:lastPrinted>
  <dcterms:created xsi:type="dcterms:W3CDTF">2019-10-20T17:49:10Z</dcterms:created>
  <dcterms:modified xsi:type="dcterms:W3CDTF">2024-03-17T19:39:28Z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0x0101008F7378E7E501A54B8031ACB3A6F91F0D</vt:lpwstr>
  </property>
</Properties>
</file>