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48" r:id="rId5"/>
  </p:sldMasterIdLst>
  <p:notesMasterIdLst>
    <p:notesMasterId r:id="rId11"/>
  </p:notesMasterIdLst>
  <p:sldIdLst>
    <p:sldId id="256" r:id="rId6"/>
    <p:sldId id="266" r:id="rId7"/>
    <p:sldId id="292" r:id="rId8"/>
    <p:sldId id="291" r:id="rId9"/>
    <p:sldId id="285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usen, Monica" initials="GM" lastIdx="1" clrIdx="0">
    <p:extLst>
      <p:ext uri="{19B8F6BF-5375-455C-9EA6-DF929625EA0E}">
        <p15:presenceInfo xmlns:p15="http://schemas.microsoft.com/office/powerpoint/2012/main" userId="S::moga@levanger.kommune.no::5b9576a7-7c83-4666-907e-82e0265286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ys stil 2 – uthevin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2838BEF-8BB2-4498-84A7-C5851F593DF1}" styleName="Middels stil 4 – utheving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Middels stil 2 –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3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Diagram%20i%20Microsoft%20PowerPoint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innherred.sharepoint.com/sites/SjukefrvrsrapporteringLevanger/Shared%20Documents/General/grafisk_oversikt_sjukefraav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innherred.sharepoint.com/sites/SjukefrvrsrapporteringLevanger/Shared%20Documents/General/grafisk_oversikt_sjukefraav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n-NO" dirty="0" err="1"/>
              <a:t>Sykefravær</a:t>
            </a:r>
            <a:r>
              <a:rPr lang="nn-NO" baseline="0" dirty="0"/>
              <a:t> årstotal Levanger kommune 2021 og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'[Diagram i Microsoft PowerPoint]Ark1'!$B$8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'[Diagram i Microsoft PowerPoint]Ark1'!$A$9:$A$11</c:f>
              <c:strCache>
                <c:ptCount val="3"/>
                <c:pt idx="0">
                  <c:v>1. tertial</c:v>
                </c:pt>
                <c:pt idx="1">
                  <c:v>2. tertial</c:v>
                </c:pt>
                <c:pt idx="2">
                  <c:v>3. tertial</c:v>
                </c:pt>
              </c:strCache>
            </c:strRef>
          </c:cat>
          <c:val>
            <c:numRef>
              <c:f>'[Diagram i Microsoft PowerPoint]Ark1'!$B$9:$B$11</c:f>
              <c:numCache>
                <c:formatCode>0.0\ %</c:formatCode>
                <c:ptCount val="3"/>
                <c:pt idx="0">
                  <c:v>9.6000000000000002E-2</c:v>
                </c:pt>
                <c:pt idx="1">
                  <c:v>8.4000000000000005E-2</c:v>
                </c:pt>
                <c:pt idx="2">
                  <c:v>0.108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D2-4C59-BD33-F93A6F47F637}"/>
            </c:ext>
          </c:extLst>
        </c:ser>
        <c:ser>
          <c:idx val="1"/>
          <c:order val="1"/>
          <c:tx>
            <c:strRef>
              <c:f>'[Diagram i Microsoft PowerPoint]Ark1'!$C$8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'[Diagram i Microsoft PowerPoint]Ark1'!$A$9:$A$11</c:f>
              <c:strCache>
                <c:ptCount val="3"/>
                <c:pt idx="0">
                  <c:v>1. tertial</c:v>
                </c:pt>
                <c:pt idx="1">
                  <c:v>2. tertial</c:v>
                </c:pt>
                <c:pt idx="2">
                  <c:v>3. tertial</c:v>
                </c:pt>
              </c:strCache>
            </c:strRef>
          </c:cat>
          <c:val>
            <c:numRef>
              <c:f>'[Diagram i Microsoft PowerPoint]Ark1'!$C$9:$C$11</c:f>
              <c:numCache>
                <c:formatCode>0.0\ %</c:formatCode>
                <c:ptCount val="3"/>
                <c:pt idx="0">
                  <c:v>0.11799999999999999</c:v>
                </c:pt>
                <c:pt idx="1">
                  <c:v>7.0999999999999994E-2</c:v>
                </c:pt>
                <c:pt idx="2">
                  <c:v>9.1999999999999998E-2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D2-4C59-BD33-F93A6F47F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7349064"/>
        <c:axId val="447349392"/>
      </c:lineChart>
      <c:catAx>
        <c:axId val="447349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47349392"/>
        <c:crosses val="autoZero"/>
        <c:auto val="1"/>
        <c:lblAlgn val="ctr"/>
        <c:lblOffset val="100"/>
        <c:noMultiLvlLbl val="0"/>
      </c:catAx>
      <c:valAx>
        <c:axId val="447349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\ 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473490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n-NO"/>
              <a:t>Årstotal sykefravær 2019-2022 m/koronafravær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aarstotal_rektor!$A$4</c:f>
              <c:strCache>
                <c:ptCount val="1"/>
                <c:pt idx="0">
                  <c:v>Totalt for Levanger kommune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aarstotal_rektor!$B$2:$S$3</c:f>
              <c:multiLvlStrCache>
                <c:ptCount val="4"/>
                <c:lvl>
                  <c:pt idx="0">
                    <c:v>Totalt</c:v>
                  </c:pt>
                  <c:pt idx="1">
                    <c:v>Totalt</c:v>
                  </c:pt>
                  <c:pt idx="2">
                    <c:v>Totalt</c:v>
                  </c:pt>
                  <c:pt idx="3">
                    <c:v>Totalt</c:v>
                  </c:pt>
                </c:lvl>
                <c:lvl/>
              </c:multiLvlStrCache>
            </c:multiLvlStrRef>
          </c:cat>
          <c:val>
            <c:numRef>
              <c:f>aarstotal_rektor!$B$4:$S$4</c:f>
              <c:numCache>
                <c:formatCode>0.0\ %</c:formatCode>
                <c:ptCount val="4"/>
                <c:pt idx="0">
                  <c:v>8.4000000000000005E-2</c:v>
                </c:pt>
                <c:pt idx="1">
                  <c:v>8.5999999999999993E-2</c:v>
                </c:pt>
                <c:pt idx="2">
                  <c:v>9.7000000000000003E-2</c:v>
                </c:pt>
                <c:pt idx="3">
                  <c:v>9.4901739884281244E-2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90-4A18-99EF-1BBFC10D06BE}"/>
            </c:ext>
          </c:extLst>
        </c:ser>
        <c:ser>
          <c:idx val="1"/>
          <c:order val="1"/>
          <c:tx>
            <c:strRef>
              <c:f>aarstotal_rektor!$A$5</c:f>
              <c:strCache>
                <c:ptCount val="1"/>
                <c:pt idx="0">
                  <c:v>Oppvekst og utdanning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aarstotal_rektor!$B$2:$S$3</c:f>
              <c:multiLvlStrCache>
                <c:ptCount val="4"/>
                <c:lvl>
                  <c:pt idx="0">
                    <c:v>Totalt</c:v>
                  </c:pt>
                  <c:pt idx="1">
                    <c:v>Totalt</c:v>
                  </c:pt>
                  <c:pt idx="2">
                    <c:v>Totalt</c:v>
                  </c:pt>
                  <c:pt idx="3">
                    <c:v>Totalt</c:v>
                  </c:pt>
                </c:lvl>
                <c:lvl/>
              </c:multiLvlStrCache>
            </c:multiLvlStrRef>
          </c:cat>
          <c:val>
            <c:numRef>
              <c:f>aarstotal_rektor!$B$5:$S$5</c:f>
              <c:numCache>
                <c:formatCode>0.0\ %</c:formatCode>
                <c:ptCount val="4"/>
                <c:pt idx="0">
                  <c:v>7.0999999999999994E-2</c:v>
                </c:pt>
                <c:pt idx="1">
                  <c:v>8.1000000000000003E-2</c:v>
                </c:pt>
                <c:pt idx="2">
                  <c:v>8.2000000000000003E-2</c:v>
                </c:pt>
                <c:pt idx="3">
                  <c:v>8.7284620668085816E-2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90-4A18-99EF-1BBFC10D06BE}"/>
            </c:ext>
          </c:extLst>
        </c:ser>
        <c:ser>
          <c:idx val="2"/>
          <c:order val="2"/>
          <c:tx>
            <c:strRef>
              <c:f>aarstotal_rektor!$A$6</c:f>
              <c:strCache>
                <c:ptCount val="1"/>
                <c:pt idx="0">
                  <c:v>HELSE OG VELFERD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multiLvlStrRef>
              <c:f>aarstotal_rektor!$B$2:$S$3</c:f>
              <c:multiLvlStrCache>
                <c:ptCount val="4"/>
                <c:lvl>
                  <c:pt idx="0">
                    <c:v>Totalt</c:v>
                  </c:pt>
                  <c:pt idx="1">
                    <c:v>Totalt</c:v>
                  </c:pt>
                  <c:pt idx="2">
                    <c:v>Totalt</c:v>
                  </c:pt>
                  <c:pt idx="3">
                    <c:v>Totalt</c:v>
                  </c:pt>
                </c:lvl>
                <c:lvl/>
              </c:multiLvlStrCache>
            </c:multiLvlStrRef>
          </c:cat>
          <c:val>
            <c:numRef>
              <c:f>aarstotal_rektor!$B$6:$S$6</c:f>
              <c:numCache>
                <c:formatCode>0.0\ %</c:formatCode>
                <c:ptCount val="4"/>
                <c:pt idx="0">
                  <c:v>0.107</c:v>
                </c:pt>
                <c:pt idx="1">
                  <c:v>0.1047491955476129</c:v>
                </c:pt>
                <c:pt idx="2">
                  <c:v>0.122</c:v>
                </c:pt>
                <c:pt idx="3">
                  <c:v>0.11316851192555084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E90-4A18-99EF-1BBFC10D06BE}"/>
            </c:ext>
          </c:extLst>
        </c:ser>
        <c:ser>
          <c:idx val="3"/>
          <c:order val="3"/>
          <c:tx>
            <c:strRef>
              <c:f>aarstotal_rektor!$A$7</c:f>
              <c:strCache>
                <c:ptCount val="1"/>
                <c:pt idx="0">
                  <c:v>SAMFUNNSUTVIKLING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multiLvlStrRef>
              <c:f>aarstotal_rektor!$B$2:$S$3</c:f>
              <c:multiLvlStrCache>
                <c:ptCount val="4"/>
                <c:lvl>
                  <c:pt idx="0">
                    <c:v>Totalt</c:v>
                  </c:pt>
                  <c:pt idx="1">
                    <c:v>Totalt</c:v>
                  </c:pt>
                  <c:pt idx="2">
                    <c:v>Totalt</c:v>
                  </c:pt>
                  <c:pt idx="3">
                    <c:v>Totalt</c:v>
                  </c:pt>
                </c:lvl>
                <c:lvl/>
              </c:multiLvlStrCache>
            </c:multiLvlStrRef>
          </c:cat>
          <c:val>
            <c:numRef>
              <c:f>aarstotal_rektor!$B$7:$S$7</c:f>
              <c:numCache>
                <c:formatCode>0.0\ %</c:formatCode>
                <c:ptCount val="4"/>
                <c:pt idx="0">
                  <c:v>6.6000000000000003E-2</c:v>
                </c:pt>
                <c:pt idx="1">
                  <c:v>5.0999999999999997E-2</c:v>
                </c:pt>
                <c:pt idx="2">
                  <c:v>7.4999999999999997E-2</c:v>
                </c:pt>
                <c:pt idx="3">
                  <c:v>7.3508585408704863E-2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E90-4A18-99EF-1BBFC10D06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7187096"/>
        <c:axId val="817178240"/>
      </c:lineChart>
      <c:catAx>
        <c:axId val="817187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817178240"/>
        <c:crosses val="autoZero"/>
        <c:auto val="1"/>
        <c:lblAlgn val="ctr"/>
        <c:lblOffset val="100"/>
        <c:noMultiLvlLbl val="0"/>
      </c:catAx>
      <c:valAx>
        <c:axId val="817178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\ 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8171870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nb-NO" sz="1800" b="0" i="0" baseline="0">
                <a:effectLst/>
              </a:rPr>
              <a:t>Utvikling totalt fravær tredje tertial hovedområder</a:t>
            </a:r>
            <a:endParaRPr lang="nb-NO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nb-N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lineChart>
        <c:grouping val="standard"/>
        <c:varyColors val="0"/>
        <c:ser>
          <c:idx val="4"/>
          <c:order val="4"/>
          <c:tx>
            <c:strRef>
              <c:f>NY3tertial!$A$6</c:f>
              <c:strCache>
                <c:ptCount val="1"/>
                <c:pt idx="0">
                  <c:v>HELSE​ OG VELFERD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NY3tertial!$B$1:$F$1</c:f>
              <c:strCache>
                <c:ptCount val="5"/>
                <c:pt idx="0">
                  <c:v>4. kvartal 2018​</c:v>
                </c:pt>
                <c:pt idx="1">
                  <c:v>4. kvartal 2019​</c:v>
                </c:pt>
                <c:pt idx="2">
                  <c:v>4. kvartal 2020​</c:v>
                </c:pt>
                <c:pt idx="3">
                  <c:v>3. tertial 2021</c:v>
                </c:pt>
                <c:pt idx="4">
                  <c:v>3. tertial 2022</c:v>
                </c:pt>
              </c:strCache>
            </c:strRef>
          </c:cat>
          <c:val>
            <c:numRef>
              <c:f>NY3tertial!$B$6:$F$6</c:f>
              <c:numCache>
                <c:formatCode>0.0\ %</c:formatCode>
                <c:ptCount val="5"/>
                <c:pt idx="0">
                  <c:v>0.113</c:v>
                </c:pt>
                <c:pt idx="1">
                  <c:v>0.107</c:v>
                </c:pt>
                <c:pt idx="2">
                  <c:v>0.1209121898423039</c:v>
                </c:pt>
                <c:pt idx="3">
                  <c:v>0.13800000000000001</c:v>
                </c:pt>
                <c:pt idx="4">
                  <c:v>0.10587015865848402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B2-4A42-8854-920D69257E3A}"/>
            </c:ext>
          </c:extLst>
        </c:ser>
        <c:ser>
          <c:idx val="9"/>
          <c:order val="9"/>
          <c:tx>
            <c:strRef>
              <c:f>NY3tertial!$A$11</c:f>
              <c:strCache>
                <c:ptCount val="1"/>
                <c:pt idx="0">
                  <c:v>OPPVEKST​ OG UTDANNING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6DB2-4A42-8854-920D69257E3A}"/>
              </c:ext>
            </c:extLst>
          </c:dPt>
          <c:cat>
            <c:strRef>
              <c:f>NY3tertial!$B$1:$F$1</c:f>
              <c:strCache>
                <c:ptCount val="5"/>
                <c:pt idx="0">
                  <c:v>4. kvartal 2018​</c:v>
                </c:pt>
                <c:pt idx="1">
                  <c:v>4. kvartal 2019​</c:v>
                </c:pt>
                <c:pt idx="2">
                  <c:v>4. kvartal 2020​</c:v>
                </c:pt>
                <c:pt idx="3">
                  <c:v>3. tertial 2021</c:v>
                </c:pt>
                <c:pt idx="4">
                  <c:v>3. tertial 2022</c:v>
                </c:pt>
              </c:strCache>
            </c:strRef>
          </c:cat>
          <c:val>
            <c:numRef>
              <c:f>NY3tertial!$B$11:$F$11</c:f>
              <c:numCache>
                <c:formatCode>0.0\ %</c:formatCode>
                <c:ptCount val="5"/>
                <c:pt idx="0">
                  <c:v>7.2999999999999995E-2</c:v>
                </c:pt>
                <c:pt idx="1">
                  <c:v>8.5999999999999993E-2</c:v>
                </c:pt>
                <c:pt idx="2">
                  <c:v>8.7464277620646722E-2</c:v>
                </c:pt>
                <c:pt idx="3">
                  <c:v>9.0999999999999998E-2</c:v>
                </c:pt>
                <c:pt idx="4">
                  <c:v>8.8536264239510012E-2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B2-4A42-8854-920D69257E3A}"/>
            </c:ext>
          </c:extLst>
        </c:ser>
        <c:ser>
          <c:idx val="20"/>
          <c:order val="20"/>
          <c:tx>
            <c:strRef>
              <c:f>NY3tertial!$A$22</c:f>
              <c:strCache>
                <c:ptCount val="1"/>
                <c:pt idx="0">
                  <c:v>SAMFUNN​SUTVIKLING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NY3tertial!$B$1:$F$1</c:f>
              <c:strCache>
                <c:ptCount val="5"/>
                <c:pt idx="0">
                  <c:v>4. kvartal 2018​</c:v>
                </c:pt>
                <c:pt idx="1">
                  <c:v>4. kvartal 2019​</c:v>
                </c:pt>
                <c:pt idx="2">
                  <c:v>4. kvartal 2020​</c:v>
                </c:pt>
                <c:pt idx="3">
                  <c:v>3. tertial 2021</c:v>
                </c:pt>
                <c:pt idx="4">
                  <c:v>3. tertial 2022</c:v>
                </c:pt>
              </c:strCache>
            </c:strRef>
          </c:cat>
          <c:val>
            <c:numRef>
              <c:f>NY3tertial!$B$22:$F$22</c:f>
              <c:numCache>
                <c:formatCode>0.0\ %</c:formatCode>
                <c:ptCount val="5"/>
                <c:pt idx="0">
                  <c:v>6.0999999999999999E-2</c:v>
                </c:pt>
                <c:pt idx="1">
                  <c:v>7.0999999999999994E-2</c:v>
                </c:pt>
                <c:pt idx="2">
                  <c:v>4.8223095576553229E-2</c:v>
                </c:pt>
                <c:pt idx="3">
                  <c:v>7.8849746643190277E-2</c:v>
                </c:pt>
                <c:pt idx="4">
                  <c:v>8.0130150790374666E-2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DB2-4A42-8854-920D69257E3A}"/>
            </c:ext>
          </c:extLst>
        </c:ser>
        <c:ser>
          <c:idx val="26"/>
          <c:order val="26"/>
          <c:tx>
            <c:strRef>
              <c:f>NY3tertial!$A$28</c:f>
              <c:strCache>
                <c:ptCount val="1"/>
                <c:pt idx="0">
                  <c:v>TOTALT LEVANGER KOMMUNE​</c:v>
                </c:pt>
              </c:strCache>
            </c:strRef>
          </c:tx>
          <c:spPr>
            <a:ln w="28575" cap="rnd">
              <a:solidFill>
                <a:schemeClr val="accent4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NY3tertial!$B$1:$F$1</c:f>
              <c:strCache>
                <c:ptCount val="5"/>
                <c:pt idx="0">
                  <c:v>4. kvartal 2018​</c:v>
                </c:pt>
                <c:pt idx="1">
                  <c:v>4. kvartal 2019​</c:v>
                </c:pt>
                <c:pt idx="2">
                  <c:v>4. kvartal 2020​</c:v>
                </c:pt>
                <c:pt idx="3">
                  <c:v>3. tertial 2021</c:v>
                </c:pt>
                <c:pt idx="4">
                  <c:v>3. tertial 2022</c:v>
                </c:pt>
              </c:strCache>
            </c:strRef>
          </c:cat>
          <c:val>
            <c:numRef>
              <c:f>NY3tertial!$B$28:$F$28</c:f>
              <c:numCache>
                <c:formatCode>0.0\ %</c:formatCode>
                <c:ptCount val="5"/>
                <c:pt idx="0">
                  <c:v>8.6999999999999994E-2</c:v>
                </c:pt>
                <c:pt idx="1">
                  <c:v>9.0999999999999998E-2</c:v>
                </c:pt>
                <c:pt idx="2">
                  <c:v>9.550370647196306E-2</c:v>
                </c:pt>
                <c:pt idx="3">
                  <c:v>0.1077818853650728</c:v>
                </c:pt>
                <c:pt idx="4">
                  <c:v>9.1870420498531905E-2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DB2-4A42-8854-920D69257E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3240208"/>
        <c:axId val="61431460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NY3tertial!$A$2</c15:sqref>
                        </c15:formulaRef>
                      </c:ext>
                    </c:extLst>
                    <c:strCache>
                      <c:ptCount val="1"/>
                      <c:pt idx="0">
                        <c:v>FELLES​</c:v>
                      </c:pt>
                    </c:strCache>
                  </c:strRef>
                </c:tx>
                <c:spPr>
                  <a:ln w="28575" cap="rnd">
                    <a:solidFill>
                      <a:schemeClr val="tx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NY3tertial!$B$2:$F$2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6.7000000000000004E-2</c:v>
                      </c:pt>
                      <c:pt idx="1">
                        <c:v>5.8000000000000003E-2</c:v>
                      </c:pt>
                      <c:pt idx="2">
                        <c:v>5.5555555555555552E-2</c:v>
                      </c:pt>
                      <c:pt idx="3">
                        <c:v>3.5999999999999997E-2</c:v>
                      </c:pt>
                      <c:pt idx="4">
                        <c:v>1.6408947935683961E-2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0-6DB2-4A42-8854-920D69257E3A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NY3tertial!$A$3</c15:sqref>
                        </c15:formulaRef>
                      </c:ext>
                    </c:extLst>
                    <c:strCache>
                      <c:ptCount val="1"/>
                      <c:pt idx="0">
                        <c:v>§27​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NY3tertial!$B$3:$F$3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7.0000000000000007E-2</c:v>
                      </c:pt>
                      <c:pt idx="1">
                        <c:v>3.9E-2</c:v>
                      </c:pt>
                      <c:pt idx="2">
                        <c:v>5.4041353383458647E-2</c:v>
                      </c:pt>
                      <c:pt idx="3">
                        <c:v>0.03</c:v>
                      </c:pt>
                      <c:pt idx="4">
                        <c:v>1.4543630892678034E-2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6DB2-4A42-8854-920D69257E3A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NY3tertial!$A$4</c15:sqref>
                        </c15:formulaRef>
                      </c:ext>
                    </c:extLst>
                    <c:strCache>
                      <c:ptCount val="1"/>
                      <c:pt idx="0">
                        <c:v>Kommunedirektør og politisk virksomhet​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NY3tertial!$B$4:$F$4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6.8000000000000005E-2</c:v>
                      </c:pt>
                      <c:pt idx="1">
                        <c:v>4.1000000000000002E-2</c:v>
                      </c:pt>
                      <c:pt idx="2">
                        <c:v>3.2882772179896783E-2</c:v>
                      </c:pt>
                      <c:pt idx="3">
                        <c:v>3.3000000000000002E-2</c:v>
                      </c:pt>
                      <c:pt idx="4">
                        <c:v>1.5935593642362123E-2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6DB2-4A42-8854-920D69257E3A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NY3tertial!$A$5</c15:sqref>
                        </c15:formulaRef>
                      </c:ext>
                    </c:extLst>
                    <c:strCache>
                      <c:ptCount val="1"/>
                      <c:pt idx="0">
                        <c:v>Service og digitalisering​</c:v>
                      </c:pt>
                    </c:strCache>
                  </c:strRef>
                </c:tx>
                <c:spPr>
                  <a:ln w="28575" cap="rnd">
                    <a:solidFill>
                      <a:schemeClr val="accent6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NY3tertial!$B$5:$F$5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6.2E-2</c:v>
                      </c:pt>
                      <c:pt idx="1">
                        <c:v>0.11600000000000001</c:v>
                      </c:pt>
                      <c:pt idx="2">
                        <c:v>0.10053707716950909</c:v>
                      </c:pt>
                      <c:pt idx="3">
                        <c:v>4.8000000000000001E-2</c:v>
                      </c:pt>
                      <c:pt idx="4">
                        <c:v>1.9041769041769043E-2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6DB2-4A42-8854-920D69257E3A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NY3tertial!$A$7</c15:sqref>
                        </c15:formulaRef>
                      </c:ext>
                    </c:extLst>
                    <c:strCache>
                      <c:ptCount val="1"/>
                      <c:pt idx="0">
                        <c:v>Habilitering​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NY3tertial!$B$7:$F$7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0.17199999999999999</c:v>
                      </c:pt>
                      <c:pt idx="1">
                        <c:v>0.106</c:v>
                      </c:pt>
                      <c:pt idx="2">
                        <c:v>0.12178066488345435</c:v>
                      </c:pt>
                      <c:pt idx="3">
                        <c:v>0.11</c:v>
                      </c:pt>
                      <c:pt idx="4">
                        <c:v>0.10912155195096107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6DB2-4A42-8854-920D69257E3A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NY3tertial!$A$8</c15:sqref>
                        </c15:formulaRef>
                      </c:ext>
                    </c:extLst>
                    <c:strCache>
                      <c:ptCount val="1"/>
                      <c:pt idx="0">
                        <c:v>Hjemmetjenester​</c:v>
                      </c:pt>
                    </c:strCache>
                  </c:strRef>
                </c:tx>
                <c:spPr>
                  <a:ln w="28575" cap="rnd">
                    <a:solidFill>
                      <a:schemeClr val="accent6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NY3tertial!$B$8:$F$8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9.4E-2</c:v>
                      </c:pt>
                      <c:pt idx="1">
                        <c:v>0.112</c:v>
                      </c:pt>
                      <c:pt idx="2">
                        <c:v>0.10724819503839124</c:v>
                      </c:pt>
                      <c:pt idx="3">
                        <c:v>0.15</c:v>
                      </c:pt>
                      <c:pt idx="4">
                        <c:v>0.10162873069329927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6DB2-4A42-8854-920D69257E3A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NY3tertial!$A$9</c15:sqref>
                        </c15:formulaRef>
                      </c:ext>
                    </c:extLst>
                    <c:strCache>
                      <c:ptCount val="1"/>
                      <c:pt idx="0">
                        <c:v>Institusjon​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NY3tertial!$B$9:$F$9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8.5000000000000006E-2</c:v>
                      </c:pt>
                      <c:pt idx="1">
                        <c:v>9.6000000000000002E-2</c:v>
                      </c:pt>
                      <c:pt idx="2">
                        <c:v>0.13645422586411882</c:v>
                      </c:pt>
                      <c:pt idx="3">
                        <c:v>0.14699999999999999</c:v>
                      </c:pt>
                      <c:pt idx="4">
                        <c:v>0.10280132636781682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6DB2-4A42-8854-920D69257E3A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NY3tertial!$A$10</c15:sqref>
                        </c15:formulaRef>
                      </c:ext>
                    </c:extLst>
                    <c:strCache>
                      <c:ptCount val="1"/>
                      <c:pt idx="0">
                        <c:v>NAV​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NY3tertial!$B$10:$F$10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0.159</c:v>
                      </c:pt>
                      <c:pt idx="1">
                        <c:v>0.151</c:v>
                      </c:pt>
                      <c:pt idx="2">
                        <c:v>0.16526054590570718</c:v>
                      </c:pt>
                      <c:pt idx="3">
                        <c:v>0.14799999999999999</c:v>
                      </c:pt>
                      <c:pt idx="4">
                        <c:v>0.17320613853172959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6DB2-4A42-8854-920D69257E3A}"/>
                  </c:ext>
                </c:extLst>
              </c15:ser>
            </c15:filteredLineSeries>
            <c15:filteredLine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NY3tertial!$A$12</c15:sqref>
                        </c15:formulaRef>
                      </c:ext>
                    </c:extLst>
                    <c:strCache>
                      <c:ptCount val="1"/>
                      <c:pt idx="0">
                        <c:v>Barn og familie​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8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NY3tertial!$B$12:$F$12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0.10199999999999999</c:v>
                      </c:pt>
                      <c:pt idx="1">
                        <c:v>0.08</c:v>
                      </c:pt>
                      <c:pt idx="2">
                        <c:v>6.7556379120012638E-2</c:v>
                      </c:pt>
                      <c:pt idx="3">
                        <c:v>8.5000000000000006E-2</c:v>
                      </c:pt>
                      <c:pt idx="4">
                        <c:v>9.5111714603135403E-2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6DB2-4A42-8854-920D69257E3A}"/>
                  </c:ext>
                </c:extLst>
              </c15:ser>
            </c15:filteredLineSeries>
            <c15:filteredLineSeries>
              <c15:ser>
                <c:idx val="11"/>
                <c:order val="1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NY3tertial!$A$13</c15:sqref>
                        </c15:formulaRef>
                      </c:ext>
                    </c:extLst>
                    <c:strCache>
                      <c:ptCount val="1"/>
                      <c:pt idx="0">
                        <c:v>Barnehage​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8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NY3tertial!$B$13:$F$13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8.8999999999999996E-2</c:v>
                      </c:pt>
                      <c:pt idx="1">
                        <c:v>0.105</c:v>
                      </c:pt>
                      <c:pt idx="2">
                        <c:v>0.10131791425743608</c:v>
                      </c:pt>
                      <c:pt idx="3">
                        <c:v>0.13700000000000001</c:v>
                      </c:pt>
                      <c:pt idx="4">
                        <c:v>0.11814441472947952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F-6DB2-4A42-8854-920D69257E3A}"/>
                  </c:ext>
                </c:extLst>
              </c15:ser>
            </c15:filteredLineSeries>
            <c15:filteredLineSeries>
              <c15:ser>
                <c:idx val="12"/>
                <c:order val="1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NY3tertial!$A$14</c15:sqref>
                        </c15:formulaRef>
                      </c:ext>
                    </c:extLst>
                    <c:strCache>
                      <c:ptCount val="1"/>
                      <c:pt idx="0">
                        <c:v>Ekne barneskole​</c:v>
                      </c:pt>
                    </c:strCache>
                  </c:strRef>
                </c:tx>
                <c:spPr>
                  <a:ln w="28575" cap="rnd">
                    <a:solidFill>
                      <a:schemeClr val="accent6">
                        <a:lumMod val="60000"/>
                        <a:lumOff val="4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NY3tertial!$B$14:$F$14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4.2999999999999997E-2</c:v>
                      </c:pt>
                      <c:pt idx="1">
                        <c:v>4.1055260693100219E-2</c:v>
                      </c:pt>
                      <c:pt idx="2">
                        <c:v>0.14109633473889069</c:v>
                      </c:pt>
                      <c:pt idx="3">
                        <c:v>3.9088397790055247E-2</c:v>
                      </c:pt>
                      <c:pt idx="4">
                        <c:v>9.0364392271949145E-2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0-6DB2-4A42-8854-920D69257E3A}"/>
                  </c:ext>
                </c:extLst>
              </c15:ser>
            </c15:filteredLineSeries>
            <c15:filteredLineSeries>
              <c15:ser>
                <c:idx val="13"/>
                <c:order val="1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NY3tertial!$A$15</c15:sqref>
                        </c15:formulaRef>
                      </c:ext>
                    </c:extLst>
                    <c:strCache>
                      <c:ptCount val="1"/>
                      <c:pt idx="0">
                        <c:v>Frol barneskole/Spesialundervisning (TOA)​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  <a:lumOff val="4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NY3tertial!$B$15:$F$15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7.8E-2</c:v>
                      </c:pt>
                      <c:pt idx="1">
                        <c:v>0.11410143652887718</c:v>
                      </c:pt>
                      <c:pt idx="2">
                        <c:v>0.12846087381193882</c:v>
                      </c:pt>
                      <c:pt idx="3">
                        <c:v>7.6773147252681861E-2</c:v>
                      </c:pt>
                      <c:pt idx="4">
                        <c:v>0.10421439060205583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1-6DB2-4A42-8854-920D69257E3A}"/>
                  </c:ext>
                </c:extLst>
              </c15:ser>
            </c15:filteredLineSeries>
            <c15:filteredLineSeries>
              <c15:ser>
                <c:idx val="14"/>
                <c:order val="1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NY3tertial!$A$16</c15:sqref>
                        </c15:formulaRef>
                      </c:ext>
                    </c:extLst>
                    <c:strCache>
                      <c:ptCount val="1"/>
                      <c:pt idx="0">
                        <c:v>Halsan barneskole​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60000"/>
                        <a:lumOff val="4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NY3tertial!$B$16:$F$16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6.2E-2</c:v>
                      </c:pt>
                      <c:pt idx="1">
                        <c:v>0.11174098533107357</c:v>
                      </c:pt>
                      <c:pt idx="2">
                        <c:v>0.14160723916821477</c:v>
                      </c:pt>
                      <c:pt idx="3">
                        <c:v>5.7430073998231496E-2</c:v>
                      </c:pt>
                      <c:pt idx="4">
                        <c:v>0.11328484625299209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6DB2-4A42-8854-920D69257E3A}"/>
                  </c:ext>
                </c:extLst>
              </c15:ser>
            </c15:filteredLineSeries>
            <c15:filteredLineSeries>
              <c15:ser>
                <c:idx val="15"/>
                <c:order val="1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NY3tertial!$A$17</c15:sqref>
                        </c15:formulaRef>
                      </c:ext>
                    </c:extLst>
                    <c:strCache>
                      <c:ptCount val="1"/>
                      <c:pt idx="0">
                        <c:v>Levanger ungdomsskole​</c:v>
                      </c:pt>
                    </c:strCache>
                  </c:strRef>
                </c:tx>
                <c:spPr>
                  <a:ln w="28575" cap="rnd">
                    <a:solidFill>
                      <a:schemeClr val="accent6">
                        <a:lumMod val="5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NY3tertial!$B$17:$F$17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4.9613382675933453E-2</c:v>
                      </c:pt>
                      <c:pt idx="1">
                        <c:v>3.9249766524852132E-2</c:v>
                      </c:pt>
                      <c:pt idx="2">
                        <c:v>4.7688243064729192E-2</c:v>
                      </c:pt>
                      <c:pt idx="3">
                        <c:v>0.10059578368469294</c:v>
                      </c:pt>
                      <c:pt idx="4">
                        <c:v>6.3001540082678109E-2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6DB2-4A42-8854-920D69257E3A}"/>
                  </c:ext>
                </c:extLst>
              </c15:ser>
            </c15:filteredLineSeries>
            <c15:filteredLineSeries>
              <c15:ser>
                <c:idx val="16"/>
                <c:order val="1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NY3tertial!$A$18</c15:sqref>
                        </c15:formulaRef>
                      </c:ext>
                    </c:extLst>
                    <c:strCache>
                      <c:ptCount val="1"/>
                      <c:pt idx="0">
                        <c:v>Nesheim skole​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5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NY3tertial!$B$18:$F$18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3.4186811614933484E-2</c:v>
                      </c:pt>
                      <c:pt idx="1">
                        <c:v>6.0041265474552956E-2</c:v>
                      </c:pt>
                      <c:pt idx="2">
                        <c:v>2.5098011761411368E-2</c:v>
                      </c:pt>
                      <c:pt idx="3">
                        <c:v>0.102329867052784</c:v>
                      </c:pt>
                      <c:pt idx="4">
                        <c:v>3.8387911891574568E-2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6DB2-4A42-8854-920D69257E3A}"/>
                  </c:ext>
                </c:extLst>
              </c15:ser>
            </c15:filteredLineSeries>
            <c15:filteredLineSeries>
              <c15:ser>
                <c:idx val="17"/>
                <c:order val="1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NY3tertial!$A$19</c15:sqref>
                        </c15:formulaRef>
                      </c:ext>
                    </c:extLst>
                    <c:strCache>
                      <c:ptCount val="1"/>
                      <c:pt idx="0">
                        <c:v>Skogn barne- og ungdomsskole​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5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NY3tertial!$B$19:$F$19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7.498190092046747E-2</c:v>
                      </c:pt>
                      <c:pt idx="1">
                        <c:v>0.10590339050845862</c:v>
                      </c:pt>
                      <c:pt idx="2">
                        <c:v>8.0977018409337007E-2</c:v>
                      </c:pt>
                      <c:pt idx="3">
                        <c:v>4.2736004802641454E-2</c:v>
                      </c:pt>
                      <c:pt idx="4">
                        <c:v>8.4429367395671445E-2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6DB2-4A42-8854-920D69257E3A}"/>
                  </c:ext>
                </c:extLst>
              </c15:ser>
            </c15:filteredLineSeries>
            <c15:filteredLineSeries>
              <c15:ser>
                <c:idx val="18"/>
                <c:order val="1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NY3tertial!$A$20</c15:sqref>
                        </c15:formulaRef>
                      </c:ext>
                    </c:extLst>
                    <c:strCache>
                      <c:ptCount val="1"/>
                      <c:pt idx="0">
                        <c:v>Ytterøy barne- og ungdomsskole​</c:v>
                      </c:pt>
                    </c:strCache>
                  </c:strRef>
                </c:tx>
                <c:spPr>
                  <a:ln w="28575" cap="rnd">
                    <a:solidFill>
                      <a:schemeClr val="accent6">
                        <a:lumMod val="70000"/>
                        <a:lumOff val="3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NY3tertial!$B$20:$F$20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1.3886960144424386E-3</c:v>
                      </c:pt>
                      <c:pt idx="1">
                        <c:v>7.7058266864945242E-3</c:v>
                      </c:pt>
                      <c:pt idx="2">
                        <c:v>0.13976747093386674</c:v>
                      </c:pt>
                      <c:pt idx="3">
                        <c:v>0.11847290640394087</c:v>
                      </c:pt>
                      <c:pt idx="4">
                        <c:v>3.6221294363256787E-2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6DB2-4A42-8854-920D69257E3A}"/>
                  </c:ext>
                </c:extLst>
              </c15:ser>
            </c15:filteredLineSeries>
            <c15:filteredLineSeries>
              <c15:ser>
                <c:idx val="19"/>
                <c:order val="1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NY3tertial!$A$21</c15:sqref>
                        </c15:formulaRef>
                      </c:ext>
                    </c:extLst>
                    <c:strCache>
                      <c:ptCount val="1"/>
                      <c:pt idx="0">
                        <c:v>Åsen barne- og ungdomsskole​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70000"/>
                        <a:lumOff val="3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NY3tertial!$B$21:$F$21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6.4376820327407838E-2</c:v>
                      </c:pt>
                      <c:pt idx="1">
                        <c:v>6.3767834611278273E-2</c:v>
                      </c:pt>
                      <c:pt idx="2">
                        <c:v>7.1011191443002872E-2</c:v>
                      </c:pt>
                      <c:pt idx="3">
                        <c:v>5.042395137690403E-2</c:v>
                      </c:pt>
                      <c:pt idx="4">
                        <c:v>5.049957400666099E-2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6DB2-4A42-8854-920D69257E3A}"/>
                  </c:ext>
                </c:extLst>
              </c15:ser>
            </c15:filteredLineSeries>
            <c15:filteredLineSeries>
              <c15:ser>
                <c:idx val="21"/>
                <c:order val="2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NY3tertial!$A$23</c15:sqref>
                        </c15:formulaRef>
                      </c:ext>
                    </c:extLst>
                    <c:strCache>
                      <c:ptCount val="1"/>
                      <c:pt idx="0">
                        <c:v>Arealforvaltning og landbruk​</c:v>
                      </c:pt>
                    </c:strCache>
                  </c:strRef>
                </c:tx>
                <c:spPr>
                  <a:ln w="28575" cap="rnd">
                    <a:solidFill>
                      <a:schemeClr val="accent6">
                        <a:lumMod val="7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NY3tertial!$B$23:$F$23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1.0999999999999999E-2</c:v>
                      </c:pt>
                      <c:pt idx="1">
                        <c:v>5.0000000000000001E-3</c:v>
                      </c:pt>
                      <c:pt idx="2">
                        <c:v>6.0701203558346413E-3</c:v>
                      </c:pt>
                      <c:pt idx="3">
                        <c:v>1.334090263979563E-2</c:v>
                      </c:pt>
                      <c:pt idx="4">
                        <c:v>7.4541713430602313E-2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6DB2-4A42-8854-920D69257E3A}"/>
                  </c:ext>
                </c:extLst>
              </c15:ser>
            </c15:filteredLineSeries>
            <c15:filteredLineSeries>
              <c15:ser>
                <c:idx val="22"/>
                <c:order val="2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NY3tertial!$A$24</c15:sqref>
                        </c15:formulaRef>
                      </c:ext>
                    </c:extLst>
                    <c:strCache>
                      <c:ptCount val="1"/>
                      <c:pt idx="0">
                        <c:v>Drift og anlegg​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7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NY3tertial!$B$24:$F$24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3.7999999999999999E-2</c:v>
                      </c:pt>
                      <c:pt idx="1">
                        <c:v>5.8999999999999997E-2</c:v>
                      </c:pt>
                      <c:pt idx="2">
                        <c:v>5.5060728744939266E-2</c:v>
                      </c:pt>
                      <c:pt idx="3">
                        <c:v>3.9366228177416987E-2</c:v>
                      </c:pt>
                      <c:pt idx="4">
                        <c:v>7.2454685692248361E-2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6DB2-4A42-8854-920D69257E3A}"/>
                  </c:ext>
                </c:extLst>
              </c15:ser>
            </c15:filteredLineSeries>
            <c15:filteredLineSeries>
              <c15:ser>
                <c:idx val="23"/>
                <c:order val="2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NY3tertial!$A$25</c15:sqref>
                        </c15:formulaRef>
                      </c:ext>
                    </c:extLst>
                    <c:strCache>
                      <c:ptCount val="1"/>
                      <c:pt idx="0">
                        <c:v>Innvandrertjenesten​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7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NY3tertial!$B$25:$F$25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3.5999999999999997E-2</c:v>
                      </c:pt>
                      <c:pt idx="1">
                        <c:v>3.1E-2</c:v>
                      </c:pt>
                      <c:pt idx="2">
                        <c:v>4.6627838853086127E-2</c:v>
                      </c:pt>
                      <c:pt idx="3">
                        <c:v>6.4351812547754475E-2</c:v>
                      </c:pt>
                      <c:pt idx="4">
                        <c:v>3.2941559233803736E-2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6DB2-4A42-8854-920D69257E3A}"/>
                  </c:ext>
                </c:extLst>
              </c15:ser>
            </c15:filteredLineSeries>
            <c15:filteredLineSeries>
              <c15:ser>
                <c:idx val="24"/>
                <c:order val="2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NY3tertial!$A$26</c15:sqref>
                        </c15:formulaRef>
                      </c:ext>
                    </c:extLst>
                    <c:strCache>
                      <c:ptCount val="1"/>
                      <c:pt idx="0">
                        <c:v>Kultur​</c:v>
                      </c:pt>
                    </c:strCache>
                  </c:strRef>
                </c:tx>
                <c:spPr>
                  <a:ln w="28575" cap="rnd">
                    <a:solidFill>
                      <a:schemeClr val="accent6">
                        <a:lumMod val="50000"/>
                        <a:lumOff val="5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NY3tertial!$B$26:$F$26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0.127</c:v>
                      </c:pt>
                      <c:pt idx="1">
                        <c:v>6.2E-2</c:v>
                      </c:pt>
                      <c:pt idx="2">
                        <c:v>4.1265562828905145E-2</c:v>
                      </c:pt>
                      <c:pt idx="3">
                        <c:v>7.2470353037393784E-2</c:v>
                      </c:pt>
                      <c:pt idx="4">
                        <c:v>8.5790527018012E-2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B-6DB2-4A42-8854-920D69257E3A}"/>
                  </c:ext>
                </c:extLst>
              </c15:ser>
            </c15:filteredLineSeries>
            <c15:filteredLineSeries>
              <c15:ser>
                <c:idx val="25"/>
                <c:order val="2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NY3tertial!$A$27</c15:sqref>
                        </c15:formulaRef>
                      </c:ext>
                    </c:extLst>
                    <c:strCache>
                      <c:ptCount val="1"/>
                      <c:pt idx="0">
                        <c:v>Teknisk​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50000"/>
                        <a:lumOff val="5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NY3tertial!$B$1:$F$1</c15:sqref>
                        </c15:formulaRef>
                      </c:ext>
                    </c:extLst>
                    <c:strCache>
                      <c:ptCount val="5"/>
                      <c:pt idx="0">
                        <c:v>4. kvartal 2018​</c:v>
                      </c:pt>
                      <c:pt idx="1">
                        <c:v>4. kvartal 2019​</c:v>
                      </c:pt>
                      <c:pt idx="2">
                        <c:v>4. kvartal 2020​</c:v>
                      </c:pt>
                      <c:pt idx="3">
                        <c:v>3. tertial 2021</c:v>
                      </c:pt>
                      <c:pt idx="4">
                        <c:v>3. tertial 2022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NY3tertial!$B$27:$F$27</c15:sqref>
                        </c15:formulaRef>
                      </c:ext>
                    </c:extLst>
                    <c:numCache>
                      <c:formatCode>0.0\ %</c:formatCode>
                      <c:ptCount val="5"/>
                      <c:pt idx="0">
                        <c:v>7.0999999999999994E-2</c:v>
                      </c:pt>
                      <c:pt idx="1">
                        <c:v>0.114</c:v>
                      </c:pt>
                      <c:pt idx="2">
                        <c:v>5.7234866445392774E-2</c:v>
                      </c:pt>
                      <c:pt idx="3">
                        <c:v>0.11105773429993884</c:v>
                      </c:pt>
                      <c:pt idx="4">
                        <c:v>0.10386630746913765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C-6DB2-4A42-8854-920D69257E3A}"/>
                  </c:ext>
                </c:extLst>
              </c15:ser>
            </c15:filteredLineSeries>
          </c:ext>
        </c:extLst>
      </c:lineChart>
      <c:catAx>
        <c:axId val="44324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614314608"/>
        <c:crosses val="autoZero"/>
        <c:auto val="1"/>
        <c:lblAlgn val="ctr"/>
        <c:lblOffset val="100"/>
        <c:noMultiLvlLbl val="0"/>
      </c:catAx>
      <c:valAx>
        <c:axId val="614314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\ 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432402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A2F46-9864-4436-8EBB-16F57A78B36B}" type="datetimeFigureOut">
              <a:rPr lang="nb-NO" smtClean="0"/>
              <a:t>23.02.2023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3C8C4-81D7-4C84-9249-22E73C1F65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2651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B3C8C4-81D7-4C84-9249-22E73C1F6588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5446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Oppvekst og utdanning har et høyere sykefravær i 2022 enn de foregående årene. I de andre sektorene er fraværet lavere enn i 2021, men høyere enn årene før. For helse og velferd skyldes dette trolig stort fravær på starten av året, for som vi ser på neste bilde er utviklingen i tredje tertial svært god.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B3C8C4-81D7-4C84-9249-22E73C1F6588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4081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Sykefraværet i helse har gått ned med 3,2 prosentpoeng mot samme periode i 2021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B3C8C4-81D7-4C84-9249-22E73C1F6588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3528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B3C8C4-81D7-4C84-9249-22E73C1F6588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2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F9857E-1990-467F-B553-9A072E555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85D6F71-B2D3-4886-A556-F1AA5CF6F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A9A84E2-ADCB-455D-B87B-60381428E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756F-05D0-4731-A713-AA0B35DD6606}" type="datetimeFigureOut">
              <a:rPr lang="nb-NO" smtClean="0"/>
              <a:t>23.02.2023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118136C-120B-44A0-9A9B-8713429EE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A745A3E-9031-4581-90A4-03B3D7993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2070-1E43-4BB4-9E2C-E8FE599332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748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2D9DA4-B678-4100-B6A2-F5AEE861A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D4902D4-F06D-458B-AC61-25705CA34B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0CD77AA-9E57-4D51-9ED4-6B038EC3A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756F-05D0-4731-A713-AA0B35DD6606}" type="datetimeFigureOut">
              <a:rPr lang="nb-NO" smtClean="0"/>
              <a:t>23.02.2023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8C45690-6BCA-4961-A9CB-487552B18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C2198B9-5E84-4624-B675-55B05096B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2070-1E43-4BB4-9E2C-E8FE599332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324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7BB7E27-EE56-421D-9D88-944CD660A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B2FD7E4-15F0-42FB-898E-AAE0F938F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EF3CD-680B-40A6-895C-F85EAB3C9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756F-05D0-4731-A713-AA0B35DD6606}" type="datetimeFigureOut">
              <a:rPr lang="nb-NO" smtClean="0"/>
              <a:t>23.02.2023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01E484C-E8B9-4553-8C83-80EFB6359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BB84635-EFD2-4B96-8DF4-77D86C07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2070-1E43-4BB4-9E2C-E8FE599332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0608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698" y="641288"/>
            <a:ext cx="10639640" cy="660290"/>
          </a:xfrm>
        </p:spPr>
        <p:txBody>
          <a:bodyPr/>
          <a:lstStyle>
            <a:lvl1pPr marL="0">
              <a:defRPr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1698" y="2397211"/>
            <a:ext cx="10639640" cy="3891243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41699" y="6576646"/>
            <a:ext cx="790301" cy="248264"/>
          </a:xfrm>
        </p:spPr>
        <p:txBody>
          <a:bodyPr/>
          <a:lstStyle/>
          <a:p>
            <a:fld id="{D00FBF49-E6F1-44F7-9F39-64D57B65782C}" type="datetime1">
              <a:rPr lang="nb-NO" smtClean="0"/>
              <a:t>23.02.2023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32000" y="6576646"/>
            <a:ext cx="9526954" cy="248264"/>
          </a:xfrm>
        </p:spPr>
        <p:txBody>
          <a:bodyPr/>
          <a:lstStyle/>
          <a:p>
            <a:r>
              <a:rPr lang="nb-NO"/>
              <a:t>Sykefravær Levanger kommune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88720" y="394978"/>
            <a:ext cx="10080642" cy="109607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41697" y="1845734"/>
            <a:ext cx="4793341" cy="402336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31BF-DC91-4769-B488-C791D9177374}" type="datetime1">
              <a:rPr lang="nb-NO" smtClean="0"/>
              <a:t>23.02.2023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Sykefravær Levanger kommune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85F41A-E678-43DF-9E54-ABBD31103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4A53971-FFB6-40A7-A03C-5FC7C9F24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6CD194C-747C-408B-97EB-902C85F35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756F-05D0-4731-A713-AA0B35DD6606}" type="datetimeFigureOut">
              <a:rPr lang="nb-NO" smtClean="0"/>
              <a:t>23.02.2023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776A173-5D34-4C06-BFE5-91597D686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E51A618-C46B-4748-AC31-9C493F37A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2070-1E43-4BB4-9E2C-E8FE599332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516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594E8F-050C-4A46-B55B-6987F7D89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A4E6167-62DD-4180-A655-F86B1F2C1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FA5CD72-78A4-43C9-AE84-19F9E75D4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756F-05D0-4731-A713-AA0B35DD6606}" type="datetimeFigureOut">
              <a:rPr lang="nb-NO" smtClean="0"/>
              <a:t>23.02.2023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629132D-7D89-45D2-B73A-B3892CF8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2A6A0EC-A38B-4E73-8564-5E0C7B330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2070-1E43-4BB4-9E2C-E8FE599332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101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598BDB3-8C3A-4198-9C4D-E17E09430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684C984-26D2-43F0-8243-C11014142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E814490-2E69-48D2-8B6A-7F4AA5D68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A1B9B83-4579-446B-8A36-32E0A7A9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756F-05D0-4731-A713-AA0B35DD6606}" type="datetimeFigureOut">
              <a:rPr lang="nb-NO" smtClean="0"/>
              <a:t>23.02.2023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45A514B-C8CB-4FF9-BCD0-32B29AC61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43B978-5616-4351-8844-82F9F1281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2070-1E43-4BB4-9E2C-E8FE599332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6241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4C850C5-0B26-4299-9F08-207477DA3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A053D8B-7805-4E92-85C8-2922C75CC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566B153-A15B-448E-B4D1-A491CBCA7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AEEB3CC-F5AD-48B8-A872-FC73A274A7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AB50CB5-283E-4367-8ED0-17A1505DF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B07F9B94-E8B3-46FA-A276-B61891907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756F-05D0-4731-A713-AA0B35DD6606}" type="datetimeFigureOut">
              <a:rPr lang="nb-NO" smtClean="0"/>
              <a:t>23.02.2023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A4065EA-0F56-4FE4-974B-1EF8D4C5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E73D423-5AEC-473A-A9B9-EB119601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2070-1E43-4BB4-9E2C-E8FE599332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287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278FB1-E5BA-4396-B6B9-813C56EE1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5DC6C1C-E649-4FC9-9B08-47E622C5F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756F-05D0-4731-A713-AA0B35DD6606}" type="datetimeFigureOut">
              <a:rPr lang="nb-NO" smtClean="0"/>
              <a:t>23.02.2023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3967B90-926C-4FC5-8B04-DEADFC4D4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C2CE471-3897-4C13-AA0F-3A78FB3F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2070-1E43-4BB4-9E2C-E8FE599332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801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961B8F2-9762-4D2B-84BA-3A78353C9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756F-05D0-4731-A713-AA0B35DD6606}" type="datetimeFigureOut">
              <a:rPr lang="nb-NO" smtClean="0"/>
              <a:t>23.02.2023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825A601-FC35-4DB4-9663-F9C6CCC89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F2D03AE-17C4-470F-97A3-965F23C70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2070-1E43-4BB4-9E2C-E8FE599332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082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036E618-D3B4-4236-B451-1C1A32B5B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AFD284F-4F17-43A9-AC7C-4E422B91F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38236F8-60D5-4705-8403-5FC701B0B6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CA6B107-0A8B-4052-9E6E-4894DD7BF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756F-05D0-4731-A713-AA0B35DD6606}" type="datetimeFigureOut">
              <a:rPr lang="nb-NO" smtClean="0"/>
              <a:t>23.02.2023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FC7BB16-B62F-463C-92C9-2651B6ECF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D56CA54-599F-4A07-971F-242EE7C13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2070-1E43-4BB4-9E2C-E8FE599332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261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B0AC48-5795-46E1-8599-E374E6D6E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92F6438-69EC-4B93-B673-BC65FC0A8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8B78A9E-665D-431F-B781-635B4FBB0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00C96E6-095B-40DD-B8C6-E1B53AE3E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756F-05D0-4731-A713-AA0B35DD6606}" type="datetimeFigureOut">
              <a:rPr lang="nb-NO" smtClean="0"/>
              <a:t>23.02.2023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BD31820-0AF9-4BBF-8939-C60ED4D0C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A7B7CB8-1BD3-48F5-B70C-1A44896CE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2070-1E43-4BB4-9E2C-E8FE599332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833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AD0164F-0C75-4449-B42A-B31262F26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19DAD0C-EB86-4157-802B-0C520FD28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1C00F35-FD24-4B29-969F-999D20184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D756F-05D0-4731-A713-AA0B35DD6606}" type="datetimeFigureOut">
              <a:rPr lang="nb-NO" smtClean="0"/>
              <a:t>23.02.2023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39E645F-CEE9-4EDC-A572-21CC066642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2570D29-18F7-4505-8516-15D0C59B6C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92070-1E43-4BB4-9E2C-E8FE599332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288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41698" y="641287"/>
            <a:ext cx="10639640" cy="8085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698" y="2199214"/>
            <a:ext cx="10639640" cy="444272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41699" y="6576646"/>
            <a:ext cx="759293" cy="2482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73EF158-C004-4A86-8911-EDFCA73DEAF1}" type="datetime1">
              <a:rPr lang="nb-NO" smtClean="0"/>
              <a:t>23.02.2023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0992" y="6576646"/>
            <a:ext cx="9557962" cy="2482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nb-NO"/>
              <a:t>Sykefravær Levanger kommune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58954" y="6576646"/>
            <a:ext cx="556846" cy="2482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1699" cy="6858000"/>
          </a:xfrm>
          <a:prstGeom prst="rect">
            <a:avLst/>
          </a:prstGeom>
        </p:spPr>
      </p:pic>
      <p:grpSp>
        <p:nvGrpSpPr>
          <p:cNvPr id="12" name="Group 7"/>
          <p:cNvGrpSpPr>
            <a:grpSpLocks/>
          </p:cNvGrpSpPr>
          <p:nvPr userDrawn="1"/>
        </p:nvGrpSpPr>
        <p:grpSpPr bwMode="auto">
          <a:xfrm>
            <a:off x="9399589" y="77194"/>
            <a:ext cx="2481263" cy="455613"/>
            <a:chOff x="3982" y="0"/>
            <a:chExt cx="1563" cy="287"/>
          </a:xfrm>
        </p:grpSpPr>
        <p:sp>
          <p:nvSpPr>
            <p:cNvPr id="13" name="Text Box 8"/>
            <p:cNvSpPr txBox="1">
              <a:spLocks noChangeArrowheads="1"/>
            </p:cNvSpPr>
            <p:nvPr userDrawn="1"/>
          </p:nvSpPr>
          <p:spPr bwMode="auto">
            <a:xfrm>
              <a:off x="4157" y="0"/>
              <a:ext cx="1388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tIns="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nb-NO" sz="1200" b="0">
                  <a:latin typeface="Arial" charset="0"/>
                </a:rPr>
                <a:t>Levanger kommune</a:t>
              </a:r>
              <a:br>
                <a:rPr lang="nb-NO" sz="1800" b="0">
                  <a:latin typeface="Arial" charset="0"/>
                </a:rPr>
              </a:br>
              <a:r>
                <a:rPr lang="nb-NO" sz="1000" b="0">
                  <a:latin typeface="Arial" charset="0"/>
                </a:rPr>
                <a:t>Rådmannens stab</a:t>
              </a:r>
            </a:p>
          </p:txBody>
        </p:sp>
        <p:pic>
          <p:nvPicPr>
            <p:cNvPr id="14" name="Picture 9" descr="Kommunevåpenet_4-f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2" y="10"/>
              <a:ext cx="21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5D906539-C7CB-47AD-976E-D71F56A793D8}"/>
              </a:ext>
            </a:extLst>
          </p:cNvPr>
          <p:cNvCxnSpPr/>
          <p:nvPr userDrawn="1"/>
        </p:nvCxnSpPr>
        <p:spPr>
          <a:xfrm>
            <a:off x="1241698" y="6432550"/>
            <a:ext cx="10950302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2" r:id="rId2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798C153-8F27-46A0-A282-5102EA8B8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22343" y="1783959"/>
            <a:ext cx="4543425" cy="2889114"/>
          </a:xfrm>
        </p:spPr>
        <p:txBody>
          <a:bodyPr anchor="b">
            <a:normAutofit/>
          </a:bodyPr>
          <a:lstStyle/>
          <a:p>
            <a:pPr algn="l"/>
            <a:r>
              <a:rPr lang="nb-NO" sz="4000" dirty="0"/>
              <a:t>Sykefraværsutvikling i Levanger kommune 2019-2022</a:t>
            </a:r>
            <a:endParaRPr lang="nb-NO" sz="3800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FC7F337-8E56-4886-9C30-7FC7571D31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32" r="-2" b="15855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78999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3E60AEF-95E0-468B-8951-401644793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728" y="64295"/>
            <a:ext cx="3201366" cy="964406"/>
          </a:xfrm>
        </p:spPr>
        <p:txBody>
          <a:bodyPr anchor="b">
            <a:normAutofit/>
          </a:bodyPr>
          <a:lstStyle/>
          <a:p>
            <a:r>
              <a:rPr lang="nb-NO" sz="2800" dirty="0">
                <a:solidFill>
                  <a:schemeClr val="bg1"/>
                </a:solidFill>
              </a:rPr>
              <a:t>Utvikling i totalt fravær 2022: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37ED6112-9CCD-4414-AE9A-FFF489F3A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9273" y="5287151"/>
            <a:ext cx="1182727" cy="1560711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C8DE603B-63C1-48D6-9CEB-4C1BF7128304}"/>
              </a:ext>
            </a:extLst>
          </p:cNvPr>
          <p:cNvSpPr txBox="1"/>
          <p:nvPr/>
        </p:nvSpPr>
        <p:spPr>
          <a:xfrm>
            <a:off x="300036" y="1250994"/>
            <a:ext cx="36504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bg1"/>
                </a:solidFill>
              </a:rPr>
              <a:t>Fraværet</a:t>
            </a:r>
            <a:r>
              <a:rPr lang="en-US" sz="1600" dirty="0">
                <a:solidFill>
                  <a:schemeClr val="bg1"/>
                </a:solidFill>
              </a:rPr>
              <a:t> i 2022 </a:t>
            </a:r>
            <a:r>
              <a:rPr lang="en-US" sz="1600" dirty="0" err="1">
                <a:solidFill>
                  <a:schemeClr val="bg1"/>
                </a:solidFill>
              </a:rPr>
              <a:t>startet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relativt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høyt</a:t>
            </a:r>
            <a:r>
              <a:rPr lang="en-US" sz="1600" dirty="0">
                <a:solidFill>
                  <a:schemeClr val="bg1"/>
                </a:solidFill>
              </a:rPr>
              <a:t> i </a:t>
            </a:r>
            <a:r>
              <a:rPr lang="en-US" sz="1600" dirty="0" err="1">
                <a:solidFill>
                  <a:schemeClr val="bg1"/>
                </a:solidFill>
              </a:rPr>
              <a:t>første</a:t>
            </a:r>
            <a:r>
              <a:rPr lang="en-US" sz="1600" dirty="0">
                <a:solidFill>
                  <a:schemeClr val="bg1"/>
                </a:solidFill>
              </a:rPr>
              <a:t> tertial, men i </a:t>
            </a:r>
            <a:r>
              <a:rPr lang="en-US" sz="1600" dirty="0" err="1">
                <a:solidFill>
                  <a:schemeClr val="bg1"/>
                </a:solidFill>
              </a:rPr>
              <a:t>løpet</a:t>
            </a:r>
            <a:r>
              <a:rPr lang="en-US" sz="1600" dirty="0">
                <a:solidFill>
                  <a:schemeClr val="bg1"/>
                </a:solidFill>
              </a:rPr>
              <a:t> av </a:t>
            </a:r>
            <a:r>
              <a:rPr lang="en-US" sz="1600" dirty="0" err="1">
                <a:solidFill>
                  <a:schemeClr val="bg1"/>
                </a:solidFill>
              </a:rPr>
              <a:t>året</a:t>
            </a:r>
            <a:r>
              <a:rPr lang="en-US" sz="1600" dirty="0">
                <a:solidFill>
                  <a:schemeClr val="bg1"/>
                </a:solidFill>
              </a:rPr>
              <a:t> har </a:t>
            </a:r>
            <a:r>
              <a:rPr lang="en-US" sz="1600" dirty="0" err="1">
                <a:solidFill>
                  <a:schemeClr val="bg1"/>
                </a:solidFill>
              </a:rPr>
              <a:t>fraværet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stabilisert</a:t>
            </a:r>
            <a:r>
              <a:rPr lang="en-US" sz="1600" dirty="0">
                <a:solidFill>
                  <a:schemeClr val="bg1"/>
                </a:solidFill>
              </a:rPr>
              <a:t> seg </a:t>
            </a:r>
            <a:r>
              <a:rPr lang="en-US" sz="1600" dirty="0" err="1">
                <a:solidFill>
                  <a:schemeClr val="bg1"/>
                </a:solidFill>
              </a:rPr>
              <a:t>flere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prosentpoeng</a:t>
            </a:r>
            <a:r>
              <a:rPr lang="en-US" sz="1600" dirty="0">
                <a:solidFill>
                  <a:schemeClr val="bg1"/>
                </a:solidFill>
              </a:rPr>
              <a:t> under det </a:t>
            </a:r>
            <a:r>
              <a:rPr lang="en-US" sz="1600" dirty="0" err="1">
                <a:solidFill>
                  <a:schemeClr val="bg1"/>
                </a:solidFill>
              </a:rPr>
              <a:t>foregående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året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  <a:endParaRPr lang="nb-NO" sz="2400" dirty="0"/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9CC74EE8-B45B-48A7-B8E2-7443ACBC36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7127880"/>
              </p:ext>
            </p:extLst>
          </p:nvPr>
        </p:nvGraphicFramePr>
        <p:xfrm>
          <a:off x="4803748" y="411678"/>
          <a:ext cx="6945523" cy="3716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247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8ADAEF-E94C-4552-8D0E-1EFACEB0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Sykefravær </a:t>
            </a:r>
            <a:r>
              <a:rPr lang="nb-NO" dirty="0" err="1"/>
              <a:t>årstotal</a:t>
            </a:r>
            <a:r>
              <a:rPr lang="nb-NO" dirty="0"/>
              <a:t> per sektor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9B2B655-18C2-40BC-9413-A5CBCBFDA8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519743"/>
              </p:ext>
            </p:extLst>
          </p:nvPr>
        </p:nvGraphicFramePr>
        <p:xfrm>
          <a:off x="905164" y="1531143"/>
          <a:ext cx="10741891" cy="49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3373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8ADAEF-E94C-4552-8D0E-1EFACEB0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Sykefravær tredje tertial per sektor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8F8CF7F5-51F6-495B-B758-E423F1800CD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37572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0492030-748B-4EE3-A594-F2B782C1E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2022 i retrospekt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958FC2-6E85-4AC3-895F-D0CAF84B60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1697" y="1845734"/>
            <a:ext cx="10571612" cy="4023360"/>
          </a:xfrm>
        </p:spPr>
        <p:txBody>
          <a:bodyPr>
            <a:normAutofit fontScale="55000" lnSpcReduction="20000"/>
          </a:bodyPr>
          <a:lstStyle/>
          <a:p>
            <a:pPr marL="475488" lvl="2" indent="0">
              <a:buNone/>
            </a:pPr>
            <a:r>
              <a:rPr lang="nb-NO" sz="4300" i="1" dirty="0"/>
              <a:t>I 2021 sa vi dette om hva vi forventet i 2022: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b-NO" sz="4300" i="1" dirty="0"/>
              <a:t>Vi forventer et høyt sykefravær de første månedene i 2022.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b-NO" sz="4300" i="1" dirty="0"/>
              <a:t>Siste halvdel av 2022 håper vi at fraværet har stabilisert seg og er på linje med tidligere år</a:t>
            </a:r>
          </a:p>
          <a:p>
            <a:pPr>
              <a:buFont typeface="Wingdings" panose="05000000000000000000" pitchFamily="2" charset="2"/>
              <a:buChar char="§"/>
            </a:pPr>
            <a:endParaRPr lang="nb-NO" sz="4900" dirty="0"/>
          </a:p>
          <a:p>
            <a:pPr>
              <a:buFont typeface="Wingdings" panose="05000000000000000000" pitchFamily="2" charset="2"/>
              <a:buChar char="§"/>
            </a:pPr>
            <a:r>
              <a:rPr lang="nb-NO" sz="4900" dirty="0"/>
              <a:t>Vi ser at dette viste seg å stemme godt. Første tertial i 2022 var fraværet høyt, men gjennom året har det sunket </a:t>
            </a:r>
            <a:r>
              <a:rPr lang="nb-NO" sz="4900"/>
              <a:t>og stabilisert </a:t>
            </a:r>
            <a:r>
              <a:rPr lang="nb-NO" sz="4900" dirty="0"/>
              <a:t>seg. Fremdeles er sykefraværet høyere enn ønskelig, og dette vil være et forbedringsområde også framover.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4900" dirty="0"/>
              <a:t>Vi skal fortsette jobben med nærværsarbeid, lederstøtte og målretta tiltak inn mot enkeltavdelinger</a:t>
            </a:r>
          </a:p>
          <a:p>
            <a:pPr marL="0" indent="0">
              <a:buNone/>
            </a:pPr>
            <a:endParaRPr lang="nb-NO" sz="4900" dirty="0"/>
          </a:p>
          <a:p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64B5B2E-F9D5-4561-89F0-6BF024DB2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31BF-DC91-4769-B488-C791D9177374}" type="datetime1">
              <a:rPr lang="nb-NO" smtClean="0"/>
              <a:t>23.02.2023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AB4269A-4A5D-4E28-A48E-1DA267EB1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Sykefravær Levanger kommune</a:t>
            </a:r>
            <a:endParaRPr lang="en-US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8E29AA8-EBD7-4A66-85F6-D623AFEA3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78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k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anger_kommune_16-9" id="{E75202E2-A64A-4D5D-840A-0B24B439903E}" vid="{19BAF0E0-DD68-4575-926E-CB4971BBCBAE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3e8e528-5de9-4b5a-ac44-1fc01a792a52">
      <UserInfo>
        <DisplayName>Aunet, Ingrid Soknes</DisplayName>
        <AccountId>19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30C7B31E0DAF4593D235055B27CE73" ma:contentTypeVersion="6" ma:contentTypeDescription="Create a new document." ma:contentTypeScope="" ma:versionID="e0857599b269752a9097f39bedab2986">
  <xsd:schema xmlns:xsd="http://www.w3.org/2001/XMLSchema" xmlns:xs="http://www.w3.org/2001/XMLSchema" xmlns:p="http://schemas.microsoft.com/office/2006/metadata/properties" xmlns:ns2="42a0d182-dda7-4514-b1ff-6dce3b9bc5ac" xmlns:ns3="f3e8e528-5de9-4b5a-ac44-1fc01a792a52" targetNamespace="http://schemas.microsoft.com/office/2006/metadata/properties" ma:root="true" ma:fieldsID="ea11951a008f5dd74cdb002b405ed50d" ns2:_="" ns3:_="">
    <xsd:import namespace="42a0d182-dda7-4514-b1ff-6dce3b9bc5ac"/>
    <xsd:import namespace="f3e8e528-5de9-4b5a-ac44-1fc01a792a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a0d182-dda7-4514-b1ff-6dce3b9bc5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e8e528-5de9-4b5a-ac44-1fc01a792a5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899186-55C6-4908-8C05-C808E19FF6FD}">
  <ds:schemaRefs>
    <ds:schemaRef ds:uri="42a0d182-dda7-4514-b1ff-6dce3b9bc5ac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f3e8e528-5de9-4b5a-ac44-1fc01a792a5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603EA70-515A-4D55-BF96-9E5C46DB38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DCFC79-6EE3-4F9E-8B25-0CC54FC04A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a0d182-dda7-4514-b1ff-6dce3b9bc5ac"/>
    <ds:schemaRef ds:uri="f3e8e528-5de9-4b5a-ac44-1fc01a792a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250</Words>
  <Application>Microsoft Office PowerPoint</Application>
  <PresentationFormat>Widescreen</PresentationFormat>
  <Paragraphs>24</Paragraphs>
  <Slides>5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Office-tema</vt:lpstr>
      <vt:lpstr>Retrospekt</vt:lpstr>
      <vt:lpstr>Sykefraværsutvikling i Levanger kommune 2019-2022</vt:lpstr>
      <vt:lpstr>Utvikling i totalt fravær 2022:</vt:lpstr>
      <vt:lpstr>Sykefravær årstotal per sektor</vt:lpstr>
      <vt:lpstr>Sykefravær tredje tertial per sektor</vt:lpstr>
      <vt:lpstr>2022 i retrospekt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Orientering om arbeidet med pleiefaktor og bemanningsnorm i Levanger kommune</dc:title>
  <dc:creator>Monica</dc:creator>
  <cp:lastModifiedBy>Melvold, Sølvi</cp:lastModifiedBy>
  <cp:revision>9</cp:revision>
  <dcterms:created xsi:type="dcterms:W3CDTF">2021-09-14T10:59:32Z</dcterms:created>
  <dcterms:modified xsi:type="dcterms:W3CDTF">2023-02-23T08:03:22Z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0x0101001C30C7B31E0DAF4593D235055B27CE73</vt:lpwstr>
  </property>
</Properties>
</file>