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sldIdLst>
    <p:sldId id="271" r:id="rId5"/>
    <p:sldId id="295" r:id="rId6"/>
    <p:sldId id="2147200111" r:id="rId7"/>
    <p:sldId id="296" r:id="rId8"/>
    <p:sldId id="272" r:id="rId9"/>
    <p:sldId id="280" r:id="rId10"/>
    <p:sldId id="269" r:id="rId11"/>
    <p:sldId id="293" r:id="rId12"/>
    <p:sldId id="2147200104" r:id="rId13"/>
    <p:sldId id="287" r:id="rId14"/>
    <p:sldId id="2147200107" r:id="rId15"/>
    <p:sldId id="2147200105" r:id="rId16"/>
    <p:sldId id="2147200106" r:id="rId17"/>
    <p:sldId id="2147200113" r:id="rId18"/>
    <p:sldId id="297" r:id="rId19"/>
    <p:sldId id="290" r:id="rId20"/>
    <p:sldId id="2147200108" r:id="rId21"/>
  </p:sldIdLst>
  <p:sldSz cx="12192000" cy="6858000"/>
  <p:notesSz cx="6794500" cy="9906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BB7027-C2B5-7252-0595-5F675F0C7939}" name="Halvorsen, Laila Helene" initials="HL" userId="S::lahl@levanger.kommune.no::9d4fc6ce-e18f-4920-a67d-2ea7d536e80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CD2D8"/>
    <a:srgbClr val="E7EAED"/>
    <a:srgbClr val="EBF3FB"/>
    <a:srgbClr val="FFFFCC"/>
    <a:srgbClr val="E7F0F9"/>
    <a:srgbClr val="FF66CC"/>
    <a:srgbClr val="D7D200"/>
    <a:srgbClr val="F2CF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509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7897B3E0-3521-4100-A367-574B34257259}" type="datetimeFigureOut">
              <a:rPr lang="nb-NO" smtClean="0"/>
              <a:t>04.02.2026</a:t>
            </a:fld>
            <a:endParaRPr lang="nb-NO"/>
          </a:p>
        </p:txBody>
      </p:sp>
      <p:sp>
        <p:nvSpPr>
          <p:cNvPr id="4" name="Plassholder for lysbilde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BAFDFF90-88AA-478C-90BB-5F7480A62E9F}" type="slidenum">
              <a:rPr lang="nb-NO" smtClean="0"/>
              <a:t>‹#›</a:t>
            </a:fld>
            <a:endParaRPr lang="nb-NO"/>
          </a:p>
        </p:txBody>
      </p:sp>
    </p:spTree>
    <p:extLst>
      <p:ext uri="{BB962C8B-B14F-4D97-AF65-F5344CB8AC3E}">
        <p14:creationId xmlns:p14="http://schemas.microsoft.com/office/powerpoint/2010/main" val="214201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BAFDFF90-88AA-478C-90BB-5F7480A62E9F}" type="slidenum">
              <a:rPr lang="nb-NO" smtClean="0"/>
              <a:t>1</a:t>
            </a:fld>
            <a:endParaRPr lang="nb-NO"/>
          </a:p>
        </p:txBody>
      </p:sp>
    </p:spTree>
    <p:extLst>
      <p:ext uri="{BB962C8B-B14F-4D97-AF65-F5344CB8AC3E}">
        <p14:creationId xmlns:p14="http://schemas.microsoft.com/office/powerpoint/2010/main" val="2054204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BAFDFF90-88AA-478C-90BB-5F7480A62E9F}" type="slidenum">
              <a:rPr lang="nb-NO" smtClean="0"/>
              <a:t>2</a:t>
            </a:fld>
            <a:endParaRPr lang="nb-NO"/>
          </a:p>
        </p:txBody>
      </p:sp>
    </p:spTree>
    <p:extLst>
      <p:ext uri="{BB962C8B-B14F-4D97-AF65-F5344CB8AC3E}">
        <p14:creationId xmlns:p14="http://schemas.microsoft.com/office/powerpoint/2010/main" val="3090921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latin typeface="Calibri"/>
                <a:ea typeface="Calibri"/>
                <a:cs typeface="Calibri"/>
              </a:rPr>
              <a:t>Handlingsplaner</a:t>
            </a:r>
            <a:r>
              <a:rPr lang="en-US">
                <a:latin typeface="Calibri"/>
                <a:ea typeface="Calibri"/>
                <a:cs typeface="Calibri"/>
              </a:rPr>
              <a:t> </a:t>
            </a:r>
            <a:r>
              <a:rPr lang="en-US" err="1">
                <a:latin typeface="Calibri"/>
                <a:ea typeface="Calibri"/>
                <a:cs typeface="Calibri"/>
              </a:rPr>
              <a:t>vil</a:t>
            </a:r>
            <a:r>
              <a:rPr lang="en-US">
                <a:latin typeface="Calibri"/>
                <a:ea typeface="Calibri"/>
                <a:cs typeface="Calibri"/>
              </a:rPr>
              <a:t> </a:t>
            </a:r>
            <a:r>
              <a:rPr lang="en-US" err="1">
                <a:latin typeface="Calibri"/>
                <a:ea typeface="Calibri"/>
                <a:cs typeface="Calibri"/>
              </a:rPr>
              <a:t>si</a:t>
            </a:r>
            <a:r>
              <a:rPr lang="en-US">
                <a:latin typeface="Calibri"/>
                <a:ea typeface="Calibri"/>
                <a:cs typeface="Calibri"/>
              </a:rPr>
              <a:t> </a:t>
            </a:r>
            <a:r>
              <a:rPr lang="en-US" err="1">
                <a:latin typeface="Calibri"/>
                <a:ea typeface="Calibri"/>
                <a:cs typeface="Calibri"/>
              </a:rPr>
              <a:t>konkrete</a:t>
            </a:r>
            <a:r>
              <a:rPr lang="en-US">
                <a:latin typeface="Calibri"/>
                <a:ea typeface="Calibri"/>
                <a:cs typeface="Calibri"/>
              </a:rPr>
              <a:t> </a:t>
            </a:r>
            <a:r>
              <a:rPr lang="en-US" err="1">
                <a:latin typeface="Calibri"/>
                <a:ea typeface="Calibri"/>
                <a:cs typeface="Calibri"/>
              </a:rPr>
              <a:t>tiltak</a:t>
            </a:r>
            <a:r>
              <a:rPr lang="en-US">
                <a:latin typeface="Calibri"/>
                <a:ea typeface="Calibri"/>
                <a:cs typeface="Calibri"/>
              </a:rPr>
              <a:t>, </a:t>
            </a:r>
            <a:r>
              <a:rPr lang="en-US" err="1">
                <a:latin typeface="Calibri"/>
                <a:ea typeface="Calibri"/>
                <a:cs typeface="Calibri"/>
              </a:rPr>
              <a:t>oppdrag</a:t>
            </a:r>
            <a:r>
              <a:rPr lang="en-US">
                <a:latin typeface="Calibri"/>
                <a:ea typeface="Calibri"/>
                <a:cs typeface="Calibri"/>
              </a:rPr>
              <a:t> </a:t>
            </a:r>
            <a:r>
              <a:rPr lang="en-US" err="1">
                <a:latin typeface="Calibri"/>
                <a:ea typeface="Calibri"/>
                <a:cs typeface="Calibri"/>
              </a:rPr>
              <a:t>og</a:t>
            </a:r>
            <a:r>
              <a:rPr lang="en-US">
                <a:latin typeface="Calibri"/>
                <a:ea typeface="Calibri"/>
                <a:cs typeface="Calibri"/>
              </a:rPr>
              <a:t> </a:t>
            </a:r>
            <a:r>
              <a:rPr lang="en-US" err="1">
                <a:latin typeface="Calibri"/>
                <a:ea typeface="Calibri"/>
                <a:cs typeface="Calibri"/>
              </a:rPr>
              <a:t>investeringer</a:t>
            </a:r>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fld id="{BAFDFF90-88AA-478C-90BB-5F7480A62E9F}" type="slidenum">
              <a:rPr lang="nb-NO" smtClean="0"/>
              <a:t>5</a:t>
            </a:fld>
            <a:endParaRPr lang="nb-NO"/>
          </a:p>
        </p:txBody>
      </p:sp>
    </p:spTree>
    <p:extLst>
      <p:ext uri="{BB962C8B-B14F-4D97-AF65-F5344CB8AC3E}">
        <p14:creationId xmlns:p14="http://schemas.microsoft.com/office/powerpoint/2010/main" val="1303654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10A37-5C1E-A722-1D98-D9DE8363EC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B618F3-3DB3-E1E3-D05C-02A999661C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5C7BF0-28CA-527B-B273-45B17A66D71F}"/>
              </a:ext>
            </a:extLst>
          </p:cNvPr>
          <p:cNvSpPr>
            <a:spLocks noGrp="1"/>
          </p:cNvSpPr>
          <p:nvPr>
            <p:ph type="body" idx="1"/>
          </p:nvPr>
        </p:nvSpPr>
        <p:spPr/>
        <p:txBody>
          <a:bodyPr/>
          <a:lstStyle/>
          <a:p>
            <a:r>
              <a:rPr lang="en-US" err="1">
                <a:latin typeface="Calibri"/>
                <a:ea typeface="Calibri"/>
                <a:cs typeface="Calibri"/>
              </a:rPr>
              <a:t>Handlingsplaner</a:t>
            </a:r>
            <a:r>
              <a:rPr lang="en-US">
                <a:latin typeface="Calibri"/>
                <a:ea typeface="Calibri"/>
                <a:cs typeface="Calibri"/>
              </a:rPr>
              <a:t> </a:t>
            </a:r>
            <a:r>
              <a:rPr lang="en-US" err="1">
                <a:latin typeface="Calibri"/>
                <a:ea typeface="Calibri"/>
                <a:cs typeface="Calibri"/>
              </a:rPr>
              <a:t>vil</a:t>
            </a:r>
            <a:r>
              <a:rPr lang="en-US">
                <a:latin typeface="Calibri"/>
                <a:ea typeface="Calibri"/>
                <a:cs typeface="Calibri"/>
              </a:rPr>
              <a:t> </a:t>
            </a:r>
            <a:r>
              <a:rPr lang="en-US" err="1">
                <a:latin typeface="Calibri"/>
                <a:ea typeface="Calibri"/>
                <a:cs typeface="Calibri"/>
              </a:rPr>
              <a:t>si</a:t>
            </a:r>
            <a:r>
              <a:rPr lang="en-US">
                <a:latin typeface="Calibri"/>
                <a:ea typeface="Calibri"/>
                <a:cs typeface="Calibri"/>
              </a:rPr>
              <a:t> </a:t>
            </a:r>
            <a:r>
              <a:rPr lang="en-US" err="1">
                <a:latin typeface="Calibri"/>
                <a:ea typeface="Calibri"/>
                <a:cs typeface="Calibri"/>
              </a:rPr>
              <a:t>konkrete</a:t>
            </a:r>
            <a:r>
              <a:rPr lang="en-US">
                <a:latin typeface="Calibri"/>
                <a:ea typeface="Calibri"/>
                <a:cs typeface="Calibri"/>
              </a:rPr>
              <a:t> </a:t>
            </a:r>
            <a:r>
              <a:rPr lang="en-US" err="1">
                <a:latin typeface="Calibri"/>
                <a:ea typeface="Calibri"/>
                <a:cs typeface="Calibri"/>
              </a:rPr>
              <a:t>tiltak</a:t>
            </a:r>
            <a:r>
              <a:rPr lang="en-US">
                <a:latin typeface="Calibri"/>
                <a:ea typeface="Calibri"/>
                <a:cs typeface="Calibri"/>
              </a:rPr>
              <a:t>, </a:t>
            </a:r>
            <a:r>
              <a:rPr lang="en-US" err="1">
                <a:latin typeface="Calibri"/>
                <a:ea typeface="Calibri"/>
                <a:cs typeface="Calibri"/>
              </a:rPr>
              <a:t>oppdrag</a:t>
            </a:r>
            <a:r>
              <a:rPr lang="en-US">
                <a:latin typeface="Calibri"/>
                <a:ea typeface="Calibri"/>
                <a:cs typeface="Calibri"/>
              </a:rPr>
              <a:t> </a:t>
            </a:r>
            <a:r>
              <a:rPr lang="en-US" err="1">
                <a:latin typeface="Calibri"/>
                <a:ea typeface="Calibri"/>
                <a:cs typeface="Calibri"/>
              </a:rPr>
              <a:t>og</a:t>
            </a:r>
            <a:r>
              <a:rPr lang="en-US">
                <a:latin typeface="Calibri"/>
                <a:ea typeface="Calibri"/>
                <a:cs typeface="Calibri"/>
              </a:rPr>
              <a:t> </a:t>
            </a:r>
            <a:r>
              <a:rPr lang="en-US" err="1">
                <a:latin typeface="Calibri"/>
                <a:ea typeface="Calibri"/>
                <a:cs typeface="Calibri"/>
              </a:rPr>
              <a:t>investeringer</a:t>
            </a:r>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B464AA23-B868-336E-0EDF-0786A336709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FDFF90-88AA-478C-90BB-5F7480A62E9F}" type="slidenum">
              <a:rPr kumimoji="0" lang="nb-NO"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b-NO"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18062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BAFDFF90-88AA-478C-90BB-5F7480A62E9F}" type="slidenum">
              <a:rPr lang="nb-NO" smtClean="0"/>
              <a:t>7</a:t>
            </a:fld>
            <a:endParaRPr lang="nb-NO"/>
          </a:p>
        </p:txBody>
      </p:sp>
    </p:spTree>
    <p:extLst>
      <p:ext uri="{BB962C8B-B14F-4D97-AF65-F5344CB8AC3E}">
        <p14:creationId xmlns:p14="http://schemas.microsoft.com/office/powerpoint/2010/main" val="3615030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4C648-DE34-059A-6692-A6C03813F7B6}"/>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486E1B94-6ABE-FAC2-C0C4-995610FD26A0}"/>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61B46797-192D-F5F3-EA80-F306556475CC}"/>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D1B428B5-3514-06B4-99A8-D2762D0E271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FDFF90-88AA-478C-90BB-5F7480A62E9F}" type="slidenum">
              <a:rPr kumimoji="0" lang="nb-NO"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nb-NO"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0958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7B09BB1-9B04-63C0-F56D-BA4D5D72FFB6}"/>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25861355-99DC-C771-90B3-4ADDCAA308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7A4CB7F0-C2F8-C127-70B0-C924EF581A1C}"/>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5" name="Plassholder for bunntekst 4">
            <a:extLst>
              <a:ext uri="{FF2B5EF4-FFF2-40B4-BE49-F238E27FC236}">
                <a16:creationId xmlns:a16="http://schemas.microsoft.com/office/drawing/2014/main" id="{81E38994-1848-0826-AE61-A1245107CD45}"/>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B0890BD4-F45A-AEFD-B94A-1761973D4B5A}"/>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883477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F44275D-FE06-6A3D-867B-33FCB4319039}"/>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31C33132-651E-2AD6-6B27-538F3C36ECC9}"/>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EB9E3DD8-B44A-E822-CC77-6371239BB409}"/>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5" name="Plassholder for bunntekst 4">
            <a:extLst>
              <a:ext uri="{FF2B5EF4-FFF2-40B4-BE49-F238E27FC236}">
                <a16:creationId xmlns:a16="http://schemas.microsoft.com/office/drawing/2014/main" id="{BD017D81-5795-1417-4EAA-48FDE15185E8}"/>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BF1D689-1A5C-8200-6DD1-2CDC13A346C1}"/>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752118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F55279BB-162A-2EB9-E7A1-B50D41CAF48F}"/>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A38FE640-7464-2EAC-49AC-840439AA173D}"/>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2DA687F-B376-2BEA-8C69-452A7BF0D657}"/>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5" name="Plassholder for bunntekst 4">
            <a:extLst>
              <a:ext uri="{FF2B5EF4-FFF2-40B4-BE49-F238E27FC236}">
                <a16:creationId xmlns:a16="http://schemas.microsoft.com/office/drawing/2014/main" id="{7FBDBB15-B8E0-11EE-87D3-42BA4DCC65B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3C1D78CB-792C-EE54-4FDF-C5593808EC06}"/>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314220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56F4A72-2494-1187-6B59-D5CA2C82D3D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D08A3B8B-F303-B4D2-6059-2BD6C4484A5D}"/>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8305326-F5BA-43AA-E6DE-B959197450E8}"/>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5" name="Plassholder for bunntekst 4">
            <a:extLst>
              <a:ext uri="{FF2B5EF4-FFF2-40B4-BE49-F238E27FC236}">
                <a16:creationId xmlns:a16="http://schemas.microsoft.com/office/drawing/2014/main" id="{63D862D4-8FB9-F0DF-3747-1EDBE77177F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7BA6EF2-2848-0BD5-7EBC-7B6B9FB94034}"/>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950741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8C076FA-5116-822F-C884-5307B95B1F06}"/>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E58B4FD7-1623-2A62-7EA1-F0C94113FE6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424D31C1-1490-EAA0-D367-A240DC126365}"/>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5" name="Plassholder for bunntekst 4">
            <a:extLst>
              <a:ext uri="{FF2B5EF4-FFF2-40B4-BE49-F238E27FC236}">
                <a16:creationId xmlns:a16="http://schemas.microsoft.com/office/drawing/2014/main" id="{B936D55A-FD83-BE58-960D-2FC21285A67C}"/>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E8736AEA-9D59-000E-BE22-7E8F69B03D75}"/>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1894822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329610E-5232-27E3-9C1E-695AC0057172}"/>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E91C3744-F850-CD46-6F6A-921D0EA31D3D}"/>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3F0F9933-E80F-4C7C-26C4-5FA1DB8EDD4D}"/>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72277C35-A5CA-E407-A979-0CE8A6554F60}"/>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6" name="Plassholder for bunntekst 5">
            <a:extLst>
              <a:ext uri="{FF2B5EF4-FFF2-40B4-BE49-F238E27FC236}">
                <a16:creationId xmlns:a16="http://schemas.microsoft.com/office/drawing/2014/main" id="{513CEB88-6B0A-BAAD-A1D1-BA152A97D29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C1962294-0F10-39D0-F53B-5A86F5B4E0C9}"/>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779037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3AFDE9A-E856-3AFF-0808-A610C152B5C6}"/>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5FFB2237-C3CD-A409-7689-1F4CAC263E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474F1025-F64A-61F0-0A7C-327BF76F8B6D}"/>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01BD4F6F-2C41-3274-C274-3E1A5E47C2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A4C8FE07-1710-92AC-6E24-FADCE9EDEBEC}"/>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59AC910B-79B0-BC69-4CF0-0E91ABF5396F}"/>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8" name="Plassholder for bunntekst 7">
            <a:extLst>
              <a:ext uri="{FF2B5EF4-FFF2-40B4-BE49-F238E27FC236}">
                <a16:creationId xmlns:a16="http://schemas.microsoft.com/office/drawing/2014/main" id="{811E6F01-7384-FB3D-5F97-836203B5B1D1}"/>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0833EEF2-D21F-D734-E41B-1D413F3CDC23}"/>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3880209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3924DCD-8F82-4E4F-4D21-41480E8EECDF}"/>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3EC4E891-EEF0-B0C3-CC97-07EC9F43ECEC}"/>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4" name="Plassholder for bunntekst 3">
            <a:extLst>
              <a:ext uri="{FF2B5EF4-FFF2-40B4-BE49-F238E27FC236}">
                <a16:creationId xmlns:a16="http://schemas.microsoft.com/office/drawing/2014/main" id="{389E0766-7877-458C-4D72-6CBE30A1A65F}"/>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8CE36CE3-E490-18D0-577D-83C90BAC1F24}"/>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405278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AD19543B-83D0-B34E-10EA-37A6EFD4A2A8}"/>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3" name="Plassholder for bunntekst 2">
            <a:extLst>
              <a:ext uri="{FF2B5EF4-FFF2-40B4-BE49-F238E27FC236}">
                <a16:creationId xmlns:a16="http://schemas.microsoft.com/office/drawing/2014/main" id="{1764597E-1672-A8D9-EE85-A10487823585}"/>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5FBB9463-C4EC-3440-4A87-C7CA63FD539A}"/>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3530030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251FBC5-A83E-AACF-5620-E09E9EA38C26}"/>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A7B88F27-D04A-5C8C-1C94-175A2CF798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284F5C80-4CF3-0463-BABA-9092B4206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F69E90D5-DC45-F3B4-775B-EAEDDB8C547D}"/>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6" name="Plassholder for bunntekst 5">
            <a:extLst>
              <a:ext uri="{FF2B5EF4-FFF2-40B4-BE49-F238E27FC236}">
                <a16:creationId xmlns:a16="http://schemas.microsoft.com/office/drawing/2014/main" id="{099F3052-EC96-86DC-0010-582240AD1080}"/>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2492912E-5F86-F884-6166-3E0CC9F1F18F}"/>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2153832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4DF552E-E6A7-0381-E62F-95AC0BD8B85E}"/>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438A706B-2E13-BF0C-29A9-A3FF6592B9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3B7D143B-1804-E8F8-0FBA-0FB43C4A51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537EA6CC-2072-9288-274E-AD085D69C36B}"/>
              </a:ext>
            </a:extLst>
          </p:cNvPr>
          <p:cNvSpPr>
            <a:spLocks noGrp="1"/>
          </p:cNvSpPr>
          <p:nvPr>
            <p:ph type="dt" sz="half" idx="10"/>
          </p:nvPr>
        </p:nvSpPr>
        <p:spPr/>
        <p:txBody>
          <a:bodyPr/>
          <a:lstStyle/>
          <a:p>
            <a:fld id="{E3481DDF-27BB-4735-A87A-48FEE04C9B03}" type="datetimeFigureOut">
              <a:rPr lang="nb-NO" smtClean="0"/>
              <a:t>04.02.2026</a:t>
            </a:fld>
            <a:endParaRPr lang="nb-NO"/>
          </a:p>
        </p:txBody>
      </p:sp>
      <p:sp>
        <p:nvSpPr>
          <p:cNvPr id="6" name="Plassholder for bunntekst 5">
            <a:extLst>
              <a:ext uri="{FF2B5EF4-FFF2-40B4-BE49-F238E27FC236}">
                <a16:creationId xmlns:a16="http://schemas.microsoft.com/office/drawing/2014/main" id="{91C0EE85-727F-9BA9-81D5-4918B08CAD92}"/>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453805F8-992B-3BE3-1224-6D62208AC60F}"/>
              </a:ext>
            </a:extLst>
          </p:cNvPr>
          <p:cNvSpPr>
            <a:spLocks noGrp="1"/>
          </p:cNvSpPr>
          <p:nvPr>
            <p:ph type="sldNum" sz="quarter" idx="12"/>
          </p:nvPr>
        </p:nvSpPr>
        <p:spPr/>
        <p:txBody>
          <a:bodyPr/>
          <a:lstStyle/>
          <a:p>
            <a:fld id="{72527AE7-4BA6-42B1-97C1-5F65161F1533}" type="slidenum">
              <a:rPr lang="nb-NO" smtClean="0"/>
              <a:t>‹#›</a:t>
            </a:fld>
            <a:endParaRPr lang="nb-NO"/>
          </a:p>
        </p:txBody>
      </p:sp>
    </p:spTree>
    <p:extLst>
      <p:ext uri="{BB962C8B-B14F-4D97-AF65-F5344CB8AC3E}">
        <p14:creationId xmlns:p14="http://schemas.microsoft.com/office/powerpoint/2010/main" val="2632261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770F2216-160B-9810-B312-D9ABA1C4DA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4FE5E607-04BD-D60E-F60C-A0280352F6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84C4F7D5-96EF-4495-070F-A423820A75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3481DDF-27BB-4735-A87A-48FEE04C9B03}" type="datetimeFigureOut">
              <a:rPr lang="nb-NO" smtClean="0"/>
              <a:t>04.02.2026</a:t>
            </a:fld>
            <a:endParaRPr lang="nb-NO"/>
          </a:p>
        </p:txBody>
      </p:sp>
      <p:sp>
        <p:nvSpPr>
          <p:cNvPr id="5" name="Plassholder for bunntekst 4">
            <a:extLst>
              <a:ext uri="{FF2B5EF4-FFF2-40B4-BE49-F238E27FC236}">
                <a16:creationId xmlns:a16="http://schemas.microsoft.com/office/drawing/2014/main" id="{456ECAB2-F20A-64E3-FE2A-8CB55D19F6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b-NO"/>
          </a:p>
        </p:txBody>
      </p:sp>
      <p:sp>
        <p:nvSpPr>
          <p:cNvPr id="6" name="Plassholder for lysbildenummer 5">
            <a:extLst>
              <a:ext uri="{FF2B5EF4-FFF2-40B4-BE49-F238E27FC236}">
                <a16:creationId xmlns:a16="http://schemas.microsoft.com/office/drawing/2014/main" id="{98C89AE8-D59D-8F72-BAAA-DCDE8525CF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527AE7-4BA6-42B1-97C1-5F65161F1533}" type="slidenum">
              <a:rPr lang="nb-NO" smtClean="0"/>
              <a:t>‹#›</a:t>
            </a:fld>
            <a:endParaRPr lang="nb-NO"/>
          </a:p>
        </p:txBody>
      </p:sp>
    </p:spTree>
    <p:extLst>
      <p:ext uri="{BB962C8B-B14F-4D97-AF65-F5344CB8AC3E}">
        <p14:creationId xmlns:p14="http://schemas.microsoft.com/office/powerpoint/2010/main" val="41185654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E8D3E87-7BD1-CCB2-64A7-E5A2A2D16D6E}"/>
              </a:ext>
            </a:extLst>
          </p:cNvPr>
          <p:cNvSpPr>
            <a:spLocks noGrp="1"/>
          </p:cNvSpPr>
          <p:nvPr>
            <p:ph type="ctrTitle"/>
          </p:nvPr>
        </p:nvSpPr>
        <p:spPr>
          <a:xfrm>
            <a:off x="1574799" y="1815582"/>
            <a:ext cx="9144000" cy="840854"/>
          </a:xfrm>
        </p:spPr>
        <p:txBody>
          <a:bodyPr>
            <a:normAutofit/>
          </a:bodyPr>
          <a:lstStyle/>
          <a:p>
            <a:r>
              <a:rPr lang="nb-NO" sz="4400" b="1" dirty="0">
                <a:latin typeface="Calibri" panose="020F0502020204030204" pitchFamily="34" charset="0"/>
                <a:cs typeface="Calibri" panose="020F0502020204030204" pitchFamily="34" charset="0"/>
              </a:rPr>
              <a:t>Temaplanprosesser i 2025-2026</a:t>
            </a:r>
          </a:p>
        </p:txBody>
      </p:sp>
      <p:sp>
        <p:nvSpPr>
          <p:cNvPr id="3" name="Undertittel 2">
            <a:extLst>
              <a:ext uri="{FF2B5EF4-FFF2-40B4-BE49-F238E27FC236}">
                <a16:creationId xmlns:a16="http://schemas.microsoft.com/office/drawing/2014/main" id="{9D492855-9470-E2F3-5F77-016D33DD4701}"/>
              </a:ext>
            </a:extLst>
          </p:cNvPr>
          <p:cNvSpPr>
            <a:spLocks noGrp="1"/>
          </p:cNvSpPr>
          <p:nvPr>
            <p:ph type="subTitle" idx="1"/>
          </p:nvPr>
        </p:nvSpPr>
        <p:spPr>
          <a:xfrm>
            <a:off x="0" y="3407215"/>
            <a:ext cx="12191999" cy="1348126"/>
          </a:xfrm>
          <a:solidFill>
            <a:schemeClr val="tx2">
              <a:lumMod val="10000"/>
              <a:lumOff val="90000"/>
            </a:schemeClr>
          </a:solidFill>
        </p:spPr>
        <p:txBody>
          <a:bodyPr>
            <a:noAutofit/>
          </a:bodyPr>
          <a:lstStyle/>
          <a:p>
            <a:pPr>
              <a:lnSpc>
                <a:spcPct val="100000"/>
              </a:lnSpc>
            </a:pPr>
            <a:r>
              <a:rPr lang="nb-NO" sz="3200" spc="120" dirty="0">
                <a:latin typeface="Calibri" panose="020F0502020204030204" pitchFamily="34" charset="0"/>
                <a:cs typeface="Calibri" panose="020F0502020204030204" pitchFamily="34" charset="0"/>
              </a:rPr>
              <a:t>Samordnede planprosesser</a:t>
            </a:r>
          </a:p>
          <a:p>
            <a:pPr>
              <a:lnSpc>
                <a:spcPct val="100000"/>
              </a:lnSpc>
              <a:spcBef>
                <a:spcPts val="600"/>
              </a:spcBef>
            </a:pPr>
            <a:r>
              <a:rPr lang="nb-NO" sz="3200" spc="120" dirty="0">
                <a:latin typeface="Calibri" panose="020F0502020204030204" pitchFamily="34" charset="0"/>
                <a:cs typeface="Calibri" panose="020F0502020204030204" pitchFamily="34" charset="0"/>
              </a:rPr>
              <a:t>Samordnede temaplaner</a:t>
            </a:r>
          </a:p>
          <a:p>
            <a:endParaRPr lang="nb-NO" sz="3200" spc="120" dirty="0">
              <a:solidFill>
                <a:schemeClr val="tx2">
                  <a:lumMod val="75000"/>
                  <a:lumOff val="25000"/>
                </a:schemeClr>
              </a:solidFill>
              <a:latin typeface="Calibri" panose="020F0502020204030204" pitchFamily="34" charset="0"/>
              <a:cs typeface="Calibri" panose="020F0502020204030204" pitchFamily="34" charset="0"/>
            </a:endParaRPr>
          </a:p>
          <a:p>
            <a:endParaRPr lang="nb-NO" sz="3200" spc="120" dirty="0">
              <a:solidFill>
                <a:schemeClr val="tx2">
                  <a:lumMod val="75000"/>
                  <a:lumOff val="25000"/>
                </a:schemeClr>
              </a:solidFill>
              <a:latin typeface="Calibri" panose="020F0502020204030204" pitchFamily="34" charset="0"/>
              <a:cs typeface="Calibri" panose="020F0502020204030204" pitchFamily="34" charset="0"/>
            </a:endParaRPr>
          </a:p>
        </p:txBody>
      </p:sp>
      <p:pic>
        <p:nvPicPr>
          <p:cNvPr id="4" name="Bilde 3" descr="Et bilde som inneholder sort, skjermbilde, natur&#10;&#10;Automatisk generert beskrivelse">
            <a:extLst>
              <a:ext uri="{FF2B5EF4-FFF2-40B4-BE49-F238E27FC236}">
                <a16:creationId xmlns:a16="http://schemas.microsoft.com/office/drawing/2014/main" id="{C554ED40-3EC2-47FB-BCA9-5DBB1195F1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400" y="5175982"/>
            <a:ext cx="9840686" cy="1241569"/>
          </a:xfrm>
          <a:prstGeom prst="rect">
            <a:avLst/>
          </a:prstGeom>
        </p:spPr>
      </p:pic>
      <p:pic>
        <p:nvPicPr>
          <p:cNvPr id="5" name="Bilde 4" descr="Et bilde som inneholder tekst, logo, symbol, Font&#10;&#10;Automatisk generert beskrivelse">
            <a:extLst>
              <a:ext uri="{FF2B5EF4-FFF2-40B4-BE49-F238E27FC236}">
                <a16:creationId xmlns:a16="http://schemas.microsoft.com/office/drawing/2014/main" id="{3F3E23FE-2E65-7E93-7CD7-65349A7DF2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8857" y="440449"/>
            <a:ext cx="3454286" cy="688976"/>
          </a:xfrm>
          <a:prstGeom prst="rect">
            <a:avLst/>
          </a:prstGeom>
        </p:spPr>
      </p:pic>
      <p:sp>
        <p:nvSpPr>
          <p:cNvPr id="6" name="Undertittel 2">
            <a:extLst>
              <a:ext uri="{FF2B5EF4-FFF2-40B4-BE49-F238E27FC236}">
                <a16:creationId xmlns:a16="http://schemas.microsoft.com/office/drawing/2014/main" id="{3F0A1A44-A60A-B67E-F778-685CBEDD2F12}"/>
              </a:ext>
            </a:extLst>
          </p:cNvPr>
          <p:cNvSpPr txBox="1">
            <a:spLocks/>
          </p:cNvSpPr>
          <p:nvPr/>
        </p:nvSpPr>
        <p:spPr>
          <a:xfrm>
            <a:off x="1574799" y="4779571"/>
            <a:ext cx="9144000" cy="3964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b-NO" sz="1800" b="0" i="0" u="none" strike="noStrike" kern="1200" cap="none" spc="0" normalizeH="0" baseline="0" noProof="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TekstSylinder 9">
            <a:extLst>
              <a:ext uri="{FF2B5EF4-FFF2-40B4-BE49-F238E27FC236}">
                <a16:creationId xmlns:a16="http://schemas.microsoft.com/office/drawing/2014/main" id="{3AA8EFB2-C8A3-023B-962D-33080B158679}"/>
              </a:ext>
            </a:extLst>
          </p:cNvPr>
          <p:cNvSpPr txBox="1"/>
          <p:nvPr/>
        </p:nvSpPr>
        <p:spPr>
          <a:xfrm>
            <a:off x="3487173" y="2723222"/>
            <a:ext cx="4880315"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800"/>
              </a:spcBef>
              <a:spcAft>
                <a:spcPts val="0"/>
              </a:spcAft>
              <a:buClrTx/>
              <a:buSzTx/>
              <a:buFont typeface="Arial" panose="020B0604020202020204" pitchFamily="34" charset="0"/>
              <a:buNone/>
              <a:tabLst/>
              <a:defRPr/>
            </a:pPr>
            <a:r>
              <a:rPr kumimoji="0" lang="nb-NO" sz="1800" b="1" i="0" u="none" strike="noStrike" kern="1200" cap="none" spc="12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Driftsutvalget 4. februar 2026</a:t>
            </a:r>
          </a:p>
        </p:txBody>
      </p:sp>
    </p:spTree>
    <p:extLst>
      <p:ext uri="{BB962C8B-B14F-4D97-AF65-F5344CB8AC3E}">
        <p14:creationId xmlns:p14="http://schemas.microsoft.com/office/powerpoint/2010/main" val="125941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937421B-5300-9F6F-EE93-52E980E12FBD}"/>
              </a:ext>
            </a:extLst>
          </p:cNvPr>
          <p:cNvSpPr>
            <a:spLocks noGrp="1"/>
          </p:cNvSpPr>
          <p:nvPr>
            <p:ph type="title"/>
          </p:nvPr>
        </p:nvSpPr>
        <p:spPr>
          <a:xfrm>
            <a:off x="888603" y="587692"/>
            <a:ext cx="10218455" cy="561801"/>
          </a:xfrm>
        </p:spPr>
        <p:txBody>
          <a:bodyPr>
            <a:normAutofit fontScale="90000"/>
          </a:bodyPr>
          <a:lstStyle/>
          <a:p>
            <a:pPr marL="0" marR="0" lvl="0" indent="0" defTabSz="914400" rtl="0" eaLnBrk="1" fontAlgn="auto" latinLnBrk="0" hangingPunct="1">
              <a:lnSpc>
                <a:spcPct val="90000"/>
              </a:lnSpc>
              <a:spcBef>
                <a:spcPct val="0"/>
              </a:spcBef>
              <a:spcAft>
                <a:spcPts val="0"/>
              </a:spcAft>
              <a:tabLst/>
              <a:defRPr/>
            </a:pPr>
            <a:r>
              <a:rPr kumimoji="0" lang="nb-NO" sz="3600" b="1" i="0" u="none" strike="noStrike" kern="1200" cap="none" spc="0" normalizeH="0" baseline="0" noProof="0" dirty="0">
                <a:ln>
                  <a:noFill/>
                </a:ln>
                <a:effectLst/>
                <a:uLnTx/>
                <a:uFillTx/>
                <a:latin typeface="Calibri"/>
                <a:ea typeface="Calibri"/>
                <a:cs typeface="Calibri"/>
              </a:rPr>
              <a:t>Nøkkelaktører </a:t>
            </a:r>
            <a:r>
              <a:rPr lang="nb-NO" sz="3600" b="1" dirty="0">
                <a:latin typeface="Calibri"/>
                <a:ea typeface="Calibri"/>
                <a:cs typeface="Calibri"/>
              </a:rPr>
              <a:t>vi har dialog med i planprosessene</a:t>
            </a:r>
            <a:endParaRPr lang="nb-NO" dirty="0"/>
          </a:p>
        </p:txBody>
      </p:sp>
      <p:graphicFrame>
        <p:nvGraphicFramePr>
          <p:cNvPr id="5" name="Tabell 4">
            <a:extLst>
              <a:ext uri="{FF2B5EF4-FFF2-40B4-BE49-F238E27FC236}">
                <a16:creationId xmlns:a16="http://schemas.microsoft.com/office/drawing/2014/main" id="{C1A39395-C423-00C7-AD83-74E0CC5C55A4}"/>
              </a:ext>
            </a:extLst>
          </p:cNvPr>
          <p:cNvGraphicFramePr>
            <a:graphicFrameLocks noGrp="1"/>
          </p:cNvGraphicFramePr>
          <p:nvPr>
            <p:extLst>
              <p:ext uri="{D42A27DB-BD31-4B8C-83A1-F6EECF244321}">
                <p14:modId xmlns:p14="http://schemas.microsoft.com/office/powerpoint/2010/main" val="2044473063"/>
              </p:ext>
            </p:extLst>
          </p:nvPr>
        </p:nvGraphicFramePr>
        <p:xfrm>
          <a:off x="986771" y="1398177"/>
          <a:ext cx="10218455" cy="3149615"/>
        </p:xfrm>
        <a:graphic>
          <a:graphicData uri="http://schemas.openxmlformats.org/drawingml/2006/table">
            <a:tbl>
              <a:tblPr firstRow="1" bandRow="1">
                <a:tableStyleId>{5C22544A-7EE6-4342-B048-85BDC9FD1C3A}</a:tableStyleId>
              </a:tblPr>
              <a:tblGrid>
                <a:gridCol w="5494844">
                  <a:extLst>
                    <a:ext uri="{9D8B030D-6E8A-4147-A177-3AD203B41FA5}">
                      <a16:colId xmlns:a16="http://schemas.microsoft.com/office/drawing/2014/main" val="3608659191"/>
                    </a:ext>
                  </a:extLst>
                </a:gridCol>
                <a:gridCol w="4723611">
                  <a:extLst>
                    <a:ext uri="{9D8B030D-6E8A-4147-A177-3AD203B41FA5}">
                      <a16:colId xmlns:a16="http://schemas.microsoft.com/office/drawing/2014/main" val="4165045507"/>
                    </a:ext>
                  </a:extLst>
                </a:gridCol>
              </a:tblGrid>
              <a:tr h="3149615">
                <a:tc>
                  <a:txBody>
                    <a:bodyPr/>
                    <a:lstStyle/>
                    <a:p>
                      <a:pPr marL="363538" marR="0" lvl="0" indent="-363538"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Kommunens ledelse, administrasjon og fagområder </a:t>
                      </a:r>
                    </a:p>
                    <a:p>
                      <a:pPr marL="363538" marR="0" lvl="0" indent="-363538"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Politiske organer </a:t>
                      </a:r>
                    </a:p>
                    <a:p>
                      <a:pPr marL="363538" marR="0" lvl="0" indent="-363538"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Aptos" panose="020B0004020202020204" pitchFamily="34" charset="0"/>
                          <a:cs typeface="Calibri" panose="020F0502020204030204" pitchFamily="34" charset="0"/>
                        </a:rPr>
                        <a:t>Offentlige aktører</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363538" marR="0" lvl="0" indent="-363538"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Lokalsamfunnet</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363538"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Innbyggere</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363538"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Frivillige lag og organisasjoner</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363538"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Næringslivet</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363538"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Levanger by&amp;bygdeLAB</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F0F9"/>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Rådgivende organer</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Eldrerådet</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Råd for personer med funksjonsnedsettelse</a:t>
                      </a: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Ungdomsrådet</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Trafikksikkerhetsutvalget</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Forum for tillitsvalgte</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Samarbeidsutvalg</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FAU </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p>
                      <a:pPr marL="901700" marR="0" lvl="0" indent="-4508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nb-NO"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Politirådet</a:t>
                      </a:r>
                      <a:endParaRPr kumimoji="0" lang="nb-NO" sz="20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F0F9"/>
                    </a:solidFill>
                  </a:tcPr>
                </a:tc>
                <a:extLst>
                  <a:ext uri="{0D108BD9-81ED-4DB2-BD59-A6C34878D82A}">
                    <a16:rowId xmlns:a16="http://schemas.microsoft.com/office/drawing/2014/main" val="4207166430"/>
                  </a:ext>
                </a:extLst>
              </a:tr>
            </a:tbl>
          </a:graphicData>
        </a:graphic>
      </p:graphicFrame>
      <p:pic>
        <p:nvPicPr>
          <p:cNvPr id="6" name="Bilde 5" descr="Et bilde som inneholder tekst, logo, symbol, Font&#10;&#10;Automatisk generert beskrivelse">
            <a:extLst>
              <a:ext uri="{FF2B5EF4-FFF2-40B4-BE49-F238E27FC236}">
                <a16:creationId xmlns:a16="http://schemas.microsoft.com/office/drawing/2014/main" id="{6E854E7C-A701-C0F7-1A2E-AA7DEAB81B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6565" y="339008"/>
            <a:ext cx="2487601" cy="496165"/>
          </a:xfrm>
          <a:prstGeom prst="rect">
            <a:avLst/>
          </a:prstGeom>
        </p:spPr>
      </p:pic>
      <p:pic>
        <p:nvPicPr>
          <p:cNvPr id="7" name="Bilde 6" descr="Et bilde som inneholder sort, skjermbilde, natur&#10;&#10;Automatisk generert beskrivelse">
            <a:extLst>
              <a:ext uri="{FF2B5EF4-FFF2-40B4-BE49-F238E27FC236}">
                <a16:creationId xmlns:a16="http://schemas.microsoft.com/office/drawing/2014/main" id="{5E664355-9DE2-FF35-41D2-518CE4F1AF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62790" y="6006705"/>
            <a:ext cx="5412695" cy="682903"/>
          </a:xfrm>
          <a:prstGeom prst="rect">
            <a:avLst/>
          </a:prstGeom>
        </p:spPr>
      </p:pic>
      <p:sp>
        <p:nvSpPr>
          <p:cNvPr id="3" name="TekstSylinder 2">
            <a:extLst>
              <a:ext uri="{FF2B5EF4-FFF2-40B4-BE49-F238E27FC236}">
                <a16:creationId xmlns:a16="http://schemas.microsoft.com/office/drawing/2014/main" id="{FBE928A3-338E-9FB5-701E-829DE2AE3189}"/>
              </a:ext>
            </a:extLst>
          </p:cNvPr>
          <p:cNvSpPr txBox="1"/>
          <p:nvPr/>
        </p:nvSpPr>
        <p:spPr>
          <a:xfrm>
            <a:off x="986771" y="4796476"/>
            <a:ext cx="10218455" cy="1015663"/>
          </a:xfrm>
          <a:prstGeom prst="rect">
            <a:avLst/>
          </a:prstGeom>
          <a:noFill/>
        </p:spPr>
        <p:txBody>
          <a:bodyPr wrap="square" rtlCol="0">
            <a:spAutoFit/>
          </a:bodyPr>
          <a:lstStyle/>
          <a:p>
            <a:pPr marL="342900" indent="-342900">
              <a:buFont typeface="Wingdings" panose="05000000000000000000" pitchFamily="2" charset="2"/>
              <a:buChar char="ð"/>
            </a:pPr>
            <a:r>
              <a:rPr lang="nb-NO" sz="2000" dirty="0">
                <a:highlight>
                  <a:srgbClr val="FFFFCC"/>
                </a:highlight>
                <a:latin typeface="Calibri" panose="020F0502020204030204" pitchFamily="34" charset="0"/>
                <a:cs typeface="Calibri" panose="020F0502020204030204" pitchFamily="34" charset="0"/>
              </a:rPr>
              <a:t>De 8 temaplanområdene gjennomfører involvering og dialog i </a:t>
            </a:r>
            <a:r>
              <a:rPr lang="nb-NO" sz="2000" u="sng" dirty="0">
                <a:highlight>
                  <a:srgbClr val="FFFFCC"/>
                </a:highlight>
                <a:latin typeface="Calibri" panose="020F0502020204030204" pitchFamily="34" charset="0"/>
                <a:cs typeface="Calibri" panose="020F0502020204030204" pitchFamily="34" charset="0"/>
              </a:rPr>
              <a:t>felles møter </a:t>
            </a:r>
            <a:r>
              <a:rPr lang="nb-NO" sz="2000" dirty="0">
                <a:highlight>
                  <a:srgbClr val="FFFFCC"/>
                </a:highlight>
                <a:latin typeface="Calibri" panose="020F0502020204030204" pitchFamily="34" charset="0"/>
                <a:cs typeface="Calibri" panose="020F0502020204030204" pitchFamily="34" charset="0"/>
              </a:rPr>
              <a:t>med de fleste av nøkkelaktørene vist over. Her tester vi nye metoder og løsninger – bla «speed-date» med 8 temaplaner på under 2 timer. Så langt har dette gitt mange og gode innspill.</a:t>
            </a:r>
          </a:p>
        </p:txBody>
      </p:sp>
    </p:spTree>
    <p:extLst>
      <p:ext uri="{BB962C8B-B14F-4D97-AF65-F5344CB8AC3E}">
        <p14:creationId xmlns:p14="http://schemas.microsoft.com/office/powerpoint/2010/main" val="2343390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C61AB23-37B3-5034-4A4D-B183BD773040}"/>
              </a:ext>
            </a:extLst>
          </p:cNvPr>
          <p:cNvSpPr>
            <a:spLocks noGrp="1"/>
          </p:cNvSpPr>
          <p:nvPr>
            <p:ph type="title"/>
          </p:nvPr>
        </p:nvSpPr>
        <p:spPr>
          <a:xfrm>
            <a:off x="838200" y="85533"/>
            <a:ext cx="10515600" cy="665389"/>
          </a:xfrm>
        </p:spPr>
        <p:txBody>
          <a:bodyPr>
            <a:normAutofit/>
          </a:bodyPr>
          <a:lstStyle/>
          <a:p>
            <a:r>
              <a:rPr lang="nb-NO" sz="2800" b="1" dirty="0">
                <a:latin typeface="Calibri" panose="020F0502020204030204" pitchFamily="34" charset="0"/>
                <a:cs typeface="Calibri" panose="020F0502020204030204" pitchFamily="34" charset="0"/>
              </a:rPr>
              <a:t>Felles kommunikasjonsplan</a:t>
            </a:r>
          </a:p>
        </p:txBody>
      </p:sp>
      <p:graphicFrame>
        <p:nvGraphicFramePr>
          <p:cNvPr id="3" name="Tabell 2">
            <a:extLst>
              <a:ext uri="{FF2B5EF4-FFF2-40B4-BE49-F238E27FC236}">
                <a16:creationId xmlns:a16="http://schemas.microsoft.com/office/drawing/2014/main" id="{8ADDED5C-C3E5-B4A5-3D46-C9A4F8D650DF}"/>
              </a:ext>
            </a:extLst>
          </p:cNvPr>
          <p:cNvGraphicFramePr>
            <a:graphicFrameLocks noGrp="1"/>
          </p:cNvGraphicFramePr>
          <p:nvPr>
            <p:extLst>
              <p:ext uri="{D42A27DB-BD31-4B8C-83A1-F6EECF244321}">
                <p14:modId xmlns:p14="http://schemas.microsoft.com/office/powerpoint/2010/main" val="3863330522"/>
              </p:ext>
            </p:extLst>
          </p:nvPr>
        </p:nvGraphicFramePr>
        <p:xfrm>
          <a:off x="913529" y="750922"/>
          <a:ext cx="10901100" cy="5497527"/>
        </p:xfrm>
        <a:graphic>
          <a:graphicData uri="http://schemas.openxmlformats.org/drawingml/2006/table">
            <a:tbl>
              <a:tblPr firstRow="1" firstCol="1" bandRow="1"/>
              <a:tblGrid>
                <a:gridCol w="5137616">
                  <a:extLst>
                    <a:ext uri="{9D8B030D-6E8A-4147-A177-3AD203B41FA5}">
                      <a16:colId xmlns:a16="http://schemas.microsoft.com/office/drawing/2014/main" val="961013862"/>
                    </a:ext>
                  </a:extLst>
                </a:gridCol>
                <a:gridCol w="1684969">
                  <a:extLst>
                    <a:ext uri="{9D8B030D-6E8A-4147-A177-3AD203B41FA5}">
                      <a16:colId xmlns:a16="http://schemas.microsoft.com/office/drawing/2014/main" val="3621879181"/>
                    </a:ext>
                  </a:extLst>
                </a:gridCol>
                <a:gridCol w="4078515">
                  <a:extLst>
                    <a:ext uri="{9D8B030D-6E8A-4147-A177-3AD203B41FA5}">
                      <a16:colId xmlns:a16="http://schemas.microsoft.com/office/drawing/2014/main" val="3110751800"/>
                    </a:ext>
                  </a:extLst>
                </a:gridCol>
              </a:tblGrid>
              <a:tr h="485276">
                <a:tc>
                  <a:txBody>
                    <a:bodyPr/>
                    <a:lstStyle/>
                    <a:p>
                      <a:pPr marR="19685">
                        <a:lnSpc>
                          <a:spcPct val="115000"/>
                        </a:lnSpc>
                        <a:spcAft>
                          <a:spcPts val="800"/>
                        </a:spcAft>
                        <a:buNone/>
                      </a:pPr>
                      <a:r>
                        <a:rPr lang="nb-NO" sz="2000" b="1" kern="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Involvering og dialog i felles møter</a:t>
                      </a:r>
                      <a:endParaRPr lang="nb-NO" sz="20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R="19685">
                        <a:lnSpc>
                          <a:spcPct val="115000"/>
                        </a:lnSpc>
                        <a:spcAft>
                          <a:spcPts val="800"/>
                        </a:spcAft>
                        <a:buNone/>
                      </a:pPr>
                      <a:r>
                        <a:rPr lang="nb-NO" sz="2000" b="1" kern="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Tidspunkt</a:t>
                      </a:r>
                      <a:endParaRPr lang="nb-NO" sz="20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nSpc>
                          <a:spcPct val="115000"/>
                        </a:lnSpc>
                        <a:spcAft>
                          <a:spcPts val="800"/>
                        </a:spcAft>
                        <a:buNone/>
                      </a:pPr>
                      <a:r>
                        <a:rPr lang="nb-NO" sz="2000" b="1" kern="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Kommentar</a:t>
                      </a:r>
                      <a:endParaRPr lang="nb-NO" sz="20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2634400924"/>
                  </a:ext>
                </a:extLst>
              </a:tr>
              <a:tr h="268003">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Ungdomsrådet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14.01.2026</a:t>
                      </a:r>
                      <a:endParaRPr lang="nb-NO" sz="1800" kern="10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Felles møte med felles workshop.</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3534658"/>
                  </a:ext>
                </a:extLst>
              </a:tr>
              <a:tr h="268003">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Tillitsvalgte</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22.01.2026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Info om samordnet prosess  møte. Innspill Temaplan Kompetanse, rekruttering og inkludering</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34172964"/>
                  </a:ext>
                </a:extLst>
              </a:tr>
              <a:tr h="405543">
                <a:tc>
                  <a:txBody>
                    <a:bodyPr/>
                    <a:lstStyle/>
                    <a:p>
                      <a:pPr>
                        <a:lnSpc>
                          <a:spcPct val="115000"/>
                        </a:lnSpc>
                        <a:spcAft>
                          <a:spcPts val="800"/>
                        </a:spcAft>
                        <a:buNone/>
                      </a:pPr>
                      <a:r>
                        <a:rPr lang="nb-NO" sz="1800" b="1" kern="0" dirty="0">
                          <a:effectLst/>
                          <a:latin typeface="Calibri" panose="020F0502020204030204" pitchFamily="34" charset="0"/>
                          <a:ea typeface="Times New Roman" panose="02020603050405020304" pitchFamily="18" charset="0"/>
                          <a:cs typeface="Calibri" panose="020F0502020204030204" pitchFamily="34" charset="0"/>
                        </a:rPr>
                        <a:t>Næringsliv og offentlige aktører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Frist 31.01.2026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kumimoji="0" lang="nb-NO" sz="1800" b="0" i="0" u="none" strike="noStrike" kern="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Ege</a:t>
                      </a:r>
                      <a:r>
                        <a:rPr lang="nb-NO" sz="1800" b="0" kern="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 </a:t>
                      </a:r>
                      <a:r>
                        <a:rPr lang="nb-NO" sz="1800" kern="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dialog for hver temaplan. </a:t>
                      </a:r>
                      <a:endParaRPr lang="nb-NO" sz="1800" kern="0" dirty="0">
                        <a:solidFill>
                          <a:srgbClr val="000000"/>
                        </a:solidFill>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3034792"/>
                  </a:ext>
                </a:extLst>
              </a:tr>
              <a:tr h="281059">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Råd for personer med funksjonsnedsettelse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02.02.2026</a:t>
                      </a:r>
                      <a:endParaRPr lang="nb-NO" sz="1800" kern="10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nb-NO" sz="18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rPr>
                        <a:t>Felles møte med felles workshop. </a:t>
                      </a:r>
                      <a:endParaRPr kumimoji="0" lang="nb-NO" sz="18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60756063"/>
                  </a:ext>
                </a:extLst>
              </a:tr>
              <a:tr h="268003">
                <a:tc>
                  <a:txBody>
                    <a:bodyPr/>
                    <a:lstStyle/>
                    <a:p>
                      <a:pPr>
                        <a:lnSpc>
                          <a:spcPct val="115000"/>
                        </a:lnSpc>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Eldrerådet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03.02.2026</a:t>
                      </a:r>
                      <a:endParaRPr lang="nb-NO" sz="1800" kern="10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nb-NO" sz="18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rPr>
                        <a:t>Felles møte med felles workshop. </a:t>
                      </a:r>
                      <a:endParaRPr kumimoji="0" lang="nb-NO" sz="18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14287653"/>
                  </a:ext>
                </a:extLst>
              </a:tr>
              <a:tr h="268003">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Driftsutvalget</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04.02.2026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Info og innspill i møte.</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27014175"/>
                  </a:ext>
                </a:extLst>
              </a:tr>
              <a:tr h="680622">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Utvidet ledermøte: Avdelingsledere, enhetsledere, kommunalsjefer og kommunedirektør, tillitsvalgte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06.02.2026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nb-NO" sz="18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rPr>
                        <a:t>Felles møte med felles workshop.</a:t>
                      </a:r>
                      <a:endParaRPr kumimoji="0" lang="nb-NO" sz="18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936123"/>
                  </a:ext>
                </a:extLst>
              </a:tr>
              <a:tr h="130463">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Innbyggere</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rowSpan="2">
                  <a:txBody>
                    <a:bodyPr/>
                    <a:lstStyle/>
                    <a:p>
                      <a:pPr>
                        <a:lnSpc>
                          <a:spcPct val="115000"/>
                        </a:lnSpc>
                        <a:spcAft>
                          <a:spcPts val="800"/>
                        </a:spcAft>
                        <a:buNone/>
                      </a:pPr>
                      <a:r>
                        <a:rPr lang="nb-NO" sz="1800" ker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24.02.2026</a:t>
                      </a:r>
                      <a:endParaRPr lang="nb-NO" sz="1800" kern="10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nb-NO" sz="18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rPr>
                        <a:t>Felles møte med felles workshop. </a:t>
                      </a:r>
                      <a:endParaRPr kumimoji="0" lang="nb-NO" sz="18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37970770"/>
                  </a:ext>
                </a:extLst>
              </a:tr>
              <a:tr h="137540">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Frivilligheten</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vMerge="1">
                  <a:txBody>
                    <a:bodyPr/>
                    <a:lstStyle/>
                    <a:p>
                      <a:endParaRPr lang="nb-NO"/>
                    </a:p>
                  </a:txBody>
                  <a:tcPr/>
                </a:tc>
                <a:tc vMerge="1">
                  <a:txBody>
                    <a:bodyPr/>
                    <a:lstStyle/>
                    <a:p>
                      <a:endParaRPr lang="nb-NO"/>
                    </a:p>
                  </a:txBody>
                  <a:tcPr/>
                </a:tc>
                <a:extLst>
                  <a:ext uri="{0D108BD9-81ED-4DB2-BD59-A6C34878D82A}">
                    <a16:rowId xmlns:a16="http://schemas.microsoft.com/office/drawing/2014/main" val="3902130352"/>
                  </a:ext>
                </a:extLst>
              </a:tr>
              <a:tr h="268003">
                <a:tc>
                  <a:txBody>
                    <a:bodyPr/>
                    <a:lstStyle/>
                    <a:p>
                      <a:pPr>
                        <a:lnSpc>
                          <a:spcPct val="115000"/>
                        </a:lnSpc>
                        <a:spcBef>
                          <a:spcPts val="300"/>
                        </a:spcBef>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Levanger </a:t>
                      </a:r>
                      <a:r>
                        <a:rPr lang="nb-NO" sz="1800" b="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by&amp;bygdelab</a:t>
                      </a: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03.03.2026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nb-NO" sz="1800" b="0" i="0" u="none" strike="noStrike" kern="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Calibri" panose="020F0502020204030204" pitchFamily="34" charset="0"/>
                        </a:rPr>
                        <a:t>Felles møte med felles workshop </a:t>
                      </a:r>
                      <a:endParaRPr kumimoji="0" lang="nb-NO" sz="18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28742909"/>
                  </a:ext>
                </a:extLst>
              </a:tr>
              <a:tr h="268003">
                <a:tc>
                  <a:txBody>
                    <a:bodyPr/>
                    <a:lstStyle/>
                    <a:p>
                      <a:pPr>
                        <a:lnSpc>
                          <a:spcPct val="115000"/>
                        </a:lnSpc>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Enhetsledere</a:t>
                      </a:r>
                      <a:r>
                        <a:rPr lang="nb-NO" sz="1800" b="1" kern="0" cap="all"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26.03.2026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Felles info. og innspill i møte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49564238"/>
                  </a:ext>
                </a:extLst>
              </a:tr>
              <a:tr h="622816">
                <a:tc>
                  <a:txBody>
                    <a:bodyPr/>
                    <a:lstStyle/>
                    <a:p>
                      <a:pPr>
                        <a:lnSpc>
                          <a:spcPct val="115000"/>
                        </a:lnSpc>
                        <a:spcAft>
                          <a:spcPts val="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Driftsutvalget</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spcAft>
                          <a:spcPts val="800"/>
                        </a:spcAft>
                        <a:buNone/>
                      </a:pPr>
                      <a:r>
                        <a:rPr lang="nb-NO" sz="1800" b="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Kommunestyret</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BF3FB"/>
                    </a:solidFill>
                  </a:tcPr>
                </a:tc>
                <a:tc>
                  <a:txBody>
                    <a:bodyPr/>
                    <a:lstStyle/>
                    <a:p>
                      <a:pPr>
                        <a:lnSpc>
                          <a:spcPct val="115000"/>
                        </a:lnSpc>
                        <a:spcAft>
                          <a:spcPts val="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29.04.2026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27.05.2026</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nb-NO" sz="18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Behandling av temaplaner</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53820" marR="538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00107344"/>
                  </a:ext>
                </a:extLst>
              </a:tr>
            </a:tbl>
          </a:graphicData>
        </a:graphic>
      </p:graphicFrame>
      <p:pic>
        <p:nvPicPr>
          <p:cNvPr id="4" name="Bilde 3" descr="Et bilde som inneholder tekst, logo, symbol, Font&#10;&#10;Automatisk generert beskrivelse">
            <a:extLst>
              <a:ext uri="{FF2B5EF4-FFF2-40B4-BE49-F238E27FC236}">
                <a16:creationId xmlns:a16="http://schemas.microsoft.com/office/drawing/2014/main" id="{C062DC21-F70F-FC67-7996-2BCA04C6FF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3086" y="85533"/>
            <a:ext cx="1978965" cy="394715"/>
          </a:xfrm>
          <a:prstGeom prst="rect">
            <a:avLst/>
          </a:prstGeom>
        </p:spPr>
      </p:pic>
    </p:spTree>
    <p:extLst>
      <p:ext uri="{BB962C8B-B14F-4D97-AF65-F5344CB8AC3E}">
        <p14:creationId xmlns:p14="http://schemas.microsoft.com/office/powerpoint/2010/main" val="2857879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E5D13CC7-00E5-063F-CA7D-30E65CC08FB7}"/>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CF97C536-778B-7629-CCA1-D9482BC17A0A}"/>
              </a:ext>
            </a:extLst>
          </p:cNvPr>
          <p:cNvSpPr>
            <a:spLocks noGrp="1"/>
          </p:cNvSpPr>
          <p:nvPr>
            <p:ph type="title"/>
          </p:nvPr>
        </p:nvSpPr>
        <p:spPr>
          <a:xfrm>
            <a:off x="647699" y="410023"/>
            <a:ext cx="10515600" cy="629104"/>
          </a:xfrm>
        </p:spPr>
        <p:txBody>
          <a:bodyPr>
            <a:normAutofit/>
          </a:bodyPr>
          <a:lstStyle/>
          <a:p>
            <a:pPr marL="228600" marR="0" lvl="0" indent="-228600" defTabSz="914400" rtl="0" eaLnBrk="1" fontAlgn="auto" latinLnBrk="0" hangingPunct="1">
              <a:lnSpc>
                <a:spcPct val="115000"/>
              </a:lnSpc>
              <a:spcBef>
                <a:spcPts val="1000"/>
              </a:spcBef>
              <a:spcAft>
                <a:spcPts val="800"/>
              </a:spcAft>
              <a:tabLst/>
              <a:defRPr/>
            </a:pPr>
            <a:r>
              <a:rPr kumimoji="0" lang="nb-NO" sz="3200" b="1" i="0" u="none" strike="noStrike" kern="0" cap="none" spc="0" normalizeH="0" baseline="0" noProof="0" dirty="0">
                <a:ln>
                  <a:noFill/>
                </a:ln>
                <a:effectLst/>
                <a:uLnTx/>
                <a:uFillTx/>
                <a:latin typeface="Calibri" panose="020F0502020204030204" pitchFamily="34" charset="0"/>
                <a:ea typeface="Aptos" panose="020B0004020202020204" pitchFamily="34" charset="0"/>
                <a:cs typeface="Times New Roman" panose="02020603050405020304" pitchFamily="18" charset="0"/>
              </a:rPr>
              <a:t>Hvordan samordner vi planer og prosesser?</a:t>
            </a:r>
            <a:endParaRPr lang="nb-NO" dirty="0"/>
          </a:p>
        </p:txBody>
      </p:sp>
      <p:sp>
        <p:nvSpPr>
          <p:cNvPr id="3" name="Plassholder for innhold 2">
            <a:extLst>
              <a:ext uri="{FF2B5EF4-FFF2-40B4-BE49-F238E27FC236}">
                <a16:creationId xmlns:a16="http://schemas.microsoft.com/office/drawing/2014/main" id="{ED0D6FFD-6CB5-47CD-AD77-A55A16882E09}"/>
              </a:ext>
            </a:extLst>
          </p:cNvPr>
          <p:cNvSpPr>
            <a:spLocks noGrp="1"/>
          </p:cNvSpPr>
          <p:nvPr>
            <p:ph idx="1"/>
          </p:nvPr>
        </p:nvSpPr>
        <p:spPr>
          <a:xfrm>
            <a:off x="647699" y="1220740"/>
            <a:ext cx="11056257" cy="4817203"/>
          </a:xfrm>
          <a:solidFill>
            <a:srgbClr val="E7F0F9"/>
          </a:solidFill>
        </p:spPr>
        <p:txBody>
          <a:bodyPr>
            <a:normAutofit fontScale="70000" lnSpcReduction="20000"/>
          </a:bodyPr>
          <a:lstStyle/>
          <a:p>
            <a:pPr marL="449263" indent="-361950">
              <a:lnSpc>
                <a:spcPct val="120000"/>
              </a:lnSpc>
              <a:spcBef>
                <a:spcPts val="600"/>
              </a:spcBef>
            </a:pPr>
            <a:r>
              <a:rPr lang="nb-NO" sz="2900" kern="0" dirty="0">
                <a:latin typeface="Calibri" panose="020F0502020204030204" pitchFamily="34" charset="0"/>
                <a:ea typeface="Aptos" panose="020B0004020202020204" pitchFamily="34" charset="0"/>
                <a:cs typeface="Calibri" panose="020F0502020204030204" pitchFamily="34" charset="0"/>
              </a:rPr>
              <a:t>Prosessledergruppe temaplaner er nav i arbeidet gjennom månedlige møter</a:t>
            </a:r>
          </a:p>
          <a:p>
            <a:pPr marL="449263" indent="-361950">
              <a:lnSpc>
                <a:spcPct val="120000"/>
              </a:lnSpc>
              <a:spcBef>
                <a:spcPts val="600"/>
              </a:spcBef>
            </a:pPr>
            <a:r>
              <a:rPr lang="nb-NO" sz="2900" kern="0" dirty="0">
                <a:latin typeface="Calibri" panose="020F0502020204030204" pitchFamily="34" charset="0"/>
                <a:ea typeface="Aptos" panose="020B0004020202020204" pitchFamily="34" charset="0"/>
                <a:cs typeface="Calibri" panose="020F0502020204030204" pitchFamily="34" charset="0"/>
              </a:rPr>
              <a:t>Håndbok for temaplaner utarbeidet i 2024 (må oppdateres som følge av nye løsninger)</a:t>
            </a:r>
          </a:p>
          <a:p>
            <a:pPr marL="449263" lvl="0" indent="-361950">
              <a:lnSpc>
                <a:spcPct val="120000"/>
              </a:lnSpc>
              <a:spcBef>
                <a:spcPts val="600"/>
              </a:spcBef>
            </a:pPr>
            <a:r>
              <a:rPr lang="nb-NO" sz="2900" kern="0" dirty="0">
                <a:latin typeface="Calibri" panose="020F0502020204030204" pitchFamily="34" charset="0"/>
                <a:ea typeface="Aptos" panose="020B0004020202020204" pitchFamily="34" charset="0"/>
                <a:cs typeface="Calibri" panose="020F0502020204030204" pitchFamily="34" charset="0"/>
              </a:rPr>
              <a:t>Felles mål og strategier i Kommuneplanens samfunnsdel legges til grunn for handlingsplanene</a:t>
            </a:r>
          </a:p>
          <a:p>
            <a:pPr marL="449263" lvl="0" indent="-361950">
              <a:lnSpc>
                <a:spcPct val="120000"/>
              </a:lnSpc>
              <a:spcBef>
                <a:spcPts val="600"/>
              </a:spcBef>
            </a:pPr>
            <a:r>
              <a:rPr lang="nb-NO" sz="2900" kern="0" dirty="0">
                <a:latin typeface="Calibri" panose="020F0502020204030204" pitchFamily="34" charset="0"/>
                <a:ea typeface="Aptos" panose="020B0004020202020204" pitchFamily="34" charset="0"/>
                <a:cs typeface="Calibri" panose="020F0502020204030204" pitchFamily="34" charset="0"/>
              </a:rPr>
              <a:t>Felles Samfunnsanalyse legges til grunn for handlingsplanene</a:t>
            </a:r>
          </a:p>
          <a:p>
            <a:pPr marL="449263" lvl="0" indent="-361950">
              <a:lnSpc>
                <a:spcPct val="120000"/>
              </a:lnSpc>
              <a:spcBef>
                <a:spcPts val="600"/>
              </a:spcBef>
            </a:pPr>
            <a:r>
              <a:rPr lang="nb-NO" sz="2900" kern="0" dirty="0">
                <a:effectLst/>
                <a:latin typeface="Calibri" panose="020F0502020204030204" pitchFamily="34" charset="0"/>
                <a:ea typeface="Aptos" panose="020B0004020202020204" pitchFamily="34" charset="0"/>
                <a:cs typeface="Calibri" panose="020F0502020204030204" pitchFamily="34" charset="0"/>
              </a:rPr>
              <a:t>Utarbeidet en felles dynamisk prosessplan for alle temaplanprosesser </a:t>
            </a:r>
            <a:endParaRPr lang="nb-NO" sz="2900" kern="0" dirty="0">
              <a:latin typeface="Calibri" panose="020F0502020204030204" pitchFamily="34" charset="0"/>
              <a:ea typeface="Aptos" panose="020B0004020202020204" pitchFamily="34" charset="0"/>
              <a:cs typeface="Calibri" panose="020F0502020204030204" pitchFamily="34" charset="0"/>
            </a:endParaRPr>
          </a:p>
          <a:p>
            <a:pPr marL="449263" indent="-361950">
              <a:lnSpc>
                <a:spcPct val="120000"/>
              </a:lnSpc>
              <a:spcBef>
                <a:spcPts val="600"/>
              </a:spcBef>
            </a:pPr>
            <a:r>
              <a:rPr lang="nb-NO" sz="2900" kern="0" dirty="0">
                <a:latin typeface="Calibri" panose="020F0502020204030204" pitchFamily="34" charset="0"/>
                <a:cs typeface="Calibri" panose="020F0502020204030204" pitchFamily="34" charset="0"/>
              </a:rPr>
              <a:t>Utarbeidet en felles kommunikasjonsplan med felles involvering og dialog med de fleste av nøkkelaktørene</a:t>
            </a:r>
          </a:p>
          <a:p>
            <a:pPr marL="449263" indent="-361950">
              <a:lnSpc>
                <a:spcPct val="120000"/>
              </a:lnSpc>
              <a:spcBef>
                <a:spcPts val="600"/>
              </a:spcBef>
            </a:pPr>
            <a:r>
              <a:rPr lang="nb-NO" sz="2900" kern="0" dirty="0">
                <a:latin typeface="Calibri" panose="020F0502020204030204" pitchFamily="34" charset="0"/>
                <a:cs typeface="Calibri" panose="020F0502020204030204" pitchFamily="34" charset="0"/>
              </a:rPr>
              <a:t>Prosessledergruppe temaplaner utvikler samtidig </a:t>
            </a:r>
            <a:r>
              <a:rPr lang="nb-NO" sz="2900" kern="0" dirty="0" err="1">
                <a:latin typeface="Calibri" panose="020F0502020204030204" pitchFamily="34" charset="0"/>
                <a:cs typeface="Calibri" panose="020F0502020204030204" pitchFamily="34" charset="0"/>
              </a:rPr>
              <a:t>Årshjul</a:t>
            </a:r>
            <a:r>
              <a:rPr lang="nb-NO" sz="2900" kern="0" dirty="0">
                <a:latin typeface="Calibri" panose="020F0502020204030204" pitchFamily="34" charset="0"/>
                <a:cs typeface="Calibri" panose="020F0502020204030204" pitchFamily="34" charset="0"/>
              </a:rPr>
              <a:t>/framdriftsplan og nye metoder for gjennomføring av planprosessene framover, og gjennomfører/tester dette sammen</a:t>
            </a:r>
          </a:p>
          <a:p>
            <a:pPr marL="449263" indent="-361950">
              <a:lnSpc>
                <a:spcPct val="120000"/>
              </a:lnSpc>
              <a:spcBef>
                <a:spcPts val="600"/>
              </a:spcBef>
            </a:pPr>
            <a:r>
              <a:rPr lang="nb-NO" sz="2900" kern="0" dirty="0" err="1">
                <a:latin typeface="Calibri" panose="020F0502020204030204" pitchFamily="34" charset="0"/>
                <a:cs typeface="Calibri" panose="020F0502020204030204" pitchFamily="34" charset="0"/>
              </a:rPr>
              <a:t>Årshjul</a:t>
            </a:r>
            <a:r>
              <a:rPr lang="nb-NO" sz="2900" kern="0" dirty="0">
                <a:latin typeface="Calibri" panose="020F0502020204030204" pitchFamily="34" charset="0"/>
                <a:cs typeface="Calibri" panose="020F0502020204030204" pitchFamily="34" charset="0"/>
              </a:rPr>
              <a:t>/framdrift rigges sånn at dette også passer med </a:t>
            </a:r>
            <a:r>
              <a:rPr lang="nb-NO" sz="2900" kern="0" dirty="0" err="1">
                <a:latin typeface="Calibri" panose="020F0502020204030204" pitchFamily="34" charset="0"/>
                <a:cs typeface="Calibri" panose="020F0502020204030204" pitchFamily="34" charset="0"/>
              </a:rPr>
              <a:t>Årshjul</a:t>
            </a:r>
            <a:r>
              <a:rPr lang="nb-NO" sz="2900" kern="0" dirty="0">
                <a:latin typeface="Calibri" panose="020F0502020204030204" pitchFamily="34" charset="0"/>
                <a:cs typeface="Calibri" panose="020F0502020204030204" pitchFamily="34" charset="0"/>
              </a:rPr>
              <a:t>/framdriftsplan for arbeidet med Årsberetningen og Handlings- og økonomiplanen</a:t>
            </a:r>
          </a:p>
          <a:p>
            <a:pPr marL="449263" indent="-361950">
              <a:lnSpc>
                <a:spcPct val="120000"/>
              </a:lnSpc>
              <a:spcBef>
                <a:spcPts val="600"/>
              </a:spcBef>
            </a:pPr>
            <a:r>
              <a:rPr lang="nb-NO" sz="2900" kern="0" dirty="0">
                <a:latin typeface="Calibri" panose="020F0502020204030204" pitchFamily="34" charset="0"/>
                <a:cs typeface="Calibri" panose="020F0502020204030204" pitchFamily="34" charset="0"/>
              </a:rPr>
              <a:t>Felles gjennomgang og «landing» av temaplaner med Strategisk lederteam, med fokus på helhetlig ressursforvaltning</a:t>
            </a:r>
            <a:endParaRPr lang="nb-NO" sz="2900" kern="100" dirty="0">
              <a:effectLst/>
              <a:latin typeface="Calibri" panose="020F0502020204030204" pitchFamily="34" charset="0"/>
              <a:ea typeface="Aptos" panose="020B0004020202020204" pitchFamily="34" charset="0"/>
              <a:cs typeface="Calibri" panose="020F0502020204030204" pitchFamily="34" charset="0"/>
            </a:endParaRPr>
          </a:p>
          <a:p>
            <a:pPr marL="355600" lvl="0" indent="0">
              <a:lnSpc>
                <a:spcPct val="120000"/>
              </a:lnSpc>
              <a:spcBef>
                <a:spcPts val="0"/>
              </a:spcBef>
              <a:buNone/>
            </a:pPr>
            <a:endParaRPr lang="nb-NO" sz="8000" b="1" kern="100" dirty="0">
              <a:effectLst/>
              <a:latin typeface="Calibri" panose="020F0502020204030204" pitchFamily="34" charset="0"/>
              <a:ea typeface="Aptos" panose="020B0004020202020204" pitchFamily="34" charset="0"/>
              <a:cs typeface="Calibri" panose="020F0502020204030204" pitchFamily="34" charset="0"/>
            </a:endParaRPr>
          </a:p>
          <a:p>
            <a:endParaRPr lang="nb-NO" dirty="0"/>
          </a:p>
        </p:txBody>
      </p:sp>
      <p:pic>
        <p:nvPicPr>
          <p:cNvPr id="6" name="Bilde 5" descr="Et bilde som inneholder tekst, logo, symbol, Font&#10;&#10;Automatisk generert beskrivelse">
            <a:extLst>
              <a:ext uri="{FF2B5EF4-FFF2-40B4-BE49-F238E27FC236}">
                <a16:creationId xmlns:a16="http://schemas.microsoft.com/office/drawing/2014/main" id="{B3D23909-C16D-CCB5-3571-0ED63A2FCC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53822" y="228410"/>
            <a:ext cx="2487601" cy="496165"/>
          </a:xfrm>
          <a:prstGeom prst="rect">
            <a:avLst/>
          </a:prstGeom>
        </p:spPr>
      </p:pic>
      <p:pic>
        <p:nvPicPr>
          <p:cNvPr id="4" name="Bilde 3" descr="Et bilde som inneholder sort, skjermbilde, natur&#10;&#10;Automatisk generert beskrivelse">
            <a:extLst>
              <a:ext uri="{FF2B5EF4-FFF2-40B4-BE49-F238E27FC236}">
                <a16:creationId xmlns:a16="http://schemas.microsoft.com/office/drawing/2014/main" id="{2F155CCA-AFEF-7170-D1E5-618CD00C2B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7400" y="6160729"/>
            <a:ext cx="4787344" cy="604004"/>
          </a:xfrm>
          <a:prstGeom prst="rect">
            <a:avLst/>
          </a:prstGeom>
        </p:spPr>
      </p:pic>
    </p:spTree>
    <p:extLst>
      <p:ext uri="{BB962C8B-B14F-4D97-AF65-F5344CB8AC3E}">
        <p14:creationId xmlns:p14="http://schemas.microsoft.com/office/powerpoint/2010/main" val="188947757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07435-1BF8-3CDD-94BF-43D77C2A85F5}"/>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5693E203-6A3E-ADFF-1965-F6A9C3118D54}"/>
              </a:ext>
            </a:extLst>
          </p:cNvPr>
          <p:cNvSpPr>
            <a:spLocks noGrp="1"/>
          </p:cNvSpPr>
          <p:nvPr>
            <p:ph type="title"/>
          </p:nvPr>
        </p:nvSpPr>
        <p:spPr>
          <a:xfrm>
            <a:off x="692654" y="108988"/>
            <a:ext cx="10218455" cy="493355"/>
          </a:xfrm>
        </p:spPr>
        <p:txBody>
          <a:bodyPr>
            <a:normAutofit/>
          </a:bodyPr>
          <a:lstStyle/>
          <a:p>
            <a:pPr marL="0" marR="0" lvl="0" indent="0" defTabSz="914400" rtl="0" eaLnBrk="1" fontAlgn="auto" latinLnBrk="0" hangingPunct="1">
              <a:lnSpc>
                <a:spcPct val="90000"/>
              </a:lnSpc>
              <a:spcBef>
                <a:spcPct val="0"/>
              </a:spcBef>
              <a:spcAft>
                <a:spcPts val="0"/>
              </a:spcAft>
              <a:tabLst/>
              <a:defRPr/>
            </a:pPr>
            <a:r>
              <a:rPr kumimoji="0" lang="nb-NO" sz="2800" b="1" i="0" u="none" strike="noStrike" kern="1200" cap="none" spc="0" normalizeH="0" baseline="0" noProof="0" dirty="0" err="1">
                <a:ln>
                  <a:noFill/>
                </a:ln>
                <a:effectLst/>
                <a:uLnTx/>
                <a:uFillTx/>
                <a:latin typeface="Calibri"/>
                <a:ea typeface="Calibri"/>
                <a:cs typeface="Calibri"/>
              </a:rPr>
              <a:t>Årshjul</a:t>
            </a:r>
            <a:r>
              <a:rPr kumimoji="0" lang="nb-NO" sz="2800" b="1" i="0" u="none" strike="noStrike" kern="1200" cap="none" spc="0" normalizeH="0" baseline="0" noProof="0" dirty="0">
                <a:ln>
                  <a:noFill/>
                </a:ln>
                <a:effectLst/>
                <a:uLnTx/>
                <a:uFillTx/>
                <a:latin typeface="Calibri"/>
                <a:ea typeface="Calibri"/>
                <a:cs typeface="Calibri"/>
              </a:rPr>
              <a:t> for temaplanprosesser – foreløpig og sånn cirka</a:t>
            </a:r>
            <a:endParaRPr lang="nb-NO" sz="2800" dirty="0"/>
          </a:p>
        </p:txBody>
      </p:sp>
      <p:graphicFrame>
        <p:nvGraphicFramePr>
          <p:cNvPr id="4" name="Tabell 3">
            <a:extLst>
              <a:ext uri="{FF2B5EF4-FFF2-40B4-BE49-F238E27FC236}">
                <a16:creationId xmlns:a16="http://schemas.microsoft.com/office/drawing/2014/main" id="{F66003A5-4040-A555-CDBE-04C89A996B29}"/>
              </a:ext>
            </a:extLst>
          </p:cNvPr>
          <p:cNvGraphicFramePr>
            <a:graphicFrameLocks noGrp="1"/>
          </p:cNvGraphicFramePr>
          <p:nvPr>
            <p:extLst>
              <p:ext uri="{D42A27DB-BD31-4B8C-83A1-F6EECF244321}">
                <p14:modId xmlns:p14="http://schemas.microsoft.com/office/powerpoint/2010/main" val="3242046586"/>
              </p:ext>
            </p:extLst>
          </p:nvPr>
        </p:nvGraphicFramePr>
        <p:xfrm>
          <a:off x="692654" y="743280"/>
          <a:ext cx="10461575" cy="6005732"/>
        </p:xfrm>
        <a:graphic>
          <a:graphicData uri="http://schemas.openxmlformats.org/drawingml/2006/table">
            <a:tbl>
              <a:tblPr firstRow="1" firstCol="1" bandRow="1">
                <a:tableStyleId>{5C22544A-7EE6-4342-B048-85BDC9FD1C3A}</a:tableStyleId>
              </a:tblPr>
              <a:tblGrid>
                <a:gridCol w="884759">
                  <a:extLst>
                    <a:ext uri="{9D8B030D-6E8A-4147-A177-3AD203B41FA5}">
                      <a16:colId xmlns:a16="http://schemas.microsoft.com/office/drawing/2014/main" val="511177918"/>
                    </a:ext>
                  </a:extLst>
                </a:gridCol>
                <a:gridCol w="9576816">
                  <a:extLst>
                    <a:ext uri="{9D8B030D-6E8A-4147-A177-3AD203B41FA5}">
                      <a16:colId xmlns:a16="http://schemas.microsoft.com/office/drawing/2014/main" val="3228491445"/>
                    </a:ext>
                  </a:extLst>
                </a:gridCol>
              </a:tblGrid>
              <a:tr h="317342">
                <a:tc>
                  <a:txBody>
                    <a:bodyPr/>
                    <a:lstStyle/>
                    <a:p>
                      <a:pPr>
                        <a:lnSpc>
                          <a:spcPct val="100000"/>
                        </a:lnSpc>
                        <a:spcAft>
                          <a:spcPts val="0"/>
                        </a:spcAft>
                        <a:buNone/>
                      </a:pPr>
                      <a:r>
                        <a:rPr lang="nb-NO" sz="1400" kern="100" dirty="0">
                          <a:effectLst/>
                          <a:latin typeface="Calibri" panose="020F0502020204030204" pitchFamily="34" charset="0"/>
                          <a:cs typeface="Calibri" panose="020F0502020204030204" pitchFamily="34" charset="0"/>
                        </a:rPr>
                        <a:t>Jan.</a:t>
                      </a:r>
                      <a:endParaRPr lang="nb-NO" sz="14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L w="9525" cap="flat" cmpd="sng" algn="ctr">
                      <a:solidFill>
                        <a:schemeClr val="bg1">
                          <a:lumMod val="50000"/>
                        </a:schemeClr>
                      </a:solidFill>
                      <a:prstDash val="solid"/>
                      <a:round/>
                      <a:headEnd type="none" w="med" len="med"/>
                      <a:tailEnd type="none" w="med" len="med"/>
                    </a:lnL>
                    <a:lnT w="9525" cap="flat" cmpd="sng" algn="ctr">
                      <a:solidFill>
                        <a:schemeClr val="bg1">
                          <a:lumMod val="50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ct val="100000"/>
                        </a:lnSpc>
                        <a:spcAft>
                          <a:spcPts val="0"/>
                        </a:spcAft>
                        <a:buNone/>
                      </a:pPr>
                      <a:r>
                        <a:rPr lang="nb-NO" sz="1800" kern="1200" dirty="0">
                          <a:solidFill>
                            <a:schemeClr val="tx1"/>
                          </a:solidFill>
                          <a:effectLst/>
                          <a:latin typeface="Calibri" panose="020F0502020204030204" pitchFamily="34" charset="0"/>
                          <a:cs typeface="Calibri" panose="020F0502020204030204" pitchFamily="34" charset="0"/>
                        </a:rPr>
                        <a:t>Strategisk lederteam (STL) bestiller temaplanprosesser og prosessledelse</a:t>
                      </a:r>
                      <a:endParaRPr lang="nb-NO" sz="1800" kern="100" dirty="0">
                        <a:solidFill>
                          <a:schemeClr val="tx1"/>
                        </a:solidFill>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CCD2D8"/>
                    </a:solidFill>
                  </a:tcPr>
                </a:tc>
                <a:extLst>
                  <a:ext uri="{0D108BD9-81ED-4DB2-BD59-A6C34878D82A}">
                    <a16:rowId xmlns:a16="http://schemas.microsoft.com/office/drawing/2014/main" val="3560085257"/>
                  </a:ext>
                </a:extLst>
              </a:tr>
              <a:tr h="3491137">
                <a:tc>
                  <a:txBody>
                    <a:bodyPr/>
                    <a:lstStyle/>
                    <a:p>
                      <a:pPr>
                        <a:lnSpc>
                          <a:spcPct val="100000"/>
                        </a:lnSpc>
                        <a:spcAft>
                          <a:spcPts val="0"/>
                        </a:spcAft>
                        <a:buNone/>
                      </a:pPr>
                      <a:r>
                        <a:rPr lang="nb-NO" sz="1400" kern="100" dirty="0">
                          <a:effectLst/>
                          <a:latin typeface="Calibri" panose="020F0502020204030204" pitchFamily="34" charset="0"/>
                          <a:cs typeface="Calibri" panose="020F0502020204030204" pitchFamily="34" charset="0"/>
                        </a:rPr>
                        <a:t>Mars.-jan.</a:t>
                      </a:r>
                      <a:endParaRPr lang="nb-NO" sz="14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L w="9525" cap="flat" cmpd="sng" algn="ctr">
                      <a:solidFill>
                        <a:schemeClr val="bg1">
                          <a:lumMod val="50000"/>
                        </a:schemeClr>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342900" lvl="0" indent="-342900">
                        <a:lnSpc>
                          <a:spcPct val="100000"/>
                        </a:lnSpc>
                        <a:spcAft>
                          <a:spcPts val="0"/>
                        </a:spcAft>
                        <a:buFont typeface="Arial" panose="020B0604020202020204" pitchFamily="34" charset="0"/>
                        <a:buChar char="•"/>
                      </a:pPr>
                      <a:r>
                        <a:rPr lang="nb-NO" sz="1800" kern="1200" dirty="0">
                          <a:effectLst/>
                          <a:latin typeface="Calibri" panose="020F0502020204030204" pitchFamily="34" charset="0"/>
                          <a:cs typeface="Calibri" panose="020F0502020204030204" pitchFamily="34" charset="0"/>
                        </a:rPr>
                        <a:t>Plangrupper for «nye» temaplanprosesser avklares (maks. 3-5 personer)</a:t>
                      </a:r>
                      <a:endParaRPr lang="nb-NO" sz="1800" kern="100" dirty="0">
                        <a:effectLst/>
                        <a:latin typeface="Calibri" panose="020F0502020204030204" pitchFamily="34" charset="0"/>
                        <a:cs typeface="Calibri" panose="020F0502020204030204" pitchFamily="34" charset="0"/>
                      </a:endParaRPr>
                    </a:p>
                    <a:p>
                      <a:pPr marL="342900" lvl="0" indent="-342900">
                        <a:lnSpc>
                          <a:spcPct val="100000"/>
                        </a:lnSpc>
                        <a:spcAft>
                          <a:spcPts val="0"/>
                        </a:spcAft>
                        <a:buFont typeface="Arial" panose="020B0604020202020204" pitchFamily="34" charset="0"/>
                        <a:buChar char="•"/>
                      </a:pPr>
                      <a:r>
                        <a:rPr lang="nb-NO" sz="1800" kern="1200" dirty="0">
                          <a:effectLst/>
                          <a:latin typeface="Calibri" panose="020F0502020204030204" pitchFamily="34" charset="0"/>
                          <a:cs typeface="Calibri" panose="020F0502020204030204" pitchFamily="34" charset="0"/>
                        </a:rPr>
                        <a:t>Plangruppene utarbeider interessentanalyser for «nye» temaplanprosesser </a:t>
                      </a:r>
                      <a:endParaRPr lang="nb-NO" sz="1800" kern="100" dirty="0">
                        <a:effectLst/>
                        <a:latin typeface="Calibri" panose="020F0502020204030204" pitchFamily="34" charset="0"/>
                        <a:cs typeface="Calibri" panose="020F0502020204030204" pitchFamily="34" charset="0"/>
                      </a:endParaRPr>
                    </a:p>
                    <a:p>
                      <a:pPr marL="342900" lvl="0" indent="-342900">
                        <a:lnSpc>
                          <a:spcPct val="100000"/>
                        </a:lnSpc>
                        <a:spcBef>
                          <a:spcPts val="0"/>
                        </a:spcBef>
                        <a:spcAft>
                          <a:spcPts val="0"/>
                        </a:spcAft>
                        <a:buFont typeface="Arial" panose="020B0604020202020204" pitchFamily="34" charset="0"/>
                        <a:buChar char="•"/>
                      </a:pPr>
                      <a:r>
                        <a:rPr lang="nb-NO" sz="1800" kern="1200" dirty="0">
                          <a:effectLst/>
                          <a:latin typeface="Calibri" panose="020F0502020204030204" pitchFamily="34" charset="0"/>
                          <a:cs typeface="Calibri" panose="020F0502020204030204" pitchFamily="34" charset="0"/>
                        </a:rPr>
                        <a:t>Prosessledergruppe temaplaner </a:t>
                      </a:r>
                    </a:p>
                    <a:p>
                      <a:pPr marL="800100" lvl="1" indent="-342900" algn="l" defTabSz="914400" rtl="0" eaLnBrk="1" latinLnBrk="0" hangingPunct="1">
                        <a:lnSpc>
                          <a:spcPct val="100000"/>
                        </a:lnSpc>
                        <a:spcBef>
                          <a:spcPts val="0"/>
                        </a:spcBef>
                        <a:spcAft>
                          <a:spcPts val="0"/>
                        </a:spcAft>
                        <a:buFont typeface="Calibri" panose="020F0502020204030204" pitchFamily="34" charset="0"/>
                        <a:buChar char="-"/>
                      </a:pPr>
                      <a:r>
                        <a:rPr lang="nb-NO" sz="1800" kern="1200" dirty="0">
                          <a:solidFill>
                            <a:schemeClr val="dk1"/>
                          </a:solidFill>
                          <a:effectLst/>
                          <a:latin typeface="Calibri" panose="020F0502020204030204" pitchFamily="34" charset="0"/>
                          <a:ea typeface="+mn-ea"/>
                          <a:cs typeface="Calibri" panose="020F0502020204030204" pitchFamily="34" charset="0"/>
                        </a:rPr>
                        <a:t>utarbeider forslag til felles kommunikasjonsplan – godkjennes av STL</a:t>
                      </a:r>
                    </a:p>
                    <a:p>
                      <a:pPr marL="800100" lvl="1" indent="-342900" algn="l" defTabSz="914400" rtl="0" eaLnBrk="1" latinLnBrk="0" hangingPunct="1">
                        <a:lnSpc>
                          <a:spcPct val="100000"/>
                        </a:lnSpc>
                        <a:spcBef>
                          <a:spcPts val="0"/>
                        </a:spcBef>
                        <a:spcAft>
                          <a:spcPts val="0"/>
                        </a:spcAft>
                        <a:buFont typeface="Calibri" panose="020F0502020204030204" pitchFamily="34" charset="0"/>
                        <a:buChar char="-"/>
                      </a:pPr>
                      <a:r>
                        <a:rPr lang="nb-NO" sz="1800" kern="1200" dirty="0">
                          <a:solidFill>
                            <a:schemeClr val="dk1"/>
                          </a:solidFill>
                          <a:effectLst/>
                          <a:latin typeface="Calibri" panose="020F0502020204030204" pitchFamily="34" charset="0"/>
                          <a:ea typeface="+mn-ea"/>
                          <a:cs typeface="Calibri" panose="020F0502020204030204" pitchFamily="34" charset="0"/>
                        </a:rPr>
                        <a:t>utarbeider forslag </a:t>
                      </a:r>
                      <a:r>
                        <a:rPr lang="nb-NO" sz="1800" kern="1200" dirty="0">
                          <a:effectLst/>
                          <a:latin typeface="Calibri" panose="020F0502020204030204" pitchFamily="34" charset="0"/>
                          <a:cs typeface="Calibri" panose="020F0502020204030204" pitchFamily="34" charset="0"/>
                        </a:rPr>
                        <a:t>til felles prosessplan - godkjennes av STL</a:t>
                      </a:r>
                      <a:endParaRPr lang="nb-NO" sz="1800" kern="100" dirty="0">
                        <a:effectLst/>
                        <a:latin typeface="Calibri" panose="020F0502020204030204" pitchFamily="34" charset="0"/>
                        <a:cs typeface="Calibri" panose="020F0502020204030204" pitchFamily="34" charset="0"/>
                      </a:endParaRPr>
                    </a:p>
                    <a:p>
                      <a:pPr marL="342900" lvl="0" indent="-342900">
                        <a:lnSpc>
                          <a:spcPct val="100000"/>
                        </a:lnSpc>
                        <a:spcBef>
                          <a:spcPts val="0"/>
                        </a:spcBef>
                        <a:spcAft>
                          <a:spcPts val="0"/>
                        </a:spcAft>
                        <a:buFont typeface="Arial" panose="020B0604020202020204" pitchFamily="34" charset="0"/>
                        <a:buChar char="•"/>
                      </a:pPr>
                      <a:r>
                        <a:rPr lang="nb-NO" sz="1800" kern="1200" dirty="0">
                          <a:effectLst/>
                          <a:latin typeface="Calibri" panose="020F0502020204030204" pitchFamily="34" charset="0"/>
                          <a:cs typeface="Calibri" panose="020F0502020204030204" pitchFamily="34" charset="0"/>
                        </a:rPr>
                        <a:t>Plangruppene </a:t>
                      </a:r>
                    </a:p>
                    <a:p>
                      <a:pPr marL="800100" lvl="1" indent="-342900">
                        <a:lnSpc>
                          <a:spcPct val="100000"/>
                        </a:lnSpc>
                        <a:spcBef>
                          <a:spcPts val="0"/>
                        </a:spcBef>
                        <a:spcAft>
                          <a:spcPts val="0"/>
                        </a:spcAft>
                        <a:buFont typeface="Calibri" panose="020F0502020204030204" pitchFamily="34" charset="0"/>
                        <a:buChar char="-"/>
                      </a:pPr>
                      <a:r>
                        <a:rPr lang="nb-NO" sz="1800" kern="1200" dirty="0">
                          <a:effectLst/>
                          <a:latin typeface="Calibri" panose="020F0502020204030204" pitchFamily="34" charset="0"/>
                          <a:cs typeface="Calibri" panose="020F0502020204030204" pitchFamily="34" charset="0"/>
                        </a:rPr>
                        <a:t>identifiserer mål og strategier i Kommuneplanens samfunnsdel som skal følges opp</a:t>
                      </a:r>
                      <a:endParaRPr lang="nb-NO" sz="1800" kern="100" dirty="0">
                        <a:effectLst/>
                        <a:latin typeface="Calibri" panose="020F0502020204030204" pitchFamily="34" charset="0"/>
                        <a:cs typeface="Calibri" panose="020F0502020204030204" pitchFamily="34" charset="0"/>
                      </a:endParaRPr>
                    </a:p>
                    <a:p>
                      <a:pPr marL="800100" marR="0" lvl="1" indent="-342900" algn="l" defTabSz="914400" rtl="0" eaLnBrk="1" fontAlgn="auto" latinLnBrk="0" hangingPunct="1">
                        <a:lnSpc>
                          <a:spcPct val="100000"/>
                        </a:lnSpc>
                        <a:spcBef>
                          <a:spcPts val="0"/>
                        </a:spcBef>
                        <a:spcAft>
                          <a:spcPts val="0"/>
                        </a:spcAft>
                        <a:buClrTx/>
                        <a:buSzTx/>
                        <a:buFont typeface="Calibri" panose="020F0502020204030204" pitchFamily="34" charset="0"/>
                        <a:buChar char="-"/>
                        <a:tabLst>
                          <a:tab pos="457200" algn="l"/>
                        </a:tabLst>
                        <a:defRPr/>
                      </a:pPr>
                      <a:r>
                        <a:rPr lang="nb-NO" sz="1800" kern="1200" dirty="0">
                          <a:effectLst/>
                          <a:latin typeface="Calibri" panose="020F0502020204030204" pitchFamily="34" charset="0"/>
                          <a:cs typeface="Calibri" panose="020F0502020204030204" pitchFamily="34" charset="0"/>
                        </a:rPr>
                        <a:t>oppdaterer Samfunnsanalyse/kunnskapsgrunnlag (frist 31.12.)</a:t>
                      </a:r>
                      <a:endParaRPr lang="nb-NO" sz="1800" kern="100" dirty="0">
                        <a:effectLst/>
                        <a:latin typeface="Calibri" panose="020F0502020204030204" pitchFamily="34" charset="0"/>
                        <a:cs typeface="Calibri" panose="020F0502020204030204" pitchFamily="34" charset="0"/>
                      </a:endParaRPr>
                    </a:p>
                    <a:p>
                      <a:pPr marL="800100" lvl="1" indent="-342900">
                        <a:lnSpc>
                          <a:spcPct val="100000"/>
                        </a:lnSpc>
                        <a:spcAft>
                          <a:spcPts val="0"/>
                        </a:spcAft>
                        <a:buFont typeface="Calibri" panose="020F0502020204030204" pitchFamily="34" charset="0"/>
                        <a:buChar char="-"/>
                        <a:tabLst>
                          <a:tab pos="457200" algn="l"/>
                        </a:tabLst>
                      </a:pPr>
                      <a:r>
                        <a:rPr lang="nb-NO" sz="1800" kern="1200" dirty="0">
                          <a:effectLst/>
                          <a:latin typeface="Calibri" panose="020F0502020204030204" pitchFamily="34" charset="0"/>
                          <a:cs typeface="Calibri" panose="020F0502020204030204" pitchFamily="34" charset="0"/>
                        </a:rPr>
                        <a:t>avklarer utfordringer og muligheter som skal håndteres gjennom temaplanene.</a:t>
                      </a:r>
                    </a:p>
                    <a:p>
                      <a:pPr marL="800100" lvl="1" indent="-342900">
                        <a:lnSpc>
                          <a:spcPct val="100000"/>
                        </a:lnSpc>
                        <a:spcAft>
                          <a:spcPts val="0"/>
                        </a:spcAft>
                        <a:buFont typeface="Calibri" panose="020F0502020204030204" pitchFamily="34" charset="0"/>
                        <a:buChar char="-"/>
                        <a:tabLst>
                          <a:tab pos="457200" algn="l"/>
                        </a:tabLst>
                      </a:pPr>
                      <a:r>
                        <a:rPr lang="nb-NO" sz="1800" kern="1200" dirty="0">
                          <a:solidFill>
                            <a:schemeClr val="dk1"/>
                          </a:solidFill>
                          <a:effectLst/>
                          <a:latin typeface="Calibri" panose="020F0502020204030204" pitchFamily="34" charset="0"/>
                          <a:ea typeface="+mn-ea"/>
                          <a:cs typeface="Calibri" panose="020F0502020204030204" pitchFamily="34" charset="0"/>
                        </a:rPr>
                        <a:t>evaluerer gjennomføring av gjeldende temaplaner </a:t>
                      </a:r>
                    </a:p>
                    <a:p>
                      <a:pPr marL="800100" lvl="1" indent="-342900">
                        <a:lnSpc>
                          <a:spcPct val="100000"/>
                        </a:lnSpc>
                        <a:spcAft>
                          <a:spcPts val="0"/>
                        </a:spcAft>
                        <a:buFont typeface="Calibri" panose="020F0502020204030204" pitchFamily="34" charset="0"/>
                        <a:buChar char="-"/>
                        <a:tabLst>
                          <a:tab pos="457200" algn="l"/>
                        </a:tabLst>
                      </a:pPr>
                      <a:r>
                        <a:rPr lang="nb-NO" sz="1800" kern="1200" dirty="0">
                          <a:solidFill>
                            <a:schemeClr val="dk1"/>
                          </a:solidFill>
                          <a:effectLst/>
                          <a:latin typeface="Calibri" panose="020F0502020204030204" pitchFamily="34" charset="0"/>
                          <a:ea typeface="+mn-ea"/>
                          <a:cs typeface="Calibri" panose="020F0502020204030204" pitchFamily="34" charset="0"/>
                        </a:rPr>
                        <a:t>utarbeider forslag til rullerte temaplaner</a:t>
                      </a:r>
                    </a:p>
                    <a:p>
                      <a:pPr marL="342900" lvl="0" indent="-342900">
                        <a:lnSpc>
                          <a:spcPct val="100000"/>
                        </a:lnSpc>
                        <a:spcBef>
                          <a:spcPts val="0"/>
                        </a:spcBef>
                        <a:spcAft>
                          <a:spcPts val="0"/>
                        </a:spcAft>
                        <a:buFont typeface="Arial" panose="020B0604020202020204" pitchFamily="34" charset="0"/>
                        <a:buChar char="•"/>
                      </a:pPr>
                      <a:r>
                        <a:rPr lang="nb-NO" sz="1800" kern="1200" dirty="0">
                          <a:effectLst/>
                          <a:latin typeface="Calibri" panose="020F0502020204030204" pitchFamily="34" charset="0"/>
                          <a:cs typeface="Calibri" panose="020F0502020204030204" pitchFamily="34" charset="0"/>
                        </a:rPr>
                        <a:t>Prosessledergruppe temaplaner </a:t>
                      </a:r>
                    </a:p>
                    <a:p>
                      <a:pPr marL="800100" lvl="1" indent="-342900" algn="l" defTabSz="914400" rtl="0" eaLnBrk="1" latinLnBrk="0" hangingPunct="1">
                        <a:lnSpc>
                          <a:spcPct val="100000"/>
                        </a:lnSpc>
                        <a:spcBef>
                          <a:spcPts val="0"/>
                        </a:spcBef>
                        <a:spcAft>
                          <a:spcPts val="0"/>
                        </a:spcAft>
                        <a:buFont typeface="Calibri" panose="020F0502020204030204" pitchFamily="34" charset="0"/>
                        <a:buChar char="-"/>
                      </a:pPr>
                      <a:r>
                        <a:rPr lang="nb-NO" sz="1800" kern="1200" dirty="0">
                          <a:solidFill>
                            <a:schemeClr val="dk1"/>
                          </a:solidFill>
                          <a:effectLst/>
                          <a:latin typeface="Calibri" panose="020F0502020204030204" pitchFamily="34" charset="0"/>
                          <a:ea typeface="+mn-ea"/>
                          <a:cs typeface="Calibri" panose="020F0502020204030204" pitchFamily="34" charset="0"/>
                        </a:rPr>
                        <a:t>evaluerer gjennomføring av samordnet oppfølging av gjeldende temaplaner </a:t>
                      </a:r>
                    </a:p>
                    <a:p>
                      <a:pPr marL="800100" lvl="1" indent="-342900" algn="l" defTabSz="914400" rtl="0" eaLnBrk="1" latinLnBrk="0" hangingPunct="1">
                        <a:lnSpc>
                          <a:spcPct val="100000"/>
                        </a:lnSpc>
                        <a:spcBef>
                          <a:spcPts val="0"/>
                        </a:spcBef>
                        <a:spcAft>
                          <a:spcPts val="0"/>
                        </a:spcAft>
                        <a:buFont typeface="Calibri" panose="020F0502020204030204" pitchFamily="34" charset="0"/>
                        <a:buChar char="-"/>
                      </a:pPr>
                      <a:r>
                        <a:rPr lang="nb-NO" sz="1800" kern="1200" dirty="0">
                          <a:solidFill>
                            <a:schemeClr val="dk1"/>
                          </a:solidFill>
                          <a:effectLst/>
                          <a:latin typeface="Calibri" panose="020F0502020204030204" pitchFamily="34" charset="0"/>
                          <a:ea typeface="+mn-ea"/>
                          <a:cs typeface="Calibri" panose="020F0502020204030204" pitchFamily="34" charset="0"/>
                        </a:rPr>
                        <a:t>utarbeider forslag til rullerte og samordnede temaplaner</a:t>
                      </a:r>
                    </a:p>
                  </a:txBody>
                  <a:tcPr marL="30219" marR="30219" marT="6125" marB="0" anchor="ctr">
                    <a:lnR w="9525" cap="flat" cmpd="sng" algn="ctr">
                      <a:solidFill>
                        <a:schemeClr val="bg1">
                          <a:lumMod val="50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BF3FB"/>
                    </a:solidFill>
                  </a:tcPr>
                </a:tc>
                <a:extLst>
                  <a:ext uri="{0D108BD9-81ED-4DB2-BD59-A6C34878D82A}">
                    <a16:rowId xmlns:a16="http://schemas.microsoft.com/office/drawing/2014/main" val="677809270"/>
                  </a:ext>
                </a:extLst>
              </a:tr>
              <a:tr h="878008">
                <a:tc>
                  <a:txBody>
                    <a:bodyPr/>
                    <a:lstStyle/>
                    <a:p>
                      <a:pPr>
                        <a:lnSpc>
                          <a:spcPct val="100000"/>
                        </a:lnSpc>
                        <a:spcAft>
                          <a:spcPts val="0"/>
                        </a:spcAft>
                        <a:buNone/>
                      </a:pPr>
                      <a:r>
                        <a:rPr lang="nb-NO" sz="1400" kern="100" dirty="0">
                          <a:effectLst/>
                          <a:latin typeface="Calibri" panose="020F0502020204030204" pitchFamily="34" charset="0"/>
                          <a:cs typeface="Calibri" panose="020F0502020204030204" pitchFamily="34" charset="0"/>
                        </a:rPr>
                        <a:t>Februar</a:t>
                      </a:r>
                      <a:endParaRPr lang="nb-NO" sz="14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L w="9525" cap="flat" cmpd="sng" algn="ctr">
                      <a:solidFill>
                        <a:schemeClr val="bg1">
                          <a:lumMod val="50000"/>
                        </a:schemeClr>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342900" lvl="0" indent="-342900">
                        <a:lnSpc>
                          <a:spcPct val="100000"/>
                        </a:lnSpc>
                        <a:spcAft>
                          <a:spcPts val="0"/>
                        </a:spcAft>
                        <a:buFont typeface="Calibri" panose="020F0502020204030204" pitchFamily="34" charset="0"/>
                        <a:buChar char="-"/>
                      </a:pPr>
                      <a:r>
                        <a:rPr lang="nb-NO" sz="1800" kern="1200" dirty="0">
                          <a:effectLst/>
                          <a:latin typeface="Calibri" panose="020F0502020204030204" pitchFamily="34" charset="0"/>
                          <a:cs typeface="Calibri" panose="020F0502020204030204" pitchFamily="34" charset="0"/>
                        </a:rPr>
                        <a:t>Forslag til rullerte og samordnede temaplaner bearbeides i felles møte for Prosessledergruppe temaplaner og Strategisk lederteam</a:t>
                      </a:r>
                      <a:endParaRPr lang="nb-NO" sz="1800" kern="100" dirty="0">
                        <a:effectLst/>
                        <a:latin typeface="Calibri" panose="020F0502020204030204" pitchFamily="34" charset="0"/>
                        <a:cs typeface="Calibri" panose="020F0502020204030204" pitchFamily="34" charset="0"/>
                      </a:endParaRPr>
                    </a:p>
                    <a:p>
                      <a:pPr marL="342900" lvl="0" indent="-342900">
                        <a:lnSpc>
                          <a:spcPct val="100000"/>
                        </a:lnSpc>
                        <a:spcAft>
                          <a:spcPts val="0"/>
                        </a:spcAft>
                        <a:buFont typeface="Calibri" panose="020F0502020204030204" pitchFamily="34" charset="0"/>
                        <a:buChar char="-"/>
                      </a:pPr>
                      <a:r>
                        <a:rPr lang="nb-NO" sz="1800" kern="1200" dirty="0">
                          <a:effectLst/>
                          <a:latin typeface="Calibri" panose="020F0502020204030204" pitchFamily="34" charset="0"/>
                          <a:cs typeface="Calibri" panose="020F0502020204030204" pitchFamily="34" charset="0"/>
                        </a:rPr>
                        <a:t>Strategisk lederteam prioriterer oppdrag/tiltak/investeringer på tvers av temaplaner</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R w="9525" cap="flat" cmpd="sng" algn="ctr">
                      <a:solidFill>
                        <a:schemeClr val="bg1">
                          <a:lumMod val="50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BF3FB"/>
                    </a:solidFill>
                  </a:tcPr>
                </a:tc>
                <a:extLst>
                  <a:ext uri="{0D108BD9-81ED-4DB2-BD59-A6C34878D82A}">
                    <a16:rowId xmlns:a16="http://schemas.microsoft.com/office/drawing/2014/main" val="1748412448"/>
                  </a:ext>
                </a:extLst>
              </a:tr>
              <a:tr h="296881">
                <a:tc>
                  <a:txBody>
                    <a:bodyPr/>
                    <a:lstStyle/>
                    <a:p>
                      <a:pPr>
                        <a:lnSpc>
                          <a:spcPct val="100000"/>
                        </a:lnSpc>
                        <a:spcAft>
                          <a:spcPts val="0"/>
                        </a:spcAft>
                        <a:buNone/>
                      </a:pPr>
                      <a:r>
                        <a:rPr lang="nb-NO" sz="1400" kern="100" dirty="0" err="1">
                          <a:effectLst/>
                          <a:latin typeface="Calibri" panose="020F0502020204030204" pitchFamily="34" charset="0"/>
                          <a:cs typeface="Calibri" panose="020F0502020204030204" pitchFamily="34" charset="0"/>
                        </a:rPr>
                        <a:t>Febr</a:t>
                      </a:r>
                      <a:r>
                        <a:rPr lang="nb-NO" sz="1400" kern="100" dirty="0">
                          <a:effectLst/>
                          <a:latin typeface="Calibri" panose="020F0502020204030204" pitchFamily="34" charset="0"/>
                          <a:cs typeface="Calibri" panose="020F0502020204030204" pitchFamily="34" charset="0"/>
                        </a:rPr>
                        <a:t>.-mars</a:t>
                      </a:r>
                      <a:endParaRPr lang="nb-NO" sz="14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L w="9525" cap="flat" cmpd="sng" algn="ctr">
                      <a:solidFill>
                        <a:schemeClr val="bg1">
                          <a:lumMod val="50000"/>
                        </a:schemeClr>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ct val="100000"/>
                        </a:lnSpc>
                        <a:spcAft>
                          <a:spcPts val="0"/>
                        </a:spcAft>
                        <a:buNone/>
                      </a:pPr>
                      <a:r>
                        <a:rPr lang="nb-NO" sz="1800" kern="1200" dirty="0">
                          <a:effectLst/>
                          <a:latin typeface="Calibri" panose="020F0502020204030204" pitchFamily="34" charset="0"/>
                          <a:cs typeface="Calibri" panose="020F0502020204030204" pitchFamily="34" charset="0"/>
                        </a:rPr>
                        <a:t>Høring</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R w="9525" cap="flat" cmpd="sng" algn="ctr">
                      <a:solidFill>
                        <a:schemeClr val="bg1">
                          <a:lumMod val="50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CCD2D8"/>
                    </a:solidFill>
                  </a:tcPr>
                </a:tc>
                <a:extLst>
                  <a:ext uri="{0D108BD9-81ED-4DB2-BD59-A6C34878D82A}">
                    <a16:rowId xmlns:a16="http://schemas.microsoft.com/office/drawing/2014/main" val="1021886453"/>
                  </a:ext>
                </a:extLst>
              </a:tr>
              <a:tr h="318324">
                <a:tc>
                  <a:txBody>
                    <a:bodyPr/>
                    <a:lstStyle/>
                    <a:p>
                      <a:pPr>
                        <a:lnSpc>
                          <a:spcPct val="100000"/>
                        </a:lnSpc>
                        <a:spcAft>
                          <a:spcPts val="0"/>
                        </a:spcAft>
                        <a:buNone/>
                      </a:pPr>
                      <a:r>
                        <a:rPr lang="nb-NO" sz="1400" kern="100" dirty="0">
                          <a:effectLst/>
                          <a:latin typeface="Calibri" panose="020F0502020204030204" pitchFamily="34" charset="0"/>
                          <a:cs typeface="Calibri" panose="020F0502020204030204" pitchFamily="34" charset="0"/>
                        </a:rPr>
                        <a:t>Mars-apr.</a:t>
                      </a:r>
                      <a:endParaRPr lang="nb-NO" sz="14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L w="9525" cap="flat" cmpd="sng" algn="ctr">
                      <a:solidFill>
                        <a:schemeClr val="bg1">
                          <a:lumMod val="50000"/>
                        </a:schemeClr>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ct val="100000"/>
                        </a:lnSpc>
                        <a:spcAft>
                          <a:spcPts val="0"/>
                        </a:spcAft>
                        <a:buNone/>
                      </a:pPr>
                      <a:r>
                        <a:rPr lang="nb-NO" sz="1800" kern="1200" dirty="0">
                          <a:effectLst/>
                          <a:latin typeface="Calibri" panose="020F0502020204030204" pitchFamily="34" charset="0"/>
                          <a:cs typeface="Calibri" panose="020F0502020204030204" pitchFamily="34" charset="0"/>
                        </a:rPr>
                        <a:t>Politisk behandling av rullerte tema/-handlingsplaner</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R w="9525" cap="flat" cmpd="sng" algn="ctr">
                      <a:solidFill>
                        <a:schemeClr val="bg1">
                          <a:lumMod val="50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BF3FB"/>
                    </a:solidFill>
                  </a:tcPr>
                </a:tc>
                <a:extLst>
                  <a:ext uri="{0D108BD9-81ED-4DB2-BD59-A6C34878D82A}">
                    <a16:rowId xmlns:a16="http://schemas.microsoft.com/office/drawing/2014/main" val="2593389863"/>
                  </a:ext>
                </a:extLst>
              </a:tr>
              <a:tr h="348572">
                <a:tc>
                  <a:txBody>
                    <a:bodyPr/>
                    <a:lstStyle/>
                    <a:p>
                      <a:pPr>
                        <a:lnSpc>
                          <a:spcPct val="100000"/>
                        </a:lnSpc>
                        <a:spcAft>
                          <a:spcPts val="0"/>
                        </a:spcAft>
                        <a:buNone/>
                      </a:pPr>
                      <a:r>
                        <a:rPr lang="nb-NO" sz="1400" kern="100" dirty="0">
                          <a:effectLst/>
                          <a:latin typeface="Calibri" panose="020F0502020204030204" pitchFamily="34" charset="0"/>
                          <a:cs typeface="Calibri" panose="020F0502020204030204" pitchFamily="34" charset="0"/>
                        </a:rPr>
                        <a:t>Apr.-juni</a:t>
                      </a:r>
                      <a:endParaRPr lang="nb-NO" sz="14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L w="9525" cap="flat" cmpd="sng" algn="ctr">
                      <a:solidFill>
                        <a:schemeClr val="bg1">
                          <a:lumMod val="50000"/>
                        </a:schemeClr>
                      </a:solidFill>
                      <a:prstDash val="solid"/>
                      <a:round/>
                      <a:headEnd type="none" w="med" len="med"/>
                      <a:tailEnd type="none" w="med" len="med"/>
                    </a:lnL>
                    <a:lnT w="12700" cap="flat" cmpd="sng" algn="ctr">
                      <a:solidFill>
                        <a:schemeClr val="bg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nSpc>
                          <a:spcPct val="100000"/>
                        </a:lnSpc>
                        <a:spcAft>
                          <a:spcPts val="0"/>
                        </a:spcAft>
                        <a:buNone/>
                      </a:pPr>
                      <a:r>
                        <a:rPr lang="nb-NO" sz="1800" kern="1200" dirty="0">
                          <a:effectLst/>
                          <a:latin typeface="Calibri" panose="020F0502020204030204" pitchFamily="34" charset="0"/>
                          <a:cs typeface="Calibri" panose="020F0502020204030204" pitchFamily="34" charset="0"/>
                        </a:rPr>
                        <a:t>«Store» oppdrag, tiltak og investeringer innarbeides i Handlings- og økonomiplan/budsjett </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marL="30219" marR="30219" marT="6125" marB="0" anchor="ctr">
                    <a:lnR w="9525" cap="flat" cmpd="sng" algn="ctr">
                      <a:solidFill>
                        <a:schemeClr val="bg1">
                          <a:lumMod val="50000"/>
                        </a:schemeClr>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D2D8"/>
                    </a:solidFill>
                  </a:tcPr>
                </a:tc>
                <a:extLst>
                  <a:ext uri="{0D108BD9-81ED-4DB2-BD59-A6C34878D82A}">
                    <a16:rowId xmlns:a16="http://schemas.microsoft.com/office/drawing/2014/main" val="3237450330"/>
                  </a:ext>
                </a:extLst>
              </a:tr>
            </a:tbl>
          </a:graphicData>
        </a:graphic>
      </p:graphicFrame>
      <p:pic>
        <p:nvPicPr>
          <p:cNvPr id="5" name="Bilde 4" descr="Et bilde som inneholder tekst, logo, symbol, Font&#10;&#10;Automatisk generert beskrivelse">
            <a:extLst>
              <a:ext uri="{FF2B5EF4-FFF2-40B4-BE49-F238E27FC236}">
                <a16:creationId xmlns:a16="http://schemas.microsoft.com/office/drawing/2014/main" id="{F70B8874-231E-8A08-6A76-11FDD457C0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3086" y="85533"/>
            <a:ext cx="1978965" cy="394715"/>
          </a:xfrm>
          <a:prstGeom prst="rect">
            <a:avLst/>
          </a:prstGeom>
        </p:spPr>
      </p:pic>
    </p:spTree>
    <p:extLst>
      <p:ext uri="{BB962C8B-B14F-4D97-AF65-F5344CB8AC3E}">
        <p14:creationId xmlns:p14="http://schemas.microsoft.com/office/powerpoint/2010/main" val="600686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40C5E-C76D-E9A6-BE26-A09C232A1A62}"/>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C717D67D-C46D-66D3-45FF-231467A03EF6}"/>
              </a:ext>
            </a:extLst>
          </p:cNvPr>
          <p:cNvSpPr>
            <a:spLocks noGrp="1"/>
          </p:cNvSpPr>
          <p:nvPr>
            <p:ph type="title"/>
          </p:nvPr>
        </p:nvSpPr>
        <p:spPr>
          <a:xfrm>
            <a:off x="616857" y="335853"/>
            <a:ext cx="11212286" cy="716543"/>
          </a:xfrm>
        </p:spPr>
        <p:txBody>
          <a:bodyPr>
            <a:normAutofit/>
          </a:bodyPr>
          <a:lstStyle/>
          <a:p>
            <a:r>
              <a:rPr lang="nb-NO" sz="2400" b="1" dirty="0">
                <a:latin typeface="Calibri" panose="020F0502020204030204" pitchFamily="34" charset="0"/>
                <a:cs typeface="Calibri" panose="020F0502020204030204" pitchFamily="34" charset="0"/>
              </a:rPr>
              <a:t>Samordnede temaplanprosesser inngår i kommunens helhetlige virksomhetsstyring</a:t>
            </a:r>
          </a:p>
        </p:txBody>
      </p:sp>
      <p:pic>
        <p:nvPicPr>
          <p:cNvPr id="5" name="Bilde 4">
            <a:extLst>
              <a:ext uri="{FF2B5EF4-FFF2-40B4-BE49-F238E27FC236}">
                <a16:creationId xmlns:a16="http://schemas.microsoft.com/office/drawing/2014/main" id="{B820BF02-B944-61E4-D761-252FA39D77FA}"/>
              </a:ext>
            </a:extLst>
          </p:cNvPr>
          <p:cNvPicPr>
            <a:picLocks noChangeAspect="1"/>
          </p:cNvPicPr>
          <p:nvPr/>
        </p:nvPicPr>
        <p:blipFill>
          <a:blip r:embed="rId3"/>
          <a:stretch>
            <a:fillRect/>
          </a:stretch>
        </p:blipFill>
        <p:spPr>
          <a:xfrm>
            <a:off x="1241734" y="1145805"/>
            <a:ext cx="9708531" cy="5431563"/>
          </a:xfrm>
          <a:prstGeom prst="rect">
            <a:avLst/>
          </a:prstGeom>
        </p:spPr>
      </p:pic>
      <p:sp>
        <p:nvSpPr>
          <p:cNvPr id="7" name="Pil: ned 6">
            <a:extLst>
              <a:ext uri="{FF2B5EF4-FFF2-40B4-BE49-F238E27FC236}">
                <a16:creationId xmlns:a16="http://schemas.microsoft.com/office/drawing/2014/main" id="{B8E12976-3A98-F69C-6F34-8F38A4F58BF8}"/>
              </a:ext>
            </a:extLst>
          </p:cNvPr>
          <p:cNvSpPr/>
          <p:nvPr/>
        </p:nvSpPr>
        <p:spPr>
          <a:xfrm rot="1729781">
            <a:off x="7812450" y="1224233"/>
            <a:ext cx="416966" cy="885138"/>
          </a:xfrm>
          <a:prstGeom prst="downArrow">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b-NO"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 name="Ellipse 7">
            <a:extLst>
              <a:ext uri="{FF2B5EF4-FFF2-40B4-BE49-F238E27FC236}">
                <a16:creationId xmlns:a16="http://schemas.microsoft.com/office/drawing/2014/main" id="{FAB48479-2158-CEE0-6F58-3FDF55659CA6}"/>
              </a:ext>
            </a:extLst>
          </p:cNvPr>
          <p:cNvSpPr/>
          <p:nvPr/>
        </p:nvSpPr>
        <p:spPr>
          <a:xfrm rot="2497969">
            <a:off x="7013984" y="2476403"/>
            <a:ext cx="877824" cy="503988"/>
          </a:xfrm>
          <a:prstGeom prst="ellipse">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b-NO"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3" name="Bilde 2" descr="Et bilde som inneholder tekst, logo, symbol, Font&#10;&#10;Automatisk generert beskrivelse">
            <a:extLst>
              <a:ext uri="{FF2B5EF4-FFF2-40B4-BE49-F238E27FC236}">
                <a16:creationId xmlns:a16="http://schemas.microsoft.com/office/drawing/2014/main" id="{CEB8D5AA-01A4-296C-D2E2-0D47D4EDF2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93086" y="85533"/>
            <a:ext cx="1978965" cy="394715"/>
          </a:xfrm>
          <a:prstGeom prst="rect">
            <a:avLst/>
          </a:prstGeom>
        </p:spPr>
      </p:pic>
    </p:spTree>
    <p:extLst>
      <p:ext uri="{BB962C8B-B14F-4D97-AF65-F5344CB8AC3E}">
        <p14:creationId xmlns:p14="http://schemas.microsoft.com/office/powerpoint/2010/main" val="2240028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CB39435-0C29-6463-04E7-4B4CEEE43587}"/>
              </a:ext>
            </a:extLst>
          </p:cNvPr>
          <p:cNvSpPr>
            <a:spLocks noGrp="1"/>
          </p:cNvSpPr>
          <p:nvPr>
            <p:ph type="title"/>
          </p:nvPr>
        </p:nvSpPr>
        <p:spPr>
          <a:xfrm>
            <a:off x="1542145" y="1297668"/>
            <a:ext cx="9379857" cy="2131332"/>
          </a:xfrm>
          <a:solidFill>
            <a:schemeClr val="tx2">
              <a:lumMod val="10000"/>
              <a:lumOff val="90000"/>
            </a:schemeClr>
          </a:solidFill>
        </p:spPr>
        <p:txBody>
          <a:bodyPr>
            <a:normAutofit/>
          </a:bodyPr>
          <a:lstStyle/>
          <a:p>
            <a:pPr>
              <a:spcBef>
                <a:spcPts val="1200"/>
              </a:spcBef>
            </a:pPr>
            <a:r>
              <a:rPr lang="nb-NO" sz="3200" b="1" dirty="0">
                <a:latin typeface="Calibri" panose="020F0502020204030204" pitchFamily="34" charset="0"/>
                <a:cs typeface="Calibri" panose="020F0502020204030204" pitchFamily="34" charset="0"/>
              </a:rPr>
              <a:t>Runde rundt bordet: </a:t>
            </a:r>
            <a:br>
              <a:rPr lang="nb-NO" sz="3200" b="1" dirty="0">
                <a:latin typeface="Calibri" panose="020F0502020204030204" pitchFamily="34" charset="0"/>
                <a:cs typeface="Calibri" panose="020F0502020204030204" pitchFamily="34" charset="0"/>
              </a:rPr>
            </a:br>
            <a:br>
              <a:rPr lang="nb-NO" sz="1400" b="1" dirty="0">
                <a:latin typeface="Calibri" panose="020F0502020204030204" pitchFamily="34" charset="0"/>
                <a:cs typeface="Calibri" panose="020F0502020204030204" pitchFamily="34" charset="0"/>
              </a:rPr>
            </a:br>
            <a:r>
              <a:rPr lang="nb-NO" sz="3200" dirty="0">
                <a:latin typeface="Calibri" panose="020F0502020204030204" pitchFamily="34" charset="0"/>
                <a:cs typeface="Calibri" panose="020F0502020204030204" pitchFamily="34" charset="0"/>
              </a:rPr>
              <a:t>Driftsutvalgets tanker om og innspill til temaplanene </a:t>
            </a:r>
            <a:br>
              <a:rPr lang="nb-NO" sz="3200" dirty="0">
                <a:latin typeface="Calibri" panose="020F0502020204030204" pitchFamily="34" charset="0"/>
                <a:cs typeface="Calibri" panose="020F0502020204030204" pitchFamily="34" charset="0"/>
              </a:rPr>
            </a:br>
            <a:r>
              <a:rPr lang="nb-NO" sz="3200" dirty="0">
                <a:latin typeface="Calibri" panose="020F0502020204030204" pitchFamily="34" charset="0"/>
                <a:cs typeface="Calibri" panose="020F0502020204030204" pitchFamily="34" charset="0"/>
              </a:rPr>
              <a:t>og temaplanprosessene</a:t>
            </a:r>
          </a:p>
        </p:txBody>
      </p:sp>
    </p:spTree>
    <p:extLst>
      <p:ext uri="{BB962C8B-B14F-4D97-AF65-F5344CB8AC3E}">
        <p14:creationId xmlns:p14="http://schemas.microsoft.com/office/powerpoint/2010/main" val="2744407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l 6">
            <a:extLst>
              <a:ext uri="{FF2B5EF4-FFF2-40B4-BE49-F238E27FC236}">
                <a16:creationId xmlns:a16="http://schemas.microsoft.com/office/drawing/2014/main" id="{D20E6FF6-C775-9A8D-8B03-DAE025C1934F}"/>
              </a:ext>
            </a:extLst>
          </p:cNvPr>
          <p:cNvGraphicFramePr>
            <a:graphicFrameLocks noGrp="1"/>
          </p:cNvGraphicFramePr>
          <p:nvPr>
            <p:extLst>
              <p:ext uri="{D42A27DB-BD31-4B8C-83A1-F6EECF244321}">
                <p14:modId xmlns:p14="http://schemas.microsoft.com/office/powerpoint/2010/main" val="189717270"/>
              </p:ext>
            </p:extLst>
          </p:nvPr>
        </p:nvGraphicFramePr>
        <p:xfrm>
          <a:off x="747825" y="444863"/>
          <a:ext cx="10812463" cy="6126480"/>
        </p:xfrm>
        <a:graphic>
          <a:graphicData uri="http://schemas.openxmlformats.org/drawingml/2006/table">
            <a:tbl>
              <a:tblPr firstRow="1" bandRow="1">
                <a:tableStyleId>{5C22544A-7EE6-4342-B048-85BDC9FD1C3A}</a:tableStyleId>
              </a:tblPr>
              <a:tblGrid>
                <a:gridCol w="3301661">
                  <a:extLst>
                    <a:ext uri="{9D8B030D-6E8A-4147-A177-3AD203B41FA5}">
                      <a16:colId xmlns:a16="http://schemas.microsoft.com/office/drawing/2014/main" val="2070579285"/>
                    </a:ext>
                  </a:extLst>
                </a:gridCol>
                <a:gridCol w="7510802">
                  <a:extLst>
                    <a:ext uri="{9D8B030D-6E8A-4147-A177-3AD203B41FA5}">
                      <a16:colId xmlns:a16="http://schemas.microsoft.com/office/drawing/2014/main" val="4069363840"/>
                    </a:ext>
                  </a:extLst>
                </a:gridCol>
              </a:tblGrid>
              <a:tr h="253893">
                <a:tc>
                  <a:txBody>
                    <a:bodyPr/>
                    <a:lstStyle/>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tab pos="268288" algn="l"/>
                        </a:tabLst>
                        <a:defRPr/>
                      </a:pPr>
                      <a:r>
                        <a:rPr kumimoji="0" lang="nb-NO" sz="1800" b="1" i="0" u="none" strike="noStrike" kern="0" cap="none" spc="0" normalizeH="0" baseline="0" dirty="0">
                          <a:ln>
                            <a:noFill/>
                          </a:ln>
                          <a:solidFill>
                            <a:prstClr val="black"/>
                          </a:solidFill>
                          <a:effectLst/>
                          <a:uLnTx/>
                          <a:uFillTx/>
                          <a:latin typeface="Calibri" panose="020F0502020204030204" pitchFamily="34" charset="0"/>
                          <a:ea typeface="+mn-ea"/>
                          <a:cs typeface="Calibri" panose="020F0502020204030204" pitchFamily="34" charset="0"/>
                        </a:rPr>
                        <a:t>Temaplan Arbeid og aktivitet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800" b="0" i="0" u="none" strike="noStrike" kern="12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rPr>
                        <a:t>Skal legge til rette for at innbyggere 18-100 år opplever mestring og en meningsfull hverdag gjennom tilrettelagt arbeid og aktivitet. Målgruppen har ulike typer funksjonsnedsettelser. Tilrettelagt betyr at den enkelte trenger mer tilrettelegging og støtte enn det som tilbys i ordinært arbeidsliv og vanlige aktivitetstilbud. </a:t>
                      </a:r>
                      <a:r>
                        <a:rPr kumimoji="0" lang="nb-NO" sz="1800" b="0" i="0" u="none" strike="noStrike" kern="1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rPr>
                        <a:t>Planen skal styrke samarbeidet mellom kommunen og frivillige lag og organisasjoner på området.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669210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Vold i nære relasjoner </a:t>
                      </a:r>
                    </a:p>
                    <a:p>
                      <a:pPr marL="285750" indent="-285750">
                        <a:buFont typeface="Arial" panose="020B0604020202020204" pitchFamily="34" charset="0"/>
                        <a:buChar char="•"/>
                      </a:pPr>
                      <a:endParaRPr lang="nb-NO"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800" b="0" i="0" u="none" strike="noStrike" kern="12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rPr>
                        <a:t>Skal bidra til å forebygge, avdekke og håndtere vold i nære relasjoner. Både voksne og barn utsettes for vold og overgrep, noe som kan gi alvorlige psykiske og fysiske helseproblemer. Planen inndeles i tre hovedområder: </a:t>
                      </a:r>
                      <a:r>
                        <a:rPr kumimoji="0" lang="nb-NO"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samarbeid, kompetanseheving og informasjon. Et viktig mål er å styrke kompetansen hos ansatte som jobber med både voksne, barn og unge, slik at de bedre kan forebygge, oppdage og stoppe vold i nære relasjoner.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7040934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tab pos="268288"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Idrett, leik og fysisk aktivitet </a:t>
                      </a:r>
                      <a:endParaRPr kumimoji="0" lang="nb-NO" sz="1800" b="1" i="0" u="none" strike="noStrike" kern="1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285750" indent="-285750">
                        <a:buFont typeface="Arial" panose="020B0604020202020204" pitchFamily="34" charset="0"/>
                        <a:buChar char="•"/>
                      </a:pPr>
                      <a:endParaRPr lang="nb-NO"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nb-NO" sz="1800" b="0" i="0" u="none" strike="noStrike" kern="120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rPr>
                        <a:t>Planen skal bidra til at flere innbyggere i Levanger er fysisk aktive gjennom livet. Fokus er inkludering, samarbeid, tilrettelegging av gode anlegg og styrking av egenorganisert aktivitet. Målet er å skape gode og tilgjengelige arenaer, redusere ulikhet i deltakelse og gjøre fysisk aktivitet til en naturlig del av hverdagen for alle.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367057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tab pos="268288"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Ruspolitikk og psykisk helse </a:t>
                      </a:r>
                      <a:endParaRPr kumimoji="0" lang="nb-NO" sz="1800" b="1" i="0" u="none" strike="noStrike" kern="1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L="285750" indent="-285750">
                        <a:buFont typeface="Arial" panose="020B0604020202020204" pitchFamily="34" charset="0"/>
                        <a:buChar char="•"/>
                      </a:pPr>
                      <a:endParaRPr lang="nb-NO"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nb-NO"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Kommunen yter et bredt spekter av forebyggings- og behandlingstilbud. Planen skal bidra til gode tjenester for de som trenger det, i alle aldre, følge opp nasjonale anbefalinger og være kunnskapsbasert. Videre skal den bidra til å synliggjøre frivillige og ideelle aktører og samarbeid med disse.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92411898"/>
                  </a:ext>
                </a:extLst>
              </a:tr>
            </a:tbl>
          </a:graphicData>
        </a:graphic>
      </p:graphicFrame>
    </p:spTree>
    <p:extLst>
      <p:ext uri="{BB962C8B-B14F-4D97-AF65-F5344CB8AC3E}">
        <p14:creationId xmlns:p14="http://schemas.microsoft.com/office/powerpoint/2010/main" val="788236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 3">
            <a:extLst>
              <a:ext uri="{FF2B5EF4-FFF2-40B4-BE49-F238E27FC236}">
                <a16:creationId xmlns:a16="http://schemas.microsoft.com/office/drawing/2014/main" id="{3C772F87-D6F5-454E-7778-1C5131A3255A}"/>
              </a:ext>
            </a:extLst>
          </p:cNvPr>
          <p:cNvGraphicFramePr>
            <a:graphicFrameLocks noGrp="1"/>
          </p:cNvGraphicFramePr>
          <p:nvPr>
            <p:extLst>
              <p:ext uri="{D42A27DB-BD31-4B8C-83A1-F6EECF244321}">
                <p14:modId xmlns:p14="http://schemas.microsoft.com/office/powerpoint/2010/main" val="197343883"/>
              </p:ext>
            </p:extLst>
          </p:nvPr>
        </p:nvGraphicFramePr>
        <p:xfrm>
          <a:off x="537198" y="365760"/>
          <a:ext cx="11117604" cy="6126480"/>
        </p:xfrm>
        <a:graphic>
          <a:graphicData uri="http://schemas.openxmlformats.org/drawingml/2006/table">
            <a:tbl>
              <a:tblPr firstRow="1" bandRow="1">
                <a:tableStyleId>{5C22544A-7EE6-4342-B048-85BDC9FD1C3A}</a:tableStyleId>
              </a:tblPr>
              <a:tblGrid>
                <a:gridCol w="2917032">
                  <a:extLst>
                    <a:ext uri="{9D8B030D-6E8A-4147-A177-3AD203B41FA5}">
                      <a16:colId xmlns:a16="http://schemas.microsoft.com/office/drawing/2014/main" val="2689551976"/>
                    </a:ext>
                  </a:extLst>
                </a:gridCol>
                <a:gridCol w="8200572">
                  <a:extLst>
                    <a:ext uri="{9D8B030D-6E8A-4147-A177-3AD203B41FA5}">
                      <a16:colId xmlns:a16="http://schemas.microsoft.com/office/drawing/2014/main" val="106659221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tab pos="268288"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Kulturskolen som ressurssenter for helse og oppvekst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fontAlgn="t">
                        <a:lnSpc>
                          <a:spcPct val="100000"/>
                        </a:lnSpc>
                        <a:buNone/>
                      </a:pPr>
                      <a:r>
                        <a:rPr kumimoji="0" lang="nb-NO" sz="1800" b="0" i="0" u="none" strike="noStrike" kern="1200" cap="none" spc="0" normalizeH="0" baseline="0" dirty="0">
                          <a:ln>
                            <a:noFill/>
                          </a:ln>
                          <a:solidFill>
                            <a:prstClr val="black"/>
                          </a:solidFill>
                          <a:effectLst/>
                          <a:uLnTx/>
                          <a:uFillTx/>
                          <a:latin typeface="Calibri" panose="020F0502020204030204" pitchFamily="34" charset="0"/>
                          <a:cs typeface="Calibri" panose="020F0502020204030204" pitchFamily="34" charset="0"/>
                        </a:rPr>
                        <a:t>Planen beskriver hvordan kulturskolen, utover kjerneprogrammet, kan bidra som et ressurssenter for helse og oppvekst i hele kommunen. Det vil blant annet foreslås bruk av kulturskolen som alternativ opplæringsarena i grunnskolen og tettere samarbeid med forebyggende tjenester som helsestasjon, PPT og barnevern.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313917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tab pos="225425"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Trafikksikkerhet </a:t>
                      </a:r>
                      <a:endParaRPr kumimoji="0" lang="nb-NO" sz="1800" b="1" i="0" u="none" strike="noStrike" kern="1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endParaRPr lang="nb-NO"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fontAlgn="t">
                        <a:lnSpc>
                          <a:spcPct val="100000"/>
                        </a:lnSpc>
                        <a:buNone/>
                      </a:pPr>
                      <a:r>
                        <a:rPr lang="nb-NO" b="0" i="0" dirty="0">
                          <a:effectLst/>
                          <a:latin typeface="Calibri" panose="020F0502020204030204" pitchFamily="34" charset="0"/>
                          <a:cs typeface="Calibri" panose="020F0502020204030204" pitchFamily="34" charset="0"/>
                        </a:rPr>
                        <a:t>Planen skal forebygge ulykker og redusere antall skadde og drepte i Levanger gjennom målrettede tiltak og prioritering av trafikksikkerhet i planlegging og hverdag. Den følger strategien i KPS om å jobbe systematisk for en trygg trafikkhverdag for både barn og voksne i samarbeid med lokale aktører.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348926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tab pos="268288"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Lesing, litteratur </a:t>
                      </a:r>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tab pos="268288"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og demokrati </a:t>
                      </a:r>
                    </a:p>
                    <a:p>
                      <a:endParaRPr lang="nb-NO"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fontAlgn="t">
                        <a:lnSpc>
                          <a:spcPct val="100000"/>
                        </a:lnSpc>
                        <a:buNone/>
                      </a:pPr>
                      <a:r>
                        <a:rPr lang="nb-NO" sz="1800" b="0" i="0" dirty="0">
                          <a:effectLst/>
                          <a:latin typeface="Calibri" panose="020F0502020204030204" pitchFamily="34" charset="0"/>
                          <a:cs typeface="Calibri" panose="020F0502020204030204" pitchFamily="34" charset="0"/>
                        </a:rPr>
                        <a:t>Planen tar utgangspunkt i folkebiblioteket. Den skal bidra til at flere i Levanger leser, bruker litteratur og deltar i demokratiske prosesser både lokalt og ellers i samfunnet. Aktuelle tiltak er </a:t>
                      </a:r>
                      <a:r>
                        <a:rPr lang="nb-NO" sz="1800" b="0" i="0" dirty="0" err="1">
                          <a:effectLst/>
                          <a:latin typeface="Calibri" panose="020F0502020204030204" pitchFamily="34" charset="0"/>
                          <a:cs typeface="Calibri" panose="020F0502020204030204" pitchFamily="34" charset="0"/>
                        </a:rPr>
                        <a:t>lesevenner</a:t>
                      </a:r>
                      <a:r>
                        <a:rPr lang="nb-NO" sz="1800" b="0" i="0" dirty="0">
                          <a:effectLst/>
                          <a:latin typeface="Calibri" panose="020F0502020204030204" pitchFamily="34" charset="0"/>
                          <a:cs typeface="Calibri" panose="020F0502020204030204" pitchFamily="34" charset="0"/>
                        </a:rPr>
                        <a:t>, høytlesing på helseinstitusjoner og</a:t>
                      </a:r>
                      <a:r>
                        <a:rPr lang="nb-NO" sz="1800" b="0" i="0" kern="1200" noProof="0" dirty="0">
                          <a:solidFill>
                            <a:schemeClr val="dk1"/>
                          </a:solidFill>
                          <a:effectLst/>
                          <a:latin typeface="Calibri" panose="020F0502020204030204" pitchFamily="34" charset="0"/>
                          <a:ea typeface="+mn-ea"/>
                          <a:cs typeface="Calibri" panose="020F0502020204030204" pitchFamily="34" charset="0"/>
                        </a:rPr>
                        <a:t>«boka rett heim»-tilbud t</a:t>
                      </a:r>
                      <a:r>
                        <a:rPr lang="nb-NO" sz="1800" b="0" i="0" dirty="0">
                          <a:effectLst/>
                          <a:latin typeface="Calibri" panose="020F0502020204030204" pitchFamily="34" charset="0"/>
                          <a:cs typeface="Calibri" panose="020F0502020204030204" pitchFamily="34" charset="0"/>
                        </a:rPr>
                        <a:t>il de som ikke kan besøke biblioteket. Biblioteket kan også bidra til digital kompetanse og informasjonskunnskap til alle aldersgrupper.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7943393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tab pos="268288" algn="l"/>
                        </a:tabLst>
                        <a:defRPr/>
                      </a:pPr>
                      <a:r>
                        <a:rPr kumimoji="0" lang="nb-NO" sz="1800" b="1"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Temaplan Kompetanse, rekruttering og inkludering </a:t>
                      </a:r>
                      <a:endParaRPr kumimoji="0" lang="nb-NO" sz="1800" b="1" i="0" u="none" strike="noStrike" kern="1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endParaRPr lang="nb-NO"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ct val="100000"/>
                        </a:lnSpc>
                        <a:spcAft>
                          <a:spcPts val="0"/>
                        </a:spcAft>
                        <a:buNone/>
                      </a:pPr>
                      <a:r>
                        <a:rPr lang="nb-NO" sz="1800" kern="0" dirty="0">
                          <a:effectLst/>
                          <a:latin typeface="Calibri" panose="020F0502020204030204" pitchFamily="34" charset="0"/>
                          <a:ea typeface="Times New Roman" panose="02020603050405020304" pitchFamily="18" charset="0"/>
                          <a:cs typeface="Calibri" panose="020F0502020204030204" pitchFamily="34" charset="0"/>
                        </a:rPr>
                        <a:t>Planen sikrer helhetlig tilnærming til kompetanse, rekruttering og inkludering. Den skal synliggjøre kommunen som en attraktiv arbeidsgiver, og bidra til at kompetansebehov dekkes ved å legge til rette for målrettet rekruttering og utvikling av ansatte gjennom systematisk kompetansebygging og livslang læring. Inkludering av unge, innvandrere og personer med behov for tilrettelegging er viktig for framtidens arbeidskraft. Dette følges opp gjennom gode mottaksrutiner, interne kvalifiseringsløp og tett samarbeid med NAV. Kommunens samfunnsansvar som springbrett til videre til utdanning og arbeid må også ivaretas.</a:t>
                      </a:r>
                      <a:endParaRPr lang="nb-NO" sz="1800" kern="100" dirty="0">
                        <a:effectLst/>
                        <a:latin typeface="Calibri" panose="020F0502020204030204" pitchFamily="34" charset="0"/>
                        <a:ea typeface="Aptos" panose="020B0004020202020204" pitchFamily="34" charset="0"/>
                        <a:cs typeface="Calibri" panose="020F0502020204030204" pitchFamily="34" charset="0"/>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269633706"/>
                  </a:ext>
                </a:extLst>
              </a:tr>
            </a:tbl>
          </a:graphicData>
        </a:graphic>
      </p:graphicFrame>
    </p:spTree>
    <p:extLst>
      <p:ext uri="{BB962C8B-B14F-4D97-AF65-F5344CB8AC3E}">
        <p14:creationId xmlns:p14="http://schemas.microsoft.com/office/powerpoint/2010/main" val="3200007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6E6BDA9-1F14-B1B9-129B-B33529AD3AE7}"/>
              </a:ext>
            </a:extLst>
          </p:cNvPr>
          <p:cNvSpPr>
            <a:spLocks noGrp="1"/>
          </p:cNvSpPr>
          <p:nvPr>
            <p:ph type="title"/>
          </p:nvPr>
        </p:nvSpPr>
        <p:spPr>
          <a:xfrm>
            <a:off x="1517123" y="207289"/>
            <a:ext cx="8487230" cy="716543"/>
          </a:xfrm>
        </p:spPr>
        <p:txBody>
          <a:bodyPr>
            <a:normAutofit/>
          </a:bodyPr>
          <a:lstStyle/>
          <a:p>
            <a:r>
              <a:rPr lang="nb-NO" sz="2400" b="1" dirty="0">
                <a:latin typeface="Calibri" panose="020F0502020204030204" pitchFamily="34" charset="0"/>
                <a:cs typeface="Calibri" panose="020F0502020204030204" pitchFamily="34" charset="0"/>
              </a:rPr>
              <a:t>Temaplaner inngår i kommunens helhetlige virksomhetsstyring</a:t>
            </a:r>
          </a:p>
        </p:txBody>
      </p:sp>
      <p:pic>
        <p:nvPicPr>
          <p:cNvPr id="5" name="Bilde 4">
            <a:extLst>
              <a:ext uri="{FF2B5EF4-FFF2-40B4-BE49-F238E27FC236}">
                <a16:creationId xmlns:a16="http://schemas.microsoft.com/office/drawing/2014/main" id="{7B9E76AA-9E63-E8AB-CAD6-A9B3F01B9F7F}"/>
              </a:ext>
            </a:extLst>
          </p:cNvPr>
          <p:cNvPicPr>
            <a:picLocks noChangeAspect="1"/>
          </p:cNvPicPr>
          <p:nvPr/>
        </p:nvPicPr>
        <p:blipFill>
          <a:blip r:embed="rId3"/>
          <a:stretch>
            <a:fillRect/>
          </a:stretch>
        </p:blipFill>
        <p:spPr>
          <a:xfrm>
            <a:off x="1517123" y="1169016"/>
            <a:ext cx="9157752" cy="5123423"/>
          </a:xfrm>
          <a:prstGeom prst="rect">
            <a:avLst/>
          </a:prstGeom>
        </p:spPr>
      </p:pic>
      <p:sp>
        <p:nvSpPr>
          <p:cNvPr id="7" name="Pil: ned 6">
            <a:extLst>
              <a:ext uri="{FF2B5EF4-FFF2-40B4-BE49-F238E27FC236}">
                <a16:creationId xmlns:a16="http://schemas.microsoft.com/office/drawing/2014/main" id="{FE751BF9-EF25-E07E-E9AC-B36D10CB881F}"/>
              </a:ext>
            </a:extLst>
          </p:cNvPr>
          <p:cNvSpPr/>
          <p:nvPr/>
        </p:nvSpPr>
        <p:spPr>
          <a:xfrm rot="1729781">
            <a:off x="7739878" y="1214695"/>
            <a:ext cx="416966" cy="885138"/>
          </a:xfrm>
          <a:prstGeom prst="downArrow">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8" name="Ellipse 7">
            <a:extLst>
              <a:ext uri="{FF2B5EF4-FFF2-40B4-BE49-F238E27FC236}">
                <a16:creationId xmlns:a16="http://schemas.microsoft.com/office/drawing/2014/main" id="{D3EA95C5-BFB5-37FC-FB41-AEE03EF9DC87}"/>
              </a:ext>
            </a:extLst>
          </p:cNvPr>
          <p:cNvSpPr/>
          <p:nvPr/>
        </p:nvSpPr>
        <p:spPr>
          <a:xfrm rot="2497969">
            <a:off x="6963184" y="2382650"/>
            <a:ext cx="877824" cy="503988"/>
          </a:xfrm>
          <a:prstGeom prst="ellipse">
            <a:avLst/>
          </a:prstGeom>
          <a:no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pic>
        <p:nvPicPr>
          <p:cNvPr id="3" name="Bilde 2" descr="Et bilde som inneholder tekst, logo, symbol, Font&#10;&#10;Automatisk generert beskrivelse">
            <a:extLst>
              <a:ext uri="{FF2B5EF4-FFF2-40B4-BE49-F238E27FC236}">
                <a16:creationId xmlns:a16="http://schemas.microsoft.com/office/drawing/2014/main" id="{7D6E8DD5-DD0E-E722-0364-FE33B8F428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19657" y="89202"/>
            <a:ext cx="1701192" cy="339312"/>
          </a:xfrm>
          <a:prstGeom prst="rect">
            <a:avLst/>
          </a:prstGeom>
        </p:spPr>
      </p:pic>
    </p:spTree>
    <p:extLst>
      <p:ext uri="{BB962C8B-B14F-4D97-AF65-F5344CB8AC3E}">
        <p14:creationId xmlns:p14="http://schemas.microsoft.com/office/powerpoint/2010/main" val="3048993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lassholder for innhold 7" descr="Et bilde som inneholder tekst, skjermbilde, tre, himmel&#10;&#10;KI-generert innhold kan være feil.">
            <a:extLst>
              <a:ext uri="{FF2B5EF4-FFF2-40B4-BE49-F238E27FC236}">
                <a16:creationId xmlns:a16="http://schemas.microsoft.com/office/drawing/2014/main" id="{DC6F5FD9-D78E-AD61-A433-7F5D926C4B88}"/>
              </a:ext>
            </a:extLst>
          </p:cNvPr>
          <p:cNvPicPr>
            <a:picLocks noGrp="1" noChangeAspect="1"/>
          </p:cNvPicPr>
          <p:nvPr>
            <p:ph idx="1"/>
          </p:nvPr>
        </p:nvPicPr>
        <p:blipFill>
          <a:blip r:embed="rId2"/>
          <a:stretch>
            <a:fillRect/>
          </a:stretch>
        </p:blipFill>
        <p:spPr>
          <a:xfrm>
            <a:off x="1223120" y="1157967"/>
            <a:ext cx="3083706" cy="4351338"/>
          </a:xfrm>
          <a:prstGeom prst="rect">
            <a:avLst/>
          </a:prstGeom>
          <a:ln>
            <a:solidFill>
              <a:schemeClr val="tx1"/>
            </a:solidFill>
          </a:ln>
        </p:spPr>
      </p:pic>
      <p:sp>
        <p:nvSpPr>
          <p:cNvPr id="4" name="TekstSylinder 3">
            <a:extLst>
              <a:ext uri="{FF2B5EF4-FFF2-40B4-BE49-F238E27FC236}">
                <a16:creationId xmlns:a16="http://schemas.microsoft.com/office/drawing/2014/main" id="{7F43D154-340F-CF6F-F401-482999191EA0}"/>
              </a:ext>
            </a:extLst>
          </p:cNvPr>
          <p:cNvSpPr txBox="1"/>
          <p:nvPr/>
        </p:nvSpPr>
        <p:spPr>
          <a:xfrm>
            <a:off x="4879975" y="1550075"/>
            <a:ext cx="6415477" cy="3447098"/>
          </a:xfrm>
          <a:prstGeom prst="rect">
            <a:avLst/>
          </a:prstGeom>
          <a:solidFill>
            <a:srgbClr val="EBF3FB"/>
          </a:solidFill>
        </p:spPr>
        <p:txBody>
          <a:bodyPr wrap="square" rtlCol="0">
            <a:spAutoFit/>
          </a:bodyPr>
          <a:lstStyle/>
          <a:p>
            <a:pPr marL="285750" indent="-285750">
              <a:buFont typeface="Arial" panose="020B0604020202020204" pitchFamily="34" charset="0"/>
              <a:buChar char="•"/>
            </a:pPr>
            <a:endParaRPr lang="nb-NO" sz="2000" dirty="0">
              <a:solidFill>
                <a:prstClr val="black"/>
              </a:solidFill>
              <a:latin typeface="Calibri" panose="020F0502020204030204" pitchFamily="34" charset="0"/>
              <a:ea typeface="+mj-ea"/>
              <a:cs typeface="Calibri" panose="020F0502020204030204" pitchFamily="34" charset="0"/>
            </a:endParaRPr>
          </a:p>
          <a:p>
            <a:pPr marL="285750" indent="-285750">
              <a:buFont typeface="Arial" panose="020B0604020202020204" pitchFamily="34" charset="0"/>
              <a:buChar char="•"/>
            </a:pPr>
            <a:r>
              <a:rPr lang="nb-NO" sz="2000" dirty="0">
                <a:solidFill>
                  <a:prstClr val="black"/>
                </a:solidFill>
                <a:latin typeface="Calibri" panose="020F0502020204030204" pitchFamily="34" charset="0"/>
                <a:ea typeface="+mj-ea"/>
                <a:cs typeface="Calibri" panose="020F0502020204030204" pitchFamily="34" charset="0"/>
              </a:rPr>
              <a:t>Temaplaner bestilles i Planstrategiens planprogram.</a:t>
            </a:r>
          </a:p>
          <a:p>
            <a:endParaRPr lang="nb-NO" sz="20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b-NO" sz="2000" dirty="0">
                <a:solidFill>
                  <a:prstClr val="black"/>
                </a:solidFill>
                <a:latin typeface="Calibri" panose="020F0502020204030204" pitchFamily="34" charset="0"/>
                <a:cs typeface="Calibri" panose="020F0502020204030204" pitchFamily="34" charset="0"/>
              </a:rPr>
              <a:t>Planstrategien vedtas det første året i ny kommunestyreperiode iht. plan- og bygningsloven.</a:t>
            </a:r>
          </a:p>
          <a:p>
            <a:pPr marL="285750" indent="-285750">
              <a:buFont typeface="Arial" panose="020B0604020202020204" pitchFamily="34" charset="0"/>
              <a:buChar char="•"/>
            </a:pPr>
            <a:endParaRPr lang="nb-NO" sz="2000" dirty="0">
              <a:solidFill>
                <a:prstClr val="black"/>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b-NO" sz="2000" dirty="0">
                <a:solidFill>
                  <a:prstClr val="black"/>
                </a:solidFill>
                <a:latin typeface="Calibri" panose="020F0502020204030204" pitchFamily="34" charset="0"/>
                <a:cs typeface="Calibri" panose="020F0502020204030204" pitchFamily="34" charset="0"/>
              </a:rPr>
              <a:t>Det kan skje forskyvninger eller endringer i temaplanprosesser som er vedtatt som følge av kapasitetsmessige utfordringer. Dette ivaretas gjennom Årsberetningen </a:t>
            </a:r>
            <a:r>
              <a:rPr kumimoji="0" lang="nb-NO" sz="20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eller </a:t>
            </a:r>
            <a:r>
              <a:rPr lang="nb-NO" sz="2000" dirty="0">
                <a:solidFill>
                  <a:prstClr val="black"/>
                </a:solidFill>
                <a:latin typeface="Calibri" panose="020F0502020204030204" pitchFamily="34" charset="0"/>
                <a:cs typeface="Calibri" panose="020F0502020204030204" pitchFamily="34" charset="0"/>
              </a:rPr>
              <a:t>Handlings- og økonomiplanen. </a:t>
            </a:r>
          </a:p>
          <a:p>
            <a:pPr marL="285750" indent="-285750">
              <a:buFont typeface="Arial" panose="020B0604020202020204" pitchFamily="34" charset="0"/>
              <a:buChar char="•"/>
            </a:pPr>
            <a:endParaRPr lang="nb-NO" dirty="0"/>
          </a:p>
        </p:txBody>
      </p:sp>
      <p:pic>
        <p:nvPicPr>
          <p:cNvPr id="7" name="Bilde 6" descr="Et bilde som inneholder tekst, logo, symbol, Font&#10;&#10;Automatisk generert beskrivelse">
            <a:extLst>
              <a:ext uri="{FF2B5EF4-FFF2-40B4-BE49-F238E27FC236}">
                <a16:creationId xmlns:a16="http://schemas.microsoft.com/office/drawing/2014/main" id="{94E21B18-56C9-532D-A80E-45B2EB73F8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09843" y="224972"/>
            <a:ext cx="2528878" cy="504398"/>
          </a:xfrm>
          <a:prstGeom prst="rect">
            <a:avLst/>
          </a:prstGeom>
        </p:spPr>
      </p:pic>
    </p:spTree>
    <p:extLst>
      <p:ext uri="{BB962C8B-B14F-4D97-AF65-F5344CB8AC3E}">
        <p14:creationId xmlns:p14="http://schemas.microsoft.com/office/powerpoint/2010/main" val="327398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F0BE4CE-AA6C-A298-D75B-7F4566037C6A}"/>
              </a:ext>
            </a:extLst>
          </p:cNvPr>
          <p:cNvSpPr>
            <a:spLocks noGrp="1"/>
          </p:cNvSpPr>
          <p:nvPr>
            <p:ph type="title"/>
          </p:nvPr>
        </p:nvSpPr>
        <p:spPr>
          <a:xfrm>
            <a:off x="944580" y="426630"/>
            <a:ext cx="10302837" cy="735304"/>
          </a:xfrm>
        </p:spPr>
        <p:txBody>
          <a:bodyPr>
            <a:normAutofit/>
          </a:bodyPr>
          <a:lstStyle/>
          <a:p>
            <a:r>
              <a:rPr lang="nb-NO" sz="2800" b="1" dirty="0">
                <a:latin typeface="Calibri"/>
                <a:cs typeface="Calibri"/>
              </a:rPr>
              <a:t>Temaplanprosesser i 2025/2026</a:t>
            </a:r>
          </a:p>
        </p:txBody>
      </p:sp>
      <p:graphicFrame>
        <p:nvGraphicFramePr>
          <p:cNvPr id="4" name="Tabell 3">
            <a:extLst>
              <a:ext uri="{FF2B5EF4-FFF2-40B4-BE49-F238E27FC236}">
                <a16:creationId xmlns:a16="http://schemas.microsoft.com/office/drawing/2014/main" id="{BA716325-7F8D-B07A-52B4-980E5008C874}"/>
              </a:ext>
            </a:extLst>
          </p:cNvPr>
          <p:cNvGraphicFramePr>
            <a:graphicFrameLocks noGrp="1"/>
          </p:cNvGraphicFramePr>
          <p:nvPr>
            <p:extLst>
              <p:ext uri="{D42A27DB-BD31-4B8C-83A1-F6EECF244321}">
                <p14:modId xmlns:p14="http://schemas.microsoft.com/office/powerpoint/2010/main" val="1282504482"/>
              </p:ext>
            </p:extLst>
          </p:nvPr>
        </p:nvGraphicFramePr>
        <p:xfrm>
          <a:off x="1031665" y="1161934"/>
          <a:ext cx="10302837" cy="4583040"/>
        </p:xfrm>
        <a:graphic>
          <a:graphicData uri="http://schemas.openxmlformats.org/drawingml/2006/table">
            <a:tbl>
              <a:tblPr firstRow="1" bandRow="1">
                <a:tableStyleId>{5C22544A-7EE6-4342-B048-85BDC9FD1C3A}</a:tableStyleId>
              </a:tblPr>
              <a:tblGrid>
                <a:gridCol w="5785404">
                  <a:extLst>
                    <a:ext uri="{9D8B030D-6E8A-4147-A177-3AD203B41FA5}">
                      <a16:colId xmlns:a16="http://schemas.microsoft.com/office/drawing/2014/main" val="1119776918"/>
                    </a:ext>
                  </a:extLst>
                </a:gridCol>
                <a:gridCol w="4517433">
                  <a:extLst>
                    <a:ext uri="{9D8B030D-6E8A-4147-A177-3AD203B41FA5}">
                      <a16:colId xmlns:a16="http://schemas.microsoft.com/office/drawing/2014/main" val="1431257803"/>
                    </a:ext>
                  </a:extLst>
                </a:gridCol>
              </a:tblGrid>
              <a:tr h="399801">
                <a:tc>
                  <a:txBody>
                    <a:bodyPr/>
                    <a:lstStyle/>
                    <a:p>
                      <a:pPr>
                        <a:lnSpc>
                          <a:spcPct val="115000"/>
                        </a:lnSpc>
                        <a:spcAft>
                          <a:spcPts val="800"/>
                        </a:spcAft>
                        <a:buNone/>
                      </a:pPr>
                      <a:r>
                        <a:rPr lang="nb-NO" sz="1900" kern="1200" dirty="0">
                          <a:effectLst/>
                        </a:rPr>
                        <a:t>Temaplaner som rulleres i 2025/2026</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86236" marR="86236" marT="43118" marB="43118"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900" kern="1200">
                          <a:effectLst/>
                        </a:rPr>
                        <a:t>Prosessledere</a:t>
                      </a:r>
                      <a:endParaRPr lang="nb-NO" sz="1100" kern="100">
                        <a:effectLst/>
                        <a:latin typeface="Aptos" panose="020B0004020202020204" pitchFamily="34" charset="0"/>
                        <a:ea typeface="Aptos" panose="020B0004020202020204" pitchFamily="34" charset="0"/>
                        <a:cs typeface="Times New Roman" panose="02020603050405020304" pitchFamily="18" charset="0"/>
                      </a:endParaRPr>
                    </a:p>
                  </a:txBody>
                  <a:tcPr marL="86236" marR="86236" marT="43118" marB="43118"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3175" cap="flat" cmpd="sng" algn="ctr">
                      <a:solidFill>
                        <a:schemeClr val="tx1">
                          <a:lumMod val="65000"/>
                          <a:lumOff val="35000"/>
                        </a:schemeClr>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51148659"/>
                  </a:ext>
                </a:extLst>
              </a:tr>
              <a:tr h="322548">
                <a:tc>
                  <a:txBody>
                    <a:bodyPr/>
                    <a:lstStyle/>
                    <a:p>
                      <a:pPr>
                        <a:lnSpc>
                          <a:spcPct val="115000"/>
                        </a:lnSpc>
                        <a:spcAft>
                          <a:spcPts val="800"/>
                        </a:spcAft>
                        <a:buNone/>
                      </a:pPr>
                      <a:r>
                        <a:rPr lang="nb-NO" sz="1900" kern="0" dirty="0">
                          <a:effectLst/>
                        </a:rPr>
                        <a:t>Lesing, litteratur og demokrati </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700" kern="0">
                          <a:effectLst/>
                        </a:rPr>
                        <a:t>Vidar Lund</a:t>
                      </a:r>
                      <a:r>
                        <a:rPr lang="nb-NO" sz="1300" kern="0">
                          <a:effectLst/>
                        </a:rPr>
                        <a:t>, Biblioteksjef</a:t>
                      </a:r>
                      <a:endParaRPr lang="nb-NO" sz="1100" kern="10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00186492"/>
                  </a:ext>
                </a:extLst>
              </a:tr>
              <a:tr h="322548">
                <a:tc>
                  <a:txBody>
                    <a:bodyPr/>
                    <a:lstStyle/>
                    <a:p>
                      <a:pPr>
                        <a:lnSpc>
                          <a:spcPct val="115000"/>
                        </a:lnSpc>
                        <a:spcAft>
                          <a:spcPts val="800"/>
                        </a:spcAft>
                        <a:buNone/>
                      </a:pPr>
                      <a:r>
                        <a:rPr lang="nb-NO" sz="1900" kern="100" dirty="0">
                          <a:effectLst/>
                        </a:rPr>
                        <a:t>Idrett, leik og fysisk aktivitet</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700" kern="100">
                          <a:effectLst/>
                        </a:rPr>
                        <a:t>Håvard Graffer Bye</a:t>
                      </a:r>
                      <a:r>
                        <a:rPr lang="nb-NO" sz="1300" kern="100">
                          <a:effectLst/>
                        </a:rPr>
                        <a:t>, Rådgiver Kultur, idrett og friluftsliv</a:t>
                      </a:r>
                      <a:endParaRPr lang="nb-NO" sz="1100" kern="10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94056424"/>
                  </a:ext>
                </a:extLst>
              </a:tr>
              <a:tr h="366265">
                <a:tc>
                  <a:txBody>
                    <a:bodyPr/>
                    <a:lstStyle/>
                    <a:p>
                      <a:pPr>
                        <a:lnSpc>
                          <a:spcPct val="115000"/>
                        </a:lnSpc>
                        <a:spcAft>
                          <a:spcPts val="800"/>
                        </a:spcAft>
                        <a:buNone/>
                      </a:pPr>
                      <a:r>
                        <a:rPr lang="nb-NO" sz="1900" kern="0" dirty="0">
                          <a:effectLst/>
                        </a:rPr>
                        <a:t>Kulturskolen som ressurssenter for helse og oppvekst</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700" kern="0" dirty="0">
                          <a:effectLst/>
                        </a:rPr>
                        <a:t>Tone Adde</a:t>
                      </a:r>
                      <a:r>
                        <a:rPr lang="nb-NO" sz="1300" kern="0" dirty="0">
                          <a:effectLst/>
                        </a:rPr>
                        <a:t>, Rektor Kulturskolen</a:t>
                      </a:r>
                      <a:endParaRPr lang="nb-NO" sz="1100" kern="100" dirty="0">
                        <a:effectLst/>
                        <a:latin typeface="Aptos" panose="020B0004020202020204" pitchFamily="34" charset="0"/>
                        <a:ea typeface="+mn-ea"/>
                        <a:cs typeface="Times New Roman" panose="02020603050405020304" pitchFamily="18" charset="0"/>
                      </a:endParaRPr>
                    </a:p>
                  </a:txBody>
                  <a:tcPr marL="86236" marR="86236" marT="43118" marB="43118"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53106401"/>
                  </a:ext>
                </a:extLst>
              </a:tr>
              <a:tr h="322548">
                <a:tc>
                  <a:txBody>
                    <a:bodyPr/>
                    <a:lstStyle/>
                    <a:p>
                      <a:pPr>
                        <a:lnSpc>
                          <a:spcPct val="115000"/>
                        </a:lnSpc>
                        <a:spcAft>
                          <a:spcPts val="800"/>
                        </a:spcAft>
                        <a:buNone/>
                      </a:pPr>
                      <a:r>
                        <a:rPr lang="nb-NO" sz="1900" kern="100" dirty="0">
                          <a:effectLst/>
                        </a:rPr>
                        <a:t>Ruspolitikk og psykisk helse</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700" kern="0" dirty="0">
                          <a:effectLst/>
                        </a:rPr>
                        <a:t>Lars Kverkild</a:t>
                      </a:r>
                      <a:r>
                        <a:rPr lang="nb-NO" sz="1300" kern="0" dirty="0">
                          <a:effectLst/>
                        </a:rPr>
                        <a:t>, Enhetsleder Helsefremming</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94002603"/>
                  </a:ext>
                </a:extLst>
              </a:tr>
              <a:tr h="322548">
                <a:tc>
                  <a:txBody>
                    <a:bodyPr/>
                    <a:lstStyle/>
                    <a:p>
                      <a:pPr>
                        <a:lnSpc>
                          <a:spcPct val="115000"/>
                        </a:lnSpc>
                        <a:spcAft>
                          <a:spcPts val="800"/>
                        </a:spcAft>
                        <a:buNone/>
                      </a:pPr>
                      <a:r>
                        <a:rPr lang="nb-NO" sz="1900" kern="0" dirty="0">
                          <a:effectLst/>
                        </a:rPr>
                        <a:t>Vold i nære relasjoner </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700" kern="0" dirty="0">
                          <a:effectLst/>
                        </a:rPr>
                        <a:t>Rita Johnsen</a:t>
                      </a:r>
                      <a:r>
                        <a:rPr lang="nb-NO" sz="1300" kern="0" dirty="0">
                          <a:effectLst/>
                        </a:rPr>
                        <a:t>, Enhetsleder Barn og familie</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1960380"/>
                  </a:ext>
                </a:extLst>
              </a:tr>
              <a:tr h="322548">
                <a:tc>
                  <a:txBody>
                    <a:bodyPr/>
                    <a:lstStyle/>
                    <a:p>
                      <a:pPr>
                        <a:lnSpc>
                          <a:spcPct val="115000"/>
                        </a:lnSpc>
                        <a:spcAft>
                          <a:spcPts val="800"/>
                        </a:spcAft>
                        <a:buNone/>
                      </a:pPr>
                      <a:r>
                        <a:rPr lang="nb-NO" sz="1900" kern="0" dirty="0">
                          <a:effectLst/>
                        </a:rPr>
                        <a:t>Arbeid og aktivitet </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nb-NO" sz="1700" kern="0" dirty="0">
                          <a:effectLst/>
                        </a:rPr>
                        <a:t>Elin Lersveen</a:t>
                      </a:r>
                      <a:r>
                        <a:rPr lang="nb-NO" sz="1300" kern="0" dirty="0">
                          <a:effectLst/>
                        </a:rPr>
                        <a:t>, Enhetsleder Bolig og mestring</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14127237"/>
                  </a:ext>
                </a:extLst>
              </a:tr>
              <a:tr h="322548">
                <a:tc>
                  <a:txBody>
                    <a:bodyPr/>
                    <a:lstStyle/>
                    <a:p>
                      <a:pPr>
                        <a:lnSpc>
                          <a:spcPct val="115000"/>
                        </a:lnSpc>
                        <a:spcAft>
                          <a:spcPts val="800"/>
                        </a:spcAft>
                        <a:buNone/>
                      </a:pPr>
                      <a:r>
                        <a:rPr lang="nb-NO" sz="1900" kern="0" dirty="0">
                          <a:effectLst/>
                        </a:rPr>
                        <a:t>Trafikksikkerhet </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800"/>
                        </a:spcAft>
                        <a:buNone/>
                      </a:pPr>
                      <a:r>
                        <a:rPr lang="da-DK" sz="1700" kern="0" dirty="0">
                          <a:effectLst/>
                        </a:rPr>
                        <a:t>Tor Albert Kverkild</a:t>
                      </a:r>
                      <a:r>
                        <a:rPr lang="da-DK" sz="1300" kern="0" dirty="0">
                          <a:effectLst/>
                        </a:rPr>
                        <a:t>, Avdelingsingeniør Samferdsel og parkering</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8867631"/>
                  </a:ext>
                </a:extLst>
              </a:tr>
              <a:tr h="682344">
                <a:tc>
                  <a:txBody>
                    <a:bodyPr/>
                    <a:lstStyle/>
                    <a:p>
                      <a:pPr>
                        <a:lnSpc>
                          <a:spcPct val="115000"/>
                        </a:lnSpc>
                        <a:spcAft>
                          <a:spcPts val="800"/>
                        </a:spcAft>
                        <a:buNone/>
                      </a:pPr>
                      <a:r>
                        <a:rPr lang="nb-NO" sz="1900" kern="0" dirty="0">
                          <a:effectLst/>
                        </a:rPr>
                        <a:t>Kompetanse, rekruttering og inkludering</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0"/>
                        </a:spcAft>
                        <a:buNone/>
                      </a:pPr>
                      <a:r>
                        <a:rPr lang="nb-NO" sz="1700" kern="0" dirty="0">
                          <a:effectLst/>
                        </a:rPr>
                        <a:t>Ingrid Soknes Aune</a:t>
                      </a:r>
                      <a:r>
                        <a:rPr lang="nb-NO" sz="1300" kern="0" dirty="0">
                          <a:effectLst/>
                        </a:rPr>
                        <a:t>, Kommunalsjef organisasjon og HR</a:t>
                      </a:r>
                      <a:endParaRPr lang="nb-NO" sz="1100" kern="100" dirty="0">
                        <a:effectLst/>
                      </a:endParaRPr>
                    </a:p>
                    <a:p>
                      <a:pPr>
                        <a:lnSpc>
                          <a:spcPct val="115000"/>
                        </a:lnSpc>
                        <a:spcAft>
                          <a:spcPts val="800"/>
                        </a:spcAft>
                        <a:buNone/>
                      </a:pPr>
                      <a:r>
                        <a:rPr lang="nb-NO" sz="1700" kern="0" dirty="0">
                          <a:effectLst/>
                        </a:rPr>
                        <a:t>Laila Halvorsen</a:t>
                      </a:r>
                      <a:r>
                        <a:rPr lang="nb-NO" sz="1300" kern="0" dirty="0">
                          <a:effectLst/>
                        </a:rPr>
                        <a:t>, Rådgiver Organisasjon og HR</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7262962"/>
                  </a:ext>
                </a:extLst>
              </a:tr>
              <a:tr h="322548">
                <a:tc>
                  <a:txBody>
                    <a:bodyPr/>
                    <a:lstStyle/>
                    <a:p>
                      <a:pPr>
                        <a:lnSpc>
                          <a:spcPct val="115000"/>
                        </a:lnSpc>
                        <a:spcAft>
                          <a:spcPts val="800"/>
                        </a:spcAft>
                        <a:buNone/>
                      </a:pPr>
                      <a:r>
                        <a:rPr lang="nb-NO" sz="1900" kern="0" dirty="0">
                          <a:effectLst/>
                        </a:rPr>
                        <a:t>Forebygging av omsorgssvikt og adferdsproblemer</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ct val="115000"/>
                        </a:lnSpc>
                        <a:spcAft>
                          <a:spcPts val="800"/>
                        </a:spcAft>
                        <a:buNone/>
                      </a:pPr>
                      <a:r>
                        <a:rPr lang="nb-NO" sz="1700" kern="0" dirty="0">
                          <a:effectLst/>
                        </a:rPr>
                        <a:t>Utsettes til 2026/2027</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780807690"/>
                  </a:ext>
                </a:extLst>
              </a:tr>
              <a:tr h="322548">
                <a:tc>
                  <a:txBody>
                    <a:bodyPr/>
                    <a:lstStyle/>
                    <a:p>
                      <a:pPr>
                        <a:lnSpc>
                          <a:spcPct val="115000"/>
                        </a:lnSpc>
                        <a:spcAft>
                          <a:spcPts val="800"/>
                        </a:spcAft>
                        <a:buNone/>
                      </a:pPr>
                      <a:r>
                        <a:rPr lang="nb-NO" sz="1900" kern="0" dirty="0">
                          <a:effectLst/>
                        </a:rPr>
                        <a:t>Barnehage</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ct val="115000"/>
                        </a:lnSpc>
                        <a:spcAft>
                          <a:spcPts val="800"/>
                        </a:spcAft>
                        <a:buNone/>
                      </a:pPr>
                      <a:r>
                        <a:rPr lang="nb-NO" sz="1700" kern="0" dirty="0">
                          <a:effectLst/>
                        </a:rPr>
                        <a:t>Utsettes til 2026/2027</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357636649"/>
                  </a:ext>
                </a:extLst>
              </a:tr>
              <a:tr h="322548">
                <a:tc>
                  <a:txBody>
                    <a:bodyPr/>
                    <a:lstStyle/>
                    <a:p>
                      <a:pPr>
                        <a:lnSpc>
                          <a:spcPct val="115000"/>
                        </a:lnSpc>
                        <a:spcAft>
                          <a:spcPts val="800"/>
                        </a:spcAft>
                        <a:buNone/>
                      </a:pPr>
                      <a:r>
                        <a:rPr lang="nb-NO" sz="1900" kern="0" dirty="0">
                          <a:effectLst/>
                        </a:rPr>
                        <a:t>Velferdsteknologi</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nchor="ctr">
                    <a:lnL w="3175" cap="flat" cmpd="sng" algn="ctr">
                      <a:solidFill>
                        <a:schemeClr val="tx1">
                          <a:lumMod val="65000"/>
                          <a:lumOff val="35000"/>
                        </a:schemeClr>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nSpc>
                          <a:spcPct val="115000"/>
                        </a:lnSpc>
                        <a:spcAft>
                          <a:spcPts val="800"/>
                        </a:spcAft>
                        <a:buNone/>
                      </a:pPr>
                      <a:r>
                        <a:rPr lang="nb-NO" sz="1700" kern="0" dirty="0">
                          <a:effectLst/>
                        </a:rPr>
                        <a:t>Utsettes til 2026/2027</a:t>
                      </a:r>
                      <a:endParaRPr lang="nb-NO"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920" marR="41920" marT="8983" marB="0">
                    <a:lnL w="19050" cap="flat" cmpd="sng" algn="ctr">
                      <a:solidFill>
                        <a:schemeClr val="bg1"/>
                      </a:solidFill>
                      <a:prstDash val="solid"/>
                      <a:round/>
                      <a:headEnd type="none" w="med" len="med"/>
                      <a:tailEnd type="none" w="med" len="med"/>
                    </a:lnL>
                    <a:lnR w="3175" cap="flat" cmpd="sng" algn="ctr">
                      <a:solidFill>
                        <a:schemeClr val="tx1">
                          <a:lumMod val="65000"/>
                          <a:lumOff val="3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3175" cap="flat" cmpd="sng" algn="ctr">
                      <a:solidFill>
                        <a:schemeClr val="tx1">
                          <a:lumMod val="65000"/>
                          <a:lumOff val="3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106809648"/>
                  </a:ext>
                </a:extLst>
              </a:tr>
            </a:tbl>
          </a:graphicData>
        </a:graphic>
      </p:graphicFrame>
      <p:pic>
        <p:nvPicPr>
          <p:cNvPr id="5" name="Bilde 4" descr="Et bilde som inneholder tekst, logo, symbol, Font&#10;&#10;Automatisk generert beskrivelse">
            <a:extLst>
              <a:ext uri="{FF2B5EF4-FFF2-40B4-BE49-F238E27FC236}">
                <a16:creationId xmlns:a16="http://schemas.microsoft.com/office/drawing/2014/main" id="{B155DE1E-089E-07DF-7350-EA0EB4524D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09843" y="224972"/>
            <a:ext cx="2528878" cy="504398"/>
          </a:xfrm>
          <a:prstGeom prst="rect">
            <a:avLst/>
          </a:prstGeom>
        </p:spPr>
      </p:pic>
      <p:pic>
        <p:nvPicPr>
          <p:cNvPr id="6" name="Bilde 5" descr="Et bilde som inneholder sort, skjermbilde, natur&#10;&#10;Automatisk generert beskrivelse">
            <a:extLst>
              <a:ext uri="{FF2B5EF4-FFF2-40B4-BE49-F238E27FC236}">
                <a16:creationId xmlns:a16="http://schemas.microsoft.com/office/drawing/2014/main" id="{6FE55267-32E3-0061-04DA-9E89603B06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2507" y="6053688"/>
            <a:ext cx="4990092" cy="629584"/>
          </a:xfrm>
          <a:prstGeom prst="rect">
            <a:avLst/>
          </a:prstGeom>
        </p:spPr>
      </p:pic>
    </p:spTree>
    <p:extLst>
      <p:ext uri="{BB962C8B-B14F-4D97-AF65-F5344CB8AC3E}">
        <p14:creationId xmlns:p14="http://schemas.microsoft.com/office/powerpoint/2010/main" val="3812483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4FA76-CA5A-9A41-4266-D817B6B6A3B7}"/>
            </a:ext>
          </a:extLst>
        </p:cNvPr>
        <p:cNvGrpSpPr/>
        <p:nvPr/>
      </p:nvGrpSpPr>
      <p:grpSpPr>
        <a:xfrm>
          <a:off x="0" y="0"/>
          <a:ext cx="0" cy="0"/>
          <a:chOff x="0" y="0"/>
          <a:chExt cx="0" cy="0"/>
        </a:xfrm>
      </p:grpSpPr>
      <p:pic>
        <p:nvPicPr>
          <p:cNvPr id="4" name="Bilde 3" descr="Et bilde som inneholder sort, skjermbilde, natur&#10;&#10;Automatisk generert beskrivelse">
            <a:extLst>
              <a:ext uri="{FF2B5EF4-FFF2-40B4-BE49-F238E27FC236}">
                <a16:creationId xmlns:a16="http://schemas.microsoft.com/office/drawing/2014/main" id="{96E40679-9B35-8E54-ED1A-CEC7B6DFC7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63355" y="6010034"/>
            <a:ext cx="4996874" cy="630440"/>
          </a:xfrm>
          <a:prstGeom prst="rect">
            <a:avLst/>
          </a:prstGeom>
        </p:spPr>
      </p:pic>
      <p:sp>
        <p:nvSpPr>
          <p:cNvPr id="9" name="Tittel 1">
            <a:extLst>
              <a:ext uri="{FF2B5EF4-FFF2-40B4-BE49-F238E27FC236}">
                <a16:creationId xmlns:a16="http://schemas.microsoft.com/office/drawing/2014/main" id="{31977F7C-9BA9-B3CD-8751-887DF2C714D1}"/>
              </a:ext>
            </a:extLst>
          </p:cNvPr>
          <p:cNvSpPr txBox="1">
            <a:spLocks/>
          </p:cNvSpPr>
          <p:nvPr/>
        </p:nvSpPr>
        <p:spPr>
          <a:xfrm>
            <a:off x="718184" y="545400"/>
            <a:ext cx="8688148" cy="528657"/>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b-NO" sz="3200" b="1" dirty="0">
                <a:latin typeface="Calibri"/>
                <a:ea typeface="Calibri"/>
                <a:cs typeface="Calibri"/>
              </a:rPr>
              <a:t>Hva er temaplaner? </a:t>
            </a:r>
          </a:p>
        </p:txBody>
      </p:sp>
      <p:sp>
        <p:nvSpPr>
          <p:cNvPr id="10" name="Plassholder for innhold 2">
            <a:extLst>
              <a:ext uri="{FF2B5EF4-FFF2-40B4-BE49-F238E27FC236}">
                <a16:creationId xmlns:a16="http://schemas.microsoft.com/office/drawing/2014/main" id="{743DE822-3925-A457-A003-3A0895D19AD9}"/>
              </a:ext>
            </a:extLst>
          </p:cNvPr>
          <p:cNvSpPr txBox="1">
            <a:spLocks/>
          </p:cNvSpPr>
          <p:nvPr/>
        </p:nvSpPr>
        <p:spPr>
          <a:xfrm>
            <a:off x="657831" y="1320454"/>
            <a:ext cx="11094051" cy="4463489"/>
          </a:xfrm>
          <a:prstGeom prst="rect">
            <a:avLst/>
          </a:prstGeom>
          <a:solidFill>
            <a:srgbClr val="E7F0F9"/>
          </a:solid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44500" indent="-444500">
              <a:lnSpc>
                <a:spcPct val="120000"/>
              </a:lnSpc>
              <a:spcBef>
                <a:spcPts val="0"/>
              </a:spcBef>
              <a:buFont typeface="Wingdings" panose="05000000000000000000" pitchFamily="2" charset="2"/>
              <a:buChar char="ð"/>
            </a:pPr>
            <a:r>
              <a:rPr lang="nb-NO" sz="2000" kern="100" spc="120" dirty="0">
                <a:solidFill>
                  <a:srgbClr val="000000"/>
                </a:solidFill>
                <a:latin typeface="Calibri" panose="020F0502020204030204" pitchFamily="34" charset="0"/>
                <a:cs typeface="Calibri" panose="020F0502020204030204" pitchFamily="34" charset="0"/>
              </a:rPr>
              <a:t>Verktøy for å utvikle, endre og omstille kommunens tjenester og aktiviteter slik at vi </a:t>
            </a:r>
            <a:r>
              <a:rPr kumimoji="0" lang="nb-NO" sz="2000" b="0" i="0" u="none" strike="noStrike" kern="100" cap="none" spc="12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når </a:t>
            </a:r>
            <a:r>
              <a:rPr lang="nb-NO" sz="2000" kern="100" spc="120" dirty="0">
                <a:solidFill>
                  <a:srgbClr val="000000"/>
                </a:solidFill>
                <a:latin typeface="Calibri" panose="020F0502020204030204" pitchFamily="34" charset="0"/>
                <a:cs typeface="Calibri" panose="020F0502020204030204" pitchFamily="34" charset="0"/>
              </a:rPr>
              <a:t>kommunens mål i Kommuneplanens samfunnsdel</a:t>
            </a:r>
          </a:p>
          <a:p>
            <a:pPr marL="0" indent="0">
              <a:lnSpc>
                <a:spcPct val="120000"/>
              </a:lnSpc>
              <a:spcBef>
                <a:spcPts val="0"/>
              </a:spcBef>
              <a:buNone/>
            </a:pPr>
            <a:endParaRPr lang="nb-NO" sz="1000" dirty="0">
              <a:latin typeface="Calibri"/>
              <a:cs typeface="Calibri"/>
            </a:endParaRPr>
          </a:p>
          <a:p>
            <a:pPr marL="444500" indent="-444500">
              <a:lnSpc>
                <a:spcPct val="120000"/>
              </a:lnSpc>
              <a:spcBef>
                <a:spcPts val="0"/>
              </a:spcBef>
              <a:buFont typeface="Wingdings" panose="05000000000000000000" pitchFamily="2" charset="2"/>
              <a:buChar char="ð"/>
            </a:pPr>
            <a:r>
              <a:rPr lang="nb-NO" sz="2000" dirty="0">
                <a:latin typeface="Calibri"/>
                <a:cs typeface="Calibri"/>
              </a:rPr>
              <a:t>Gjennom arbeidet med handlingsplanene skal vi</a:t>
            </a:r>
          </a:p>
          <a:p>
            <a:pPr marL="787400" indent="-342900">
              <a:lnSpc>
                <a:spcPct val="100000"/>
              </a:lnSpc>
              <a:spcBef>
                <a:spcPts val="600"/>
              </a:spcBef>
            </a:pPr>
            <a:r>
              <a:rPr lang="nb-NO" sz="2000" dirty="0">
                <a:latin typeface="Calibri"/>
                <a:cs typeface="Calibri"/>
              </a:rPr>
              <a:t>Finne tiltak, investeringer og oppdrag i form av utviklings-/endrings-/omstillingsprosesser som følger opp strategiene som kommunestyret har vedtatt i Kommuneplanens samfunnsdel </a:t>
            </a:r>
          </a:p>
          <a:p>
            <a:pPr marL="787400" indent="-342900">
              <a:lnSpc>
                <a:spcPct val="100000"/>
              </a:lnSpc>
              <a:spcBef>
                <a:spcPts val="600"/>
              </a:spcBef>
            </a:pPr>
            <a:r>
              <a:rPr lang="nb-NO" sz="2000" dirty="0">
                <a:latin typeface="Calibri"/>
                <a:cs typeface="Calibri"/>
              </a:rPr>
              <a:t>Kartlegge utfordringer og muligheter som kommunen vil møte i årene framover, og håndtere disse</a:t>
            </a:r>
          </a:p>
          <a:p>
            <a:pPr marL="787400" indent="-342900">
              <a:lnSpc>
                <a:spcPct val="100000"/>
              </a:lnSpc>
              <a:spcBef>
                <a:spcPts val="600"/>
              </a:spcBef>
            </a:pPr>
            <a:r>
              <a:rPr lang="nb-NO" sz="2000" dirty="0">
                <a:latin typeface="Calibri"/>
                <a:cs typeface="Calibri"/>
              </a:rPr>
              <a:t>Sikre at ressursene forvaltes helhetlig ved å samordne aktører og innsatser på tvers av fagområder og enheter, både i planene og i oppfølgingen av dem </a:t>
            </a:r>
          </a:p>
          <a:p>
            <a:pPr marL="444500" indent="0">
              <a:lnSpc>
                <a:spcPct val="100000"/>
              </a:lnSpc>
              <a:spcBef>
                <a:spcPts val="600"/>
              </a:spcBef>
              <a:buNone/>
            </a:pPr>
            <a:endParaRPr lang="nb-NO" sz="1000" dirty="0">
              <a:latin typeface="Calibri"/>
              <a:cs typeface="Calibri"/>
            </a:endParaRPr>
          </a:p>
          <a:p>
            <a:pPr marL="444500" indent="-444500">
              <a:lnSpc>
                <a:spcPct val="120000"/>
              </a:lnSpc>
              <a:spcBef>
                <a:spcPts val="0"/>
              </a:spcBef>
              <a:buFont typeface="Wingdings" panose="05000000000000000000" pitchFamily="2" charset="2"/>
              <a:buChar char="ð"/>
            </a:pPr>
            <a:r>
              <a:rPr lang="nb-NO" sz="2000" dirty="0">
                <a:latin typeface="Calibri"/>
                <a:cs typeface="Calibri"/>
              </a:rPr>
              <a:t>Store tiltak, investeringer og oppdrag i temaplanene skal løftes opp og prioriteres/ikke prioriteres i Handlings- og økonomiplanen/budsjettet. Mindre tiltak, investeringer og oppdrag skal følges opp i driften innenfor gjeldende budsjetter og kapasiteter.</a:t>
            </a:r>
          </a:p>
          <a:p>
            <a:pPr marL="444500" indent="0">
              <a:lnSpc>
                <a:spcPct val="100000"/>
              </a:lnSpc>
              <a:spcBef>
                <a:spcPts val="1200"/>
              </a:spcBef>
              <a:buNone/>
            </a:pPr>
            <a:endParaRPr lang="nb-NO" sz="2000" dirty="0">
              <a:latin typeface="Calibri"/>
              <a:cs typeface="Calibri"/>
            </a:endParaRPr>
          </a:p>
        </p:txBody>
      </p:sp>
      <p:pic>
        <p:nvPicPr>
          <p:cNvPr id="13" name="Bilde 12" descr="Et bilde som inneholder tekst, logo, symbol, Font&#10;&#10;Automatisk generert beskrivelse">
            <a:extLst>
              <a:ext uri="{FF2B5EF4-FFF2-40B4-BE49-F238E27FC236}">
                <a16:creationId xmlns:a16="http://schemas.microsoft.com/office/drawing/2014/main" id="{9367792E-8F7F-A96A-4622-16826D2F68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5440" y="340795"/>
            <a:ext cx="2238376" cy="446456"/>
          </a:xfrm>
          <a:prstGeom prst="rect">
            <a:avLst/>
          </a:prstGeom>
        </p:spPr>
      </p:pic>
    </p:spTree>
    <p:extLst>
      <p:ext uri="{BB962C8B-B14F-4D97-AF65-F5344CB8AC3E}">
        <p14:creationId xmlns:p14="http://schemas.microsoft.com/office/powerpoint/2010/main" val="1143581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05827-4013-6A41-0AB1-4F600BA2309A}"/>
            </a:ext>
          </a:extLst>
        </p:cNvPr>
        <p:cNvGrpSpPr/>
        <p:nvPr/>
      </p:nvGrpSpPr>
      <p:grpSpPr>
        <a:xfrm>
          <a:off x="0" y="0"/>
          <a:ext cx="0" cy="0"/>
          <a:chOff x="0" y="0"/>
          <a:chExt cx="0" cy="0"/>
        </a:xfrm>
      </p:grpSpPr>
      <p:pic>
        <p:nvPicPr>
          <p:cNvPr id="4" name="Bilde 3" descr="Et bilde som inneholder sort, skjermbilde, natur&#10;&#10;Automatisk generert beskrivelse">
            <a:extLst>
              <a:ext uri="{FF2B5EF4-FFF2-40B4-BE49-F238E27FC236}">
                <a16:creationId xmlns:a16="http://schemas.microsoft.com/office/drawing/2014/main" id="{22403BD6-9CED-7FBD-9F92-DC8C46276A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37667" y="5562735"/>
            <a:ext cx="6746875" cy="851232"/>
          </a:xfrm>
          <a:prstGeom prst="rect">
            <a:avLst/>
          </a:prstGeom>
        </p:spPr>
      </p:pic>
      <p:sp>
        <p:nvSpPr>
          <p:cNvPr id="9" name="Tittel 1">
            <a:extLst>
              <a:ext uri="{FF2B5EF4-FFF2-40B4-BE49-F238E27FC236}">
                <a16:creationId xmlns:a16="http://schemas.microsoft.com/office/drawing/2014/main" id="{8FA5C3DB-96DE-9E49-5441-9CEDD98D73B6}"/>
              </a:ext>
            </a:extLst>
          </p:cNvPr>
          <p:cNvSpPr txBox="1">
            <a:spLocks/>
          </p:cNvSpPr>
          <p:nvPr/>
        </p:nvSpPr>
        <p:spPr>
          <a:xfrm>
            <a:off x="1381527" y="1472618"/>
            <a:ext cx="9760754" cy="2877897"/>
          </a:xfrm>
          <a:prstGeom prst="rect">
            <a:avLst/>
          </a:prstGeom>
          <a:solidFill>
            <a:srgbClr val="E7F0F9"/>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lang="nb-NO" sz="1200" b="1" dirty="0">
              <a:latin typeface="Calibri"/>
              <a:ea typeface="Calibri"/>
              <a:cs typeface="Calibri"/>
            </a:endParaRPr>
          </a:p>
          <a:p>
            <a:pPr marL="0" marR="0" lvl="0" indent="0" algn="l" defTabSz="914400" rtl="0" eaLnBrk="1" fontAlgn="auto" latinLnBrk="0" hangingPunct="1">
              <a:lnSpc>
                <a:spcPct val="90000"/>
              </a:lnSpc>
              <a:spcBef>
                <a:spcPct val="0"/>
              </a:spcBef>
              <a:spcAft>
                <a:spcPts val="0"/>
              </a:spcAft>
              <a:buClrTx/>
              <a:buSzTx/>
              <a:buFontTx/>
              <a:buNone/>
              <a:tabLst/>
              <a:defRPr/>
            </a:pPr>
            <a:r>
              <a:rPr lang="nb-NO" sz="3200" b="1" dirty="0">
                <a:latin typeface="Calibri"/>
                <a:ea typeface="Calibri"/>
                <a:cs typeface="Calibri"/>
              </a:rPr>
              <a:t>Rammeverk for temaplanarbeidet: </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nb-NO" sz="2000" dirty="0">
                <a:latin typeface="Calibri"/>
                <a:ea typeface="Calibri"/>
                <a:cs typeface="Calibri"/>
              </a:rPr>
              <a:t>M</a:t>
            </a:r>
            <a:r>
              <a:rPr kumimoji="0" lang="nb-NO" sz="2000" i="0" u="none" strike="noStrike" kern="1200" cap="none" spc="0" normalizeH="0" baseline="0" noProof="0" dirty="0">
                <a:ln>
                  <a:noFill/>
                </a:ln>
                <a:effectLst/>
                <a:uLnTx/>
                <a:uFillTx/>
                <a:latin typeface="Calibri"/>
                <a:ea typeface="Calibri"/>
                <a:cs typeface="Calibri"/>
              </a:rPr>
              <a:t>ål og strategier i Kommuneplanen samfunnsdel 2025-2040 vedtatt i kommunestyret i desember 2024 </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nb-NO" sz="2000" dirty="0">
                <a:latin typeface="Calibri"/>
                <a:ea typeface="Calibri"/>
                <a:cs typeface="Calibri"/>
              </a:rPr>
              <a:t>Handlings- og økonomiplan 2026-2029/Budsjett 2026</a:t>
            </a:r>
            <a:endParaRPr kumimoji="0" lang="nb-NO" sz="2000" i="0" u="none" strike="noStrike" kern="1200" cap="none" spc="0" normalizeH="0" baseline="0" noProof="0" dirty="0">
              <a:ln>
                <a:noFill/>
              </a:ln>
              <a:effectLst/>
              <a:uLnTx/>
              <a:uFillTx/>
              <a:latin typeface="Calibri"/>
              <a:ea typeface="Calibri"/>
              <a:cs typeface="Calibri"/>
            </a:endParaRP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lang="nb-NO" sz="2000" dirty="0">
                <a:latin typeface="Calibri"/>
                <a:ea typeface="Calibri"/>
                <a:cs typeface="Calibri"/>
              </a:rPr>
              <a:t>Samfunnsanalyse med kunnskapsgrunnlag</a:t>
            </a:r>
            <a:endParaRPr kumimoji="0" lang="nb-NO" sz="2000" i="0" u="none" strike="noStrike" kern="1200" cap="none" spc="0" normalizeH="0" baseline="0" noProof="0" dirty="0">
              <a:ln>
                <a:noFill/>
              </a:ln>
              <a:effectLst/>
              <a:uLnTx/>
              <a:uFillTx/>
              <a:latin typeface="Calibri"/>
              <a:ea typeface="Calibri"/>
              <a:cs typeface="Calibri"/>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nb-NO" sz="1200" b="1" i="0" u="none"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endParaRPr>
          </a:p>
        </p:txBody>
      </p:sp>
      <p:pic>
        <p:nvPicPr>
          <p:cNvPr id="13" name="Bilde 12" descr="Et bilde som inneholder tekst, logo, symbol, Font&#10;&#10;Automatisk generert beskrivelse">
            <a:extLst>
              <a:ext uri="{FF2B5EF4-FFF2-40B4-BE49-F238E27FC236}">
                <a16:creationId xmlns:a16="http://schemas.microsoft.com/office/drawing/2014/main" id="{3DE5ECF1-2A01-8767-BAF0-0DCBAF3DC1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35440" y="340795"/>
            <a:ext cx="2238376" cy="446456"/>
          </a:xfrm>
          <a:prstGeom prst="rect">
            <a:avLst/>
          </a:prstGeom>
        </p:spPr>
      </p:pic>
    </p:spTree>
    <p:extLst>
      <p:ext uri="{BB962C8B-B14F-4D97-AF65-F5344CB8AC3E}">
        <p14:creationId xmlns:p14="http://schemas.microsoft.com/office/powerpoint/2010/main" val="1577957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FFDC4447-FE50-38D5-A894-EF38BE5A755A}"/>
              </a:ext>
            </a:extLst>
          </p:cNvPr>
          <p:cNvSpPr>
            <a:spLocks noGrp="1"/>
          </p:cNvSpPr>
          <p:nvPr>
            <p:ph idx="1"/>
          </p:nvPr>
        </p:nvSpPr>
        <p:spPr>
          <a:xfrm>
            <a:off x="0" y="0"/>
            <a:ext cx="12192000" cy="6858000"/>
          </a:xfrm>
          <a:solidFill>
            <a:srgbClr val="EBF3FB"/>
          </a:solidFill>
        </p:spPr>
        <p:txBody>
          <a:bodyPr>
            <a:noAutofit/>
          </a:bodyPr>
          <a:lstStyle/>
          <a:p>
            <a:pPr marL="811213" lvl="0" indent="-457200">
              <a:lnSpc>
                <a:spcPct val="120000"/>
              </a:lnSpc>
              <a:spcBef>
                <a:spcPts val="0"/>
              </a:spcBef>
              <a:buSzPct val="80000"/>
              <a:buNone/>
            </a:pPr>
            <a:r>
              <a:rPr kumimoji="0" lang="nb-NO" b="1" i="0" u="none" strike="noStrike" kern="1200" cap="none" spc="0" normalizeH="0" baseline="0" noProof="0" dirty="0">
                <a:ln>
                  <a:noFill/>
                </a:ln>
                <a:solidFill>
                  <a:prstClr val="black"/>
                </a:solidFill>
                <a:effectLst/>
                <a:uLnTx/>
                <a:uFillTx/>
                <a:latin typeface="Calibri" panose="020F0502020204030204" pitchFamily="34" charset="0"/>
                <a:ea typeface="+mj-ea"/>
                <a:cs typeface="Calibri" panose="020F0502020204030204" pitchFamily="34" charset="0"/>
              </a:rPr>
              <a:t>Levanger kommunes </a:t>
            </a:r>
            <a:r>
              <a:rPr lang="nb-NO" b="1" dirty="0">
                <a:solidFill>
                  <a:prstClr val="black"/>
                </a:solidFill>
                <a:latin typeface="Calibri" panose="020F0502020204030204" pitchFamily="34" charset="0"/>
                <a:ea typeface="+mj-ea"/>
                <a:cs typeface="Calibri" panose="020F0502020204030204" pitchFamily="34" charset="0"/>
              </a:rPr>
              <a:t>15 mål </a:t>
            </a:r>
          </a:p>
          <a:p>
            <a:pPr marL="811213" indent="-457200">
              <a:lnSpc>
                <a:spcPct val="120000"/>
              </a:lnSpc>
              <a:spcBef>
                <a:spcPts val="0"/>
              </a:spcBef>
              <a:buSzPct val="80000"/>
              <a:buFont typeface="Wingdings" panose="05000000000000000000" pitchFamily="2" charset="2"/>
              <a:buChar char="§"/>
            </a:pPr>
            <a:r>
              <a:rPr lang="nb-NO" sz="1900" kern="0" dirty="0">
                <a:solidFill>
                  <a:srgbClr val="000000"/>
                </a:solidFill>
                <a:latin typeface="Calibri" panose="020F0502020204030204" pitchFamily="34" charset="0"/>
                <a:cs typeface="Calibri" panose="020F0502020204030204" pitchFamily="34" charset="0"/>
              </a:rPr>
              <a:t>Alle barn og ungdommer opplever en god start på livet og en trygg oppvekst</a:t>
            </a:r>
          </a:p>
          <a:p>
            <a:pPr marL="811213" indent="-457200">
              <a:lnSpc>
                <a:spcPct val="120000"/>
              </a:lnSpc>
              <a:spcBef>
                <a:spcPts val="0"/>
              </a:spcBef>
              <a:buSzPct val="80000"/>
              <a:buFont typeface="Wingdings" panose="05000000000000000000" pitchFamily="2" charset="2"/>
              <a:buChar char="§"/>
            </a:pPr>
            <a:r>
              <a:rPr lang="nb-NO" sz="1900" kern="0" dirty="0">
                <a:solidFill>
                  <a:srgbClr val="000000"/>
                </a:solidFill>
                <a:latin typeface="Calibri" panose="020F0502020204030204" pitchFamily="34" charset="0"/>
                <a:cs typeface="Calibri" panose="020F0502020204030204" pitchFamily="34" charset="0"/>
              </a:rPr>
              <a:t>Alle innbyggere bidrar til og opplever god livskvalitet, mestring, likeverdighet og verdsetting</a:t>
            </a: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setter mennesket først i utviklingen av lokalsamfunnet</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har et helsefremmende, trygt og universelt utformet samfunn med inkluderende møteplasser</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legger til rette for og utvikler gode samskapingsarenaer</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har et mangfold av kunst, kultur og kulturmiljøer som er ressurser for opplevelser, verdiskaping og kunnskap</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Det fredede kulturmiljøet Trehusbyen Levanger er godt bevart og utviklet til en attraktiv og bærekraftig by</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har et arbeidsliv som skaper attraktive arbeidsplasser gjennom innovasjon, verdiskaping og utvikling i </a:t>
            </a:r>
          </a:p>
          <a:p>
            <a:pPr marL="811213" lvl="0" indent="-457200">
              <a:lnSpc>
                <a:spcPct val="120000"/>
              </a:lnSpc>
              <a:spcBef>
                <a:spcPts val="0"/>
              </a:spcBef>
              <a:buSzPct val="80000"/>
              <a:buNone/>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grønn retning</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bygger kompetanse som svarer til framtidens behov for arbeidskraft</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tar vare på naturmangfold og arters leveområder</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tilrettelegger for næringsmessig vekst med best mulig arealutnyttelse</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har mål om å redusere utslipp av klimagasser med 50-55 % innen 2030, sammenlignet med 2009-nivå, og å omstille Levanger til et lavutslippssamfunn innen 2050</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er rustet til å møte konsekvensene av klimaendringer</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har god beredskap for framtidige hendelser</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a:p>
            <a:pPr marL="811213" lvl="0" indent="-457200">
              <a:lnSpc>
                <a:spcPct val="120000"/>
              </a:lnSpc>
              <a:spcBef>
                <a:spcPts val="0"/>
              </a:spcBef>
              <a:buSzPct val="80000"/>
              <a:buFont typeface="Wingdings" panose="05000000000000000000" pitchFamily="2" charset="2"/>
              <a:buChar char="§"/>
            </a:pPr>
            <a:r>
              <a:rPr lang="nb-NO" sz="1900"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Vi har bærekraftig kommuneøkonomi</a:t>
            </a:r>
            <a:endParaRPr lang="nb-NO" sz="1900" kern="100" dirty="0">
              <a:effectLst/>
              <a:latin typeface="Calibri" panose="020F0502020204030204" pitchFamily="34" charset="0"/>
              <a:ea typeface="Aptos" panose="020B0004020202020204" pitchFamily="34" charset="0"/>
              <a:cs typeface="Calibri" panose="020F0502020204030204" pitchFamily="34" charset="0"/>
            </a:endParaRPr>
          </a:p>
        </p:txBody>
      </p:sp>
      <p:pic>
        <p:nvPicPr>
          <p:cNvPr id="5" name="Bilde 4" descr="Et bilde som inneholder tekst, logo, symbol, Font&#10;&#10;Automatisk generert beskrivelse">
            <a:extLst>
              <a:ext uri="{FF2B5EF4-FFF2-40B4-BE49-F238E27FC236}">
                <a16:creationId xmlns:a16="http://schemas.microsoft.com/office/drawing/2014/main" id="{B1CCA764-27E5-A1FD-5728-4F63154119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46122" y="146569"/>
            <a:ext cx="2238376" cy="446456"/>
          </a:xfrm>
          <a:prstGeom prst="rect">
            <a:avLst/>
          </a:prstGeom>
        </p:spPr>
      </p:pic>
    </p:spTree>
    <p:extLst>
      <p:ext uri="{BB962C8B-B14F-4D97-AF65-F5344CB8AC3E}">
        <p14:creationId xmlns:p14="http://schemas.microsoft.com/office/powerpoint/2010/main" val="1019226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882E44E-E684-E0CC-370B-DBA6A0F2BA5B}"/>
              </a:ext>
            </a:extLst>
          </p:cNvPr>
          <p:cNvSpPr>
            <a:spLocks noGrp="1"/>
          </p:cNvSpPr>
          <p:nvPr>
            <p:ph type="title"/>
          </p:nvPr>
        </p:nvSpPr>
        <p:spPr>
          <a:xfrm>
            <a:off x="622505" y="307084"/>
            <a:ext cx="10515600" cy="629104"/>
          </a:xfrm>
        </p:spPr>
        <p:txBody>
          <a:bodyPr>
            <a:normAutofit/>
          </a:bodyPr>
          <a:lstStyle/>
          <a:p>
            <a:pPr marL="228600" marR="0" lvl="0" indent="-228600" defTabSz="914400" rtl="0" eaLnBrk="1" fontAlgn="auto" latinLnBrk="0" hangingPunct="1">
              <a:lnSpc>
                <a:spcPct val="115000"/>
              </a:lnSpc>
              <a:spcBef>
                <a:spcPts val="1000"/>
              </a:spcBef>
              <a:spcAft>
                <a:spcPts val="800"/>
              </a:spcAft>
              <a:tabLst/>
              <a:defRPr/>
            </a:pPr>
            <a:r>
              <a:rPr kumimoji="0" lang="nb-NO" sz="2800" b="1" i="0" u="none" strike="noStrike" kern="0" cap="none" spc="0" normalizeH="0" baseline="0" noProof="0" dirty="0">
                <a:ln>
                  <a:noFill/>
                </a:ln>
                <a:effectLst/>
                <a:uLnTx/>
                <a:uFillTx/>
                <a:latin typeface="Calibri" panose="020F0502020204030204" pitchFamily="34" charset="0"/>
                <a:ea typeface="Aptos" panose="020B0004020202020204" pitchFamily="34" charset="0"/>
                <a:cs typeface="Times New Roman" panose="02020603050405020304" pitchFamily="18" charset="0"/>
              </a:rPr>
              <a:t>Årets temaplanprosesser er «nybrottsarbeid»</a:t>
            </a:r>
            <a:endParaRPr lang="nb-NO" sz="2800" dirty="0"/>
          </a:p>
        </p:txBody>
      </p:sp>
      <p:sp>
        <p:nvSpPr>
          <p:cNvPr id="3" name="Plassholder for innhold 2">
            <a:extLst>
              <a:ext uri="{FF2B5EF4-FFF2-40B4-BE49-F238E27FC236}">
                <a16:creationId xmlns:a16="http://schemas.microsoft.com/office/drawing/2014/main" id="{C0923852-1595-4184-60D9-D6B74A73970F}"/>
              </a:ext>
            </a:extLst>
          </p:cNvPr>
          <p:cNvSpPr>
            <a:spLocks noGrp="1"/>
          </p:cNvSpPr>
          <p:nvPr>
            <p:ph idx="1"/>
          </p:nvPr>
        </p:nvSpPr>
        <p:spPr>
          <a:xfrm>
            <a:off x="622505" y="1233730"/>
            <a:ext cx="10946989" cy="4273286"/>
          </a:xfrm>
          <a:solidFill>
            <a:srgbClr val="E7F0F9"/>
          </a:solidFill>
        </p:spPr>
        <p:txBody>
          <a:bodyPr>
            <a:normAutofit fontScale="25000" lnSpcReduction="20000"/>
          </a:bodyPr>
          <a:lstStyle/>
          <a:p>
            <a:pPr marL="87312" lvl="0" indent="0">
              <a:lnSpc>
                <a:spcPct val="120000"/>
              </a:lnSpc>
              <a:spcBef>
                <a:spcPts val="1200"/>
              </a:spcBef>
              <a:buNone/>
            </a:pPr>
            <a:endParaRPr lang="nb-NO" sz="1000" b="1" kern="0" dirty="0">
              <a:latin typeface="Calibri" panose="020F0502020204030204" pitchFamily="34" charset="0"/>
              <a:ea typeface="Aptos" panose="020B0004020202020204" pitchFamily="34" charset="0"/>
              <a:cs typeface="Calibri" panose="020F0502020204030204" pitchFamily="34" charset="0"/>
            </a:endParaRPr>
          </a:p>
          <a:p>
            <a:pPr marL="358775" lvl="0" indent="-271463">
              <a:lnSpc>
                <a:spcPct val="120000"/>
              </a:lnSpc>
              <a:spcBef>
                <a:spcPts val="0"/>
              </a:spcBef>
            </a:pPr>
            <a:r>
              <a:rPr lang="nb-NO" sz="8000" b="1" kern="0" dirty="0">
                <a:latin typeface="Calibri" panose="020F0502020204030204" pitchFamily="34" charset="0"/>
                <a:ea typeface="Aptos" panose="020B0004020202020204" pitchFamily="34" charset="0"/>
                <a:cs typeface="Calibri" panose="020F0502020204030204" pitchFamily="34" charset="0"/>
              </a:rPr>
              <a:t>Planprogram for revidering av Kommuneplanens samfunnsdel i 2024 innebærer endringer i arbeidet med temaplaner</a:t>
            </a:r>
          </a:p>
          <a:p>
            <a:pPr marL="804863" lvl="0" indent="-358775">
              <a:lnSpc>
                <a:spcPct val="130000"/>
              </a:lnSpc>
              <a:spcBef>
                <a:spcPts val="0"/>
              </a:spcBef>
              <a:buFont typeface="Calibri" panose="020F0502020204030204" pitchFamily="34" charset="0"/>
              <a:buChar char="-"/>
            </a:pPr>
            <a:r>
              <a:rPr lang="nb-NO" sz="8000" kern="0" dirty="0">
                <a:latin typeface="Calibri" panose="020F0502020204030204" pitchFamily="34" charset="0"/>
                <a:ea typeface="Aptos" panose="020B0004020202020204" pitchFamily="34" charset="0"/>
                <a:cs typeface="Calibri" panose="020F0502020204030204" pitchFamily="34" charset="0"/>
              </a:rPr>
              <a:t>Alle mål og strategier samles i Kommuneplanens samfunnsdel 2025-2040 </a:t>
            </a:r>
          </a:p>
          <a:p>
            <a:pPr marL="804863" lvl="0" indent="-358775">
              <a:lnSpc>
                <a:spcPct val="130000"/>
              </a:lnSpc>
              <a:spcBef>
                <a:spcPts val="0"/>
              </a:spcBef>
              <a:buFont typeface="Calibri" panose="020F0502020204030204" pitchFamily="34" charset="0"/>
              <a:buChar char="-"/>
            </a:pPr>
            <a:r>
              <a:rPr lang="nb-NO" sz="8000" kern="0" dirty="0">
                <a:latin typeface="Calibri" panose="020F0502020204030204" pitchFamily="34" charset="0"/>
                <a:ea typeface="Aptos" panose="020B0004020202020204" pitchFamily="34" charset="0"/>
                <a:cs typeface="Calibri" panose="020F0502020204030204" pitchFamily="34" charset="0"/>
              </a:rPr>
              <a:t>Alt kunnskapsgrunnlag og alle analyser samles i felles Samfunnsanalyse</a:t>
            </a:r>
          </a:p>
          <a:p>
            <a:pPr marL="804863" indent="-358775">
              <a:lnSpc>
                <a:spcPct val="130000"/>
              </a:lnSpc>
              <a:spcBef>
                <a:spcPts val="0"/>
              </a:spcBef>
              <a:buFont typeface="Calibri" panose="020F0502020204030204" pitchFamily="34" charset="0"/>
              <a:buChar char="-"/>
            </a:pPr>
            <a:r>
              <a:rPr lang="nb-NO" sz="8000" u="sng" kern="0" dirty="0">
                <a:latin typeface="Calibri" panose="020F0502020204030204" pitchFamily="34" charset="0"/>
                <a:cs typeface="Calibri" panose="020F0502020204030204" pitchFamily="34" charset="0"/>
              </a:rPr>
              <a:t>Temaplaner blir handlingsplaner for de 4 neste årene</a:t>
            </a:r>
            <a:r>
              <a:rPr lang="nb-NO" sz="8000" kern="0" dirty="0">
                <a:latin typeface="Calibri" panose="020F0502020204030204" pitchFamily="34" charset="0"/>
                <a:cs typeface="Calibri" panose="020F0502020204030204" pitchFamily="34" charset="0"/>
              </a:rPr>
              <a:t> som skal gjennomføre strategier i Kommuneplanens samfunnsdel og håndtere utfordringer og muligheter i Samfunnsanalysen</a:t>
            </a:r>
          </a:p>
          <a:p>
            <a:pPr marL="804863" indent="-358775">
              <a:lnSpc>
                <a:spcPct val="130000"/>
              </a:lnSpc>
              <a:spcBef>
                <a:spcPts val="0"/>
              </a:spcBef>
              <a:buFont typeface="Calibri" panose="020F0502020204030204" pitchFamily="34" charset="0"/>
              <a:buChar char="-"/>
            </a:pPr>
            <a:r>
              <a:rPr lang="nb-NO" sz="8000" kern="0" dirty="0">
                <a:latin typeface="Calibri" panose="020F0502020204030204" pitchFamily="34" charset="0"/>
                <a:cs typeface="Calibri" panose="020F0502020204030204" pitchFamily="34" charset="0"/>
              </a:rPr>
              <a:t>Temaplanene/handlingsplanene skal rulleres årlig</a:t>
            </a:r>
          </a:p>
          <a:p>
            <a:pPr marL="358775" marR="0" lvl="0" indent="-271463" algn="l" defTabSz="914400" rtl="0" eaLnBrk="1" fontAlgn="auto" latinLnBrk="0" hangingPunct="1">
              <a:lnSpc>
                <a:spcPct val="120000"/>
              </a:lnSpc>
              <a:spcBef>
                <a:spcPts val="1200"/>
              </a:spcBef>
              <a:spcAft>
                <a:spcPts val="600"/>
              </a:spcAft>
              <a:buClrTx/>
              <a:buSzTx/>
              <a:tabLst/>
              <a:defRPr/>
            </a:pPr>
            <a:r>
              <a:rPr lang="nb-NO" sz="8000" b="1" kern="0" dirty="0">
                <a:latin typeface="Calibri" panose="020F0502020204030204" pitchFamily="34" charset="0"/>
                <a:cs typeface="Calibri" panose="020F0502020204030204" pitchFamily="34" charset="0"/>
              </a:rPr>
              <a:t>Mål for årets temaplanprosesser i felles prosessplan: «</a:t>
            </a:r>
            <a:r>
              <a:rPr kumimoji="0" lang="nb-NO" sz="8000" b="0" u="none" strike="noStrike" kern="100" cap="none" spc="0" normalizeH="0" baseline="0" noProof="0" dirty="0">
                <a:ln>
                  <a:noFill/>
                </a:ln>
                <a:solidFill>
                  <a:srgbClr val="000000"/>
                </a:solidFill>
                <a:effectLst/>
                <a:uLnTx/>
                <a:uFillTx/>
                <a:latin typeface="Calibri" panose="020F0502020204030204" pitchFamily="34" charset="0"/>
                <a:ea typeface="Aptos" panose="020B0004020202020204" pitchFamily="34" charset="0"/>
                <a:cs typeface="Calibri" panose="020F0502020204030204" pitchFamily="34" charset="0"/>
              </a:rPr>
              <a:t>Temaplaner er verktøy for helhetlig ressursforvaltning innenfor de ulike temaplanområdene. Enda mer helhet i kommunens ressursforvaltning skal oppnås gjennom </a:t>
            </a:r>
            <a:r>
              <a:rPr lang="nb-NO" sz="8000" spc="120" dirty="0">
                <a:solidFill>
                  <a:srgbClr val="000000"/>
                </a:solidFill>
                <a:latin typeface="Calibri" panose="020F0502020204030204" pitchFamily="34" charset="0"/>
                <a:cs typeface="Times New Roman" panose="02020603050405020304" pitchFamily="18" charset="0"/>
              </a:rPr>
              <a:t>et</a:t>
            </a:r>
            <a:r>
              <a:rPr kumimoji="0" lang="nb-NO" sz="8000" b="0" u="none" strike="noStrike" kern="100" cap="none" spc="0" normalizeH="0" baseline="0" noProof="0" dirty="0">
                <a:ln>
                  <a:noFill/>
                </a:ln>
                <a:solidFill>
                  <a:srgbClr val="000000"/>
                </a:solidFill>
                <a:effectLst/>
                <a:uLnTx/>
                <a:uFillTx/>
                <a:latin typeface="Calibri" panose="020F0502020204030204" pitchFamily="34" charset="0"/>
                <a:ea typeface="Aptos" panose="020B0004020202020204" pitchFamily="34" charset="0"/>
                <a:cs typeface="Calibri" panose="020F0502020204030204" pitchFamily="34" charset="0"/>
              </a:rPr>
              <a:t> </a:t>
            </a:r>
            <a:r>
              <a:rPr kumimoji="0" lang="nb-NO" sz="8000" i="1" strike="noStrike" kern="100" cap="none" spc="120" normalizeH="0" baseline="0" noProof="0" dirty="0" err="1">
                <a:ln>
                  <a:noFill/>
                </a:ln>
                <a:solidFill>
                  <a:srgbClr val="000000"/>
                </a:solidFill>
                <a:effectLst/>
                <a:uLnTx/>
                <a:uFillTx/>
                <a:latin typeface="Calibri" panose="020F0502020204030204" pitchFamily="34" charset="0"/>
                <a:ea typeface="Aptos" panose="020B0004020202020204" pitchFamily="34" charset="0"/>
                <a:cs typeface="Calibri" panose="020F0502020204030204" pitchFamily="34" charset="0"/>
              </a:rPr>
              <a:t>Årshjul</a:t>
            </a:r>
            <a:r>
              <a:rPr kumimoji="0" lang="nb-NO" sz="8000" i="1" strike="noStrike" kern="100" cap="none" spc="120" normalizeH="0" baseline="0" noProof="0" dirty="0">
                <a:ln>
                  <a:noFill/>
                </a:ln>
                <a:solidFill>
                  <a:srgbClr val="000000"/>
                </a:solidFill>
                <a:effectLst/>
                <a:uLnTx/>
                <a:uFillTx/>
                <a:latin typeface="Calibri" panose="020F0502020204030204" pitchFamily="34" charset="0"/>
                <a:ea typeface="Aptos" panose="020B0004020202020204" pitchFamily="34" charset="0"/>
                <a:cs typeface="Calibri" panose="020F0502020204030204" pitchFamily="34" charset="0"/>
              </a:rPr>
              <a:t> der </a:t>
            </a:r>
            <a:r>
              <a:rPr kumimoji="0" lang="nb-NO" sz="8000" i="1" strike="noStrike" kern="1200" cap="none" spc="12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rPr>
              <a:t>temaplanprosesser og temaplaner samordnes</a:t>
            </a:r>
            <a:r>
              <a:rPr kumimoji="0" lang="nb-NO" sz="8000" i="1" strike="noStrike" kern="100" cap="none" spc="120" normalizeH="0" baseline="0" noProof="0" dirty="0">
                <a:ln>
                  <a:noFill/>
                </a:ln>
                <a:solidFill>
                  <a:srgbClr val="000000"/>
                </a:solidFill>
                <a:effectLst/>
                <a:uLnTx/>
                <a:uFillTx/>
                <a:latin typeface="Calibri" panose="020F0502020204030204" pitchFamily="34" charset="0"/>
                <a:ea typeface="Aptos" panose="020B0004020202020204" pitchFamily="34" charset="0"/>
                <a:cs typeface="Calibri" panose="020F0502020204030204" pitchFamily="34" charset="0"/>
              </a:rPr>
              <a:t> på tvers, gjennom faste årlige prosedyrer for rullering og samordnet oppfølging av handlingsplaner etter at de er vedtatt.»</a:t>
            </a:r>
            <a:endParaRPr lang="nb-NO" sz="8000" i="1" kern="0" spc="120" dirty="0">
              <a:latin typeface="Calibri" panose="020F0502020204030204" pitchFamily="34" charset="0"/>
              <a:cs typeface="Calibri" panose="020F0502020204030204" pitchFamily="34" charset="0"/>
            </a:endParaRPr>
          </a:p>
          <a:p>
            <a:pPr marL="446088" lvl="0" indent="0">
              <a:lnSpc>
                <a:spcPct val="120000"/>
              </a:lnSpc>
              <a:spcBef>
                <a:spcPts val="600"/>
              </a:spcBef>
              <a:buNone/>
            </a:pPr>
            <a:endParaRPr lang="nb-NO" sz="8000" b="1" kern="0" dirty="0">
              <a:latin typeface="Calibri" panose="020F0502020204030204" pitchFamily="34" charset="0"/>
              <a:ea typeface="Aptos" panose="020B0004020202020204" pitchFamily="34" charset="0"/>
              <a:cs typeface="Calibri" panose="020F0502020204030204" pitchFamily="34" charset="0"/>
            </a:endParaRPr>
          </a:p>
          <a:p>
            <a:pPr marL="355600" lvl="0" indent="0">
              <a:lnSpc>
                <a:spcPct val="120000"/>
              </a:lnSpc>
              <a:spcBef>
                <a:spcPts val="0"/>
              </a:spcBef>
              <a:buNone/>
            </a:pPr>
            <a:endParaRPr lang="nb-NO" sz="8000" b="1" kern="100" dirty="0">
              <a:effectLst/>
              <a:latin typeface="Calibri" panose="020F0502020204030204" pitchFamily="34" charset="0"/>
              <a:ea typeface="Aptos" panose="020B0004020202020204" pitchFamily="34" charset="0"/>
              <a:cs typeface="Calibri" panose="020F0502020204030204" pitchFamily="34" charset="0"/>
            </a:endParaRPr>
          </a:p>
          <a:p>
            <a:endParaRPr lang="nb-NO" dirty="0"/>
          </a:p>
        </p:txBody>
      </p:sp>
      <p:pic>
        <p:nvPicPr>
          <p:cNvPr id="6" name="Bilde 5" descr="Et bilde som inneholder tekst, logo, symbol, Font&#10;&#10;Automatisk generert beskrivelse">
            <a:extLst>
              <a:ext uri="{FF2B5EF4-FFF2-40B4-BE49-F238E27FC236}">
                <a16:creationId xmlns:a16="http://schemas.microsoft.com/office/drawing/2014/main" id="{746E42AF-0C2B-1FF7-AC1C-7BF2E67F55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53822" y="228410"/>
            <a:ext cx="2487601" cy="496165"/>
          </a:xfrm>
          <a:prstGeom prst="rect">
            <a:avLst/>
          </a:prstGeom>
        </p:spPr>
      </p:pic>
      <p:pic>
        <p:nvPicPr>
          <p:cNvPr id="4" name="Bilde 3" descr="Et bilde som inneholder sort, skjermbilde, natur&#10;&#10;Automatisk generert beskrivelse">
            <a:extLst>
              <a:ext uri="{FF2B5EF4-FFF2-40B4-BE49-F238E27FC236}">
                <a16:creationId xmlns:a16="http://schemas.microsoft.com/office/drawing/2014/main" id="{2136BFE3-7E07-D79A-3F61-602829A4C6D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03155" y="5921829"/>
            <a:ext cx="5539582" cy="698911"/>
          </a:xfrm>
          <a:prstGeom prst="rect">
            <a:avLst/>
          </a:prstGeom>
        </p:spPr>
      </p:pic>
    </p:spTree>
    <p:extLst>
      <p:ext uri="{BB962C8B-B14F-4D97-AF65-F5344CB8AC3E}">
        <p14:creationId xmlns:p14="http://schemas.microsoft.com/office/powerpoint/2010/main" val="108269854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B6968150-99CC-2121-06A2-F34BCFA3E9E6}"/>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8B42E378-7339-D871-0C4E-388E4F6B35FD}"/>
              </a:ext>
            </a:extLst>
          </p:cNvPr>
          <p:cNvSpPr>
            <a:spLocks noGrp="1"/>
          </p:cNvSpPr>
          <p:nvPr>
            <p:ph type="title"/>
          </p:nvPr>
        </p:nvSpPr>
        <p:spPr>
          <a:xfrm>
            <a:off x="838200" y="476492"/>
            <a:ext cx="10515600" cy="629104"/>
          </a:xfrm>
        </p:spPr>
        <p:txBody>
          <a:bodyPr>
            <a:normAutofit/>
          </a:bodyPr>
          <a:lstStyle/>
          <a:p>
            <a:pPr marL="228600" marR="0" lvl="0" indent="-228600" defTabSz="914400" rtl="0" eaLnBrk="1" fontAlgn="auto" latinLnBrk="0" hangingPunct="1">
              <a:lnSpc>
                <a:spcPct val="115000"/>
              </a:lnSpc>
              <a:spcBef>
                <a:spcPts val="1000"/>
              </a:spcBef>
              <a:spcAft>
                <a:spcPts val="800"/>
              </a:spcAft>
              <a:tabLst/>
              <a:defRPr/>
            </a:pPr>
            <a:r>
              <a:rPr lang="nb-NO" sz="3200" b="1" kern="0" dirty="0">
                <a:latin typeface="Calibri" panose="020F0502020204030204" pitchFamily="34" charset="0"/>
                <a:ea typeface="Aptos" panose="020B0004020202020204" pitchFamily="34" charset="0"/>
                <a:cs typeface="Times New Roman" panose="02020603050405020304" pitchFamily="18" charset="0"/>
              </a:rPr>
              <a:t>Utgangspunkt</a:t>
            </a:r>
            <a:r>
              <a:rPr kumimoji="0" lang="nb-NO" sz="3200" b="1" i="0" u="none" strike="noStrike" kern="0" cap="none" spc="0" normalizeH="0" baseline="0" noProof="0" dirty="0">
                <a:ln>
                  <a:noFill/>
                </a:ln>
                <a:effectLst/>
                <a:uLnTx/>
                <a:uFillTx/>
                <a:latin typeface="Calibri" panose="020F0502020204030204" pitchFamily="34" charset="0"/>
                <a:ea typeface="Aptos" panose="020B0004020202020204" pitchFamily="34" charset="0"/>
                <a:cs typeface="Times New Roman" panose="02020603050405020304" pitchFamily="18" charset="0"/>
              </a:rPr>
              <a:t> for temaplanene som rulleres</a:t>
            </a:r>
            <a:endParaRPr lang="nb-NO" dirty="0"/>
          </a:p>
        </p:txBody>
      </p:sp>
      <p:sp>
        <p:nvSpPr>
          <p:cNvPr id="3" name="Plassholder for innhold 2">
            <a:extLst>
              <a:ext uri="{FF2B5EF4-FFF2-40B4-BE49-F238E27FC236}">
                <a16:creationId xmlns:a16="http://schemas.microsoft.com/office/drawing/2014/main" id="{5C4DBA60-9006-64DC-CB00-B7C3A2F5210E}"/>
              </a:ext>
            </a:extLst>
          </p:cNvPr>
          <p:cNvSpPr>
            <a:spLocks noGrp="1"/>
          </p:cNvSpPr>
          <p:nvPr>
            <p:ph idx="1"/>
          </p:nvPr>
        </p:nvSpPr>
        <p:spPr>
          <a:xfrm>
            <a:off x="697383" y="1243950"/>
            <a:ext cx="11056257" cy="4602995"/>
          </a:xfrm>
          <a:solidFill>
            <a:srgbClr val="EBF3FB"/>
          </a:solidFill>
        </p:spPr>
        <p:txBody>
          <a:bodyPr>
            <a:normAutofit fontScale="25000" lnSpcReduction="20000"/>
          </a:bodyPr>
          <a:lstStyle/>
          <a:p>
            <a:pPr marL="180975" lvl="0" indent="0">
              <a:lnSpc>
                <a:spcPct val="120000"/>
              </a:lnSpc>
              <a:spcBef>
                <a:spcPts val="1200"/>
              </a:spcBef>
              <a:buNone/>
            </a:pPr>
            <a:endParaRPr lang="nb-NO" sz="4000" b="1" kern="0" dirty="0">
              <a:latin typeface="Calibri" panose="020F0502020204030204" pitchFamily="34" charset="0"/>
              <a:ea typeface="Aptos" panose="020B0004020202020204" pitchFamily="34" charset="0"/>
              <a:cs typeface="Calibri" panose="020F0502020204030204" pitchFamily="34" charset="0"/>
            </a:endParaRPr>
          </a:p>
          <a:p>
            <a:pPr marL="536575" lvl="0" indent="-355600">
              <a:lnSpc>
                <a:spcPct val="120000"/>
              </a:lnSpc>
              <a:spcBef>
                <a:spcPts val="0"/>
              </a:spcBef>
            </a:pPr>
            <a:r>
              <a:rPr lang="nb-NO" sz="8000" b="1" kern="0" dirty="0">
                <a:latin typeface="Calibri" panose="020F0502020204030204" pitchFamily="34" charset="0"/>
                <a:ea typeface="Aptos" panose="020B0004020202020204" pitchFamily="34" charset="0"/>
                <a:cs typeface="Calibri" panose="020F0502020204030204" pitchFamily="34" charset="0"/>
              </a:rPr>
              <a:t>5 </a:t>
            </a:r>
            <a:r>
              <a:rPr lang="nb-NO" sz="8000" b="1" kern="0" dirty="0">
                <a:effectLst/>
                <a:latin typeface="Calibri" panose="020F0502020204030204" pitchFamily="34" charset="0"/>
                <a:ea typeface="Aptos" panose="020B0004020202020204" pitchFamily="34" charset="0"/>
                <a:cs typeface="Calibri" panose="020F0502020204030204" pitchFamily="34" charset="0"/>
              </a:rPr>
              <a:t>eksisterende temaplaner har «gått ut på dato» </a:t>
            </a:r>
            <a:r>
              <a:rPr lang="nb-NO" sz="8000" kern="0" dirty="0">
                <a:effectLst/>
                <a:latin typeface="Calibri" panose="020F0502020204030204" pitchFamily="34" charset="0"/>
                <a:ea typeface="Aptos" panose="020B0004020202020204" pitchFamily="34" charset="0"/>
                <a:cs typeface="Calibri" panose="020F0502020204030204" pitchFamily="34" charset="0"/>
              </a:rPr>
              <a:t>(noe gjennomført, noe foreldet): </a:t>
            </a:r>
          </a:p>
          <a:p>
            <a:pPr marL="536575" lvl="0" indent="-355600">
              <a:lnSpc>
                <a:spcPct val="120000"/>
              </a:lnSpc>
              <a:spcBef>
                <a:spcPts val="600"/>
              </a:spcBef>
              <a:buNone/>
            </a:pPr>
            <a:r>
              <a:rPr lang="nb-NO" sz="8000" i="1" kern="0" dirty="0">
                <a:effectLst/>
                <a:latin typeface="Calibri" panose="020F0502020204030204" pitchFamily="34" charset="0"/>
                <a:ea typeface="Aptos" panose="020B0004020202020204" pitchFamily="34" charset="0"/>
                <a:cs typeface="Calibri" panose="020F0502020204030204" pitchFamily="34" charset="0"/>
              </a:rPr>
              <a:t>	Temaplan Ruspolitikk og psykisk helse (2016-2019); Temaplan Arbeid og aktivitet (2019-2023); Temaplan Trafikksikkerhet (2018-2021, handlingsprogram oppdatert i 2020); Temaplan Vold i nære relasjoner (2020-2023); Temaplan Idrett, leik og fysisk aktivitet (2019-2022, handlingsprogram oppdatert i 2024)</a:t>
            </a:r>
            <a:endParaRPr lang="nb-NO" sz="8000" kern="100" dirty="0">
              <a:effectLst/>
              <a:latin typeface="Calibri" panose="020F0502020204030204" pitchFamily="34" charset="0"/>
              <a:ea typeface="Aptos" panose="020B0004020202020204" pitchFamily="34" charset="0"/>
              <a:cs typeface="Calibri" panose="020F0502020204030204" pitchFamily="34" charset="0"/>
            </a:endParaRPr>
          </a:p>
          <a:p>
            <a:pPr marL="536575" lvl="0" indent="-355600">
              <a:lnSpc>
                <a:spcPct val="120000"/>
              </a:lnSpc>
              <a:spcBef>
                <a:spcPts val="1200"/>
              </a:spcBef>
            </a:pPr>
            <a:r>
              <a:rPr lang="nb-NO" sz="8000" b="1" kern="0" dirty="0">
                <a:effectLst/>
                <a:latin typeface="Calibri" panose="020F0502020204030204" pitchFamily="34" charset="0"/>
                <a:ea typeface="Aptos" panose="020B0004020202020204" pitchFamily="34" charset="0"/>
                <a:cs typeface="Calibri" panose="020F0502020204030204" pitchFamily="34" charset="0"/>
              </a:rPr>
              <a:t>3 temaplaner er helt nye</a:t>
            </a:r>
            <a:r>
              <a:rPr lang="nb-NO" sz="8000" kern="0" dirty="0">
                <a:effectLst/>
                <a:latin typeface="Calibri" panose="020F0502020204030204" pitchFamily="34" charset="0"/>
                <a:ea typeface="Aptos" panose="020B0004020202020204" pitchFamily="34" charset="0"/>
                <a:cs typeface="Calibri" panose="020F0502020204030204" pitchFamily="34" charset="0"/>
              </a:rPr>
              <a:t>: </a:t>
            </a:r>
            <a:r>
              <a:rPr lang="nb-NO" sz="8000" i="1" kern="0" dirty="0">
                <a:effectLst/>
                <a:latin typeface="Calibri" panose="020F0502020204030204" pitchFamily="34" charset="0"/>
                <a:ea typeface="Aptos" panose="020B0004020202020204" pitchFamily="34" charset="0"/>
                <a:cs typeface="Calibri" panose="020F0502020204030204" pitchFamily="34" charset="0"/>
              </a:rPr>
              <a:t>Temaplan Lesing, litteratur og demokrati; Temaplan Kulturskolen som ressurssenter for helse og oppvekst; Temaplan Kompetanse, rekruttering og inkludering for Levanger kommune</a:t>
            </a:r>
          </a:p>
          <a:p>
            <a:pPr marL="536575" lvl="0" indent="-355600">
              <a:lnSpc>
                <a:spcPct val="120000"/>
              </a:lnSpc>
              <a:spcBef>
                <a:spcPts val="1200"/>
              </a:spcBef>
            </a:pPr>
            <a:r>
              <a:rPr lang="nb-NO" sz="8000" b="1" kern="0" dirty="0">
                <a:latin typeface="Calibri" panose="020F0502020204030204" pitchFamily="34" charset="0"/>
                <a:cs typeface="Calibri" panose="020F0502020204030204" pitchFamily="34" charset="0"/>
              </a:rPr>
              <a:t>Ingen av temaplanene er revidert etter at Kommuneplanens samfunnsdel ble revidert i 2024</a:t>
            </a:r>
          </a:p>
          <a:p>
            <a:pPr marL="804863" lvl="0" indent="-358775">
              <a:lnSpc>
                <a:spcPct val="120000"/>
              </a:lnSpc>
              <a:spcBef>
                <a:spcPts val="1200"/>
              </a:spcBef>
              <a:buFont typeface="Calibri" panose="020F0502020204030204" pitchFamily="34" charset="0"/>
              <a:buChar char="-"/>
            </a:pPr>
            <a:endParaRPr lang="nb-NO" sz="8000" b="1" kern="0" dirty="0">
              <a:latin typeface="Calibri" panose="020F0502020204030204" pitchFamily="34" charset="0"/>
              <a:cs typeface="Calibri" panose="020F0502020204030204" pitchFamily="34" charset="0"/>
            </a:endParaRPr>
          </a:p>
          <a:p>
            <a:pPr marL="536575" marR="0" lvl="0" indent="-355600" algn="l" defTabSz="914400" rtl="0" eaLnBrk="1" fontAlgn="auto" latinLnBrk="0" hangingPunct="1">
              <a:lnSpc>
                <a:spcPct val="120000"/>
              </a:lnSpc>
              <a:spcBef>
                <a:spcPts val="0"/>
              </a:spcBef>
              <a:spcAft>
                <a:spcPts val="0"/>
              </a:spcAft>
              <a:buClrTx/>
              <a:buSzTx/>
              <a:buFont typeface="Wingdings" panose="05000000000000000000" pitchFamily="2" charset="2"/>
              <a:buChar char="ð"/>
              <a:tabLst/>
              <a:defRPr/>
            </a:pPr>
            <a:r>
              <a:rPr kumimoji="0" lang="nb-NO" sz="8000" b="1" i="0" u="none" strike="noStrike" kern="0" cap="none" spc="0" normalizeH="0" baseline="0" noProof="0" dirty="0">
                <a:ln>
                  <a:noFill/>
                </a:ln>
                <a:solidFill>
                  <a:prstClr val="black"/>
                </a:solidFill>
                <a:effectLst/>
                <a:uLnTx/>
                <a:uFillTx/>
                <a:latin typeface="Calibri" panose="020F0502020204030204" pitchFamily="34" charset="0"/>
                <a:ea typeface="Aptos" panose="020B0004020202020204" pitchFamily="34" charset="0"/>
                <a:cs typeface="Calibri" panose="020F0502020204030204" pitchFamily="34" charset="0"/>
              </a:rPr>
              <a:t>Det betyr at det utarbeides nye tema-/handlingsplaner for hele planperioden 2027-2030 og at det gjennomføres åpne dialoger med nøkkelaktørene</a:t>
            </a:r>
          </a:p>
          <a:p>
            <a:pPr marL="268288" lvl="0" indent="0">
              <a:lnSpc>
                <a:spcPct val="120000"/>
              </a:lnSpc>
              <a:spcBef>
                <a:spcPts val="1200"/>
              </a:spcBef>
              <a:buNone/>
            </a:pPr>
            <a:endParaRPr lang="nb-NO" sz="8000" kern="100" dirty="0">
              <a:effectLst/>
              <a:latin typeface="Calibri" panose="020F0502020204030204" pitchFamily="34" charset="0"/>
              <a:ea typeface="Aptos" panose="020B0004020202020204" pitchFamily="34" charset="0"/>
              <a:cs typeface="Calibri" panose="020F0502020204030204" pitchFamily="34" charset="0"/>
            </a:endParaRPr>
          </a:p>
          <a:p>
            <a:pPr marL="355600" lvl="0" indent="0">
              <a:lnSpc>
                <a:spcPct val="120000"/>
              </a:lnSpc>
              <a:spcBef>
                <a:spcPts val="0"/>
              </a:spcBef>
              <a:buNone/>
            </a:pPr>
            <a:endParaRPr lang="nb-NO" sz="8000" b="1" kern="100" dirty="0">
              <a:effectLst/>
              <a:latin typeface="Calibri" panose="020F0502020204030204" pitchFamily="34" charset="0"/>
              <a:ea typeface="Aptos" panose="020B0004020202020204" pitchFamily="34" charset="0"/>
              <a:cs typeface="Calibri" panose="020F0502020204030204" pitchFamily="34" charset="0"/>
            </a:endParaRPr>
          </a:p>
          <a:p>
            <a:endParaRPr lang="nb-NO" dirty="0"/>
          </a:p>
        </p:txBody>
      </p:sp>
      <p:pic>
        <p:nvPicPr>
          <p:cNvPr id="6" name="Bilde 5" descr="Et bilde som inneholder tekst, logo, symbol, Font&#10;&#10;Automatisk generert beskrivelse">
            <a:extLst>
              <a:ext uri="{FF2B5EF4-FFF2-40B4-BE49-F238E27FC236}">
                <a16:creationId xmlns:a16="http://schemas.microsoft.com/office/drawing/2014/main" id="{94AB9F74-2B70-0692-C725-0A1C6C116C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53822" y="228410"/>
            <a:ext cx="2487601" cy="496165"/>
          </a:xfrm>
          <a:prstGeom prst="rect">
            <a:avLst/>
          </a:prstGeom>
        </p:spPr>
      </p:pic>
      <p:pic>
        <p:nvPicPr>
          <p:cNvPr id="4" name="Bilde 3" descr="Et bilde som inneholder sort, skjermbilde, natur&#10;&#10;Automatisk generert beskrivelse">
            <a:extLst>
              <a:ext uri="{FF2B5EF4-FFF2-40B4-BE49-F238E27FC236}">
                <a16:creationId xmlns:a16="http://schemas.microsoft.com/office/drawing/2014/main" id="{DA3B0B3A-1C4C-B0FE-0D46-D3F3163F87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00596" y="5846946"/>
            <a:ext cx="6746875" cy="851232"/>
          </a:xfrm>
          <a:prstGeom prst="rect">
            <a:avLst/>
          </a:prstGeom>
        </p:spPr>
      </p:pic>
    </p:spTree>
    <p:extLst>
      <p:ext uri="{BB962C8B-B14F-4D97-AF65-F5344CB8AC3E}">
        <p14:creationId xmlns:p14="http://schemas.microsoft.com/office/powerpoint/2010/main" val="122442903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0EE346F-1053-40A7-9F44-EF8CF68133E9}">
  <we:reference id="cdbb5c38-15c9-4da0-8eab-5227ff292266" version="3.1.0.0" store="EXCatalog" storeType="EXCatalog"/>
  <we:alternateReferences>
    <we:reference id="WA104380449" version="3.1.0.0" store="nb-NO"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448D5282203340A8450C6EAA7F0101" ma:contentTypeVersion="15" ma:contentTypeDescription="Create a new document." ma:contentTypeScope="" ma:versionID="b578b103ef0eea3fc5200155346a05ae">
  <xsd:schema xmlns:xsd="http://www.w3.org/2001/XMLSchema" xmlns:xs="http://www.w3.org/2001/XMLSchema" xmlns:p="http://schemas.microsoft.com/office/2006/metadata/properties" xmlns:ns2="c668eae8-af80-4849-9b77-44fdbffafc34" xmlns:ns3="fc1f99dd-8de7-443a-969d-465af3ae5c41" targetNamespace="http://schemas.microsoft.com/office/2006/metadata/properties" ma:root="true" ma:fieldsID="954232850f10f4efadb6d7cd6d3596bd" ns2:_="" ns3:_="">
    <xsd:import namespace="c668eae8-af80-4849-9b77-44fdbffafc34"/>
    <xsd:import namespace="fc1f99dd-8de7-443a-969d-465af3ae5c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68eae8-af80-4849-9b77-44fdbffafc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42be921f-51d9-42b5-8d52-354dfdee1ce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ternalName="MediaServiceDateTake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1f99dd-8de7-443a-969d-465af3ae5c4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f6450524-04eb-4335-9e93-c8dac6d0d6cc}" ma:internalName="TaxCatchAll" ma:showField="CatchAllData" ma:web="fc1f99dd-8de7-443a-969d-465af3ae5c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668eae8-af80-4849-9b77-44fdbffafc34">
      <Terms xmlns="http://schemas.microsoft.com/office/infopath/2007/PartnerControls"/>
    </lcf76f155ced4ddcb4097134ff3c332f>
    <TaxCatchAll xmlns="fc1f99dd-8de7-443a-969d-465af3ae5c41" xsi:nil="true"/>
  </documentManagement>
</p:properties>
</file>

<file path=customXml/itemProps1.xml><?xml version="1.0" encoding="utf-8"?>
<ds:datastoreItem xmlns:ds="http://schemas.openxmlformats.org/officeDocument/2006/customXml" ds:itemID="{60F9BDD3-8DA5-4782-A7E4-FC2D58B263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68eae8-af80-4849-9b77-44fdbffafc34"/>
    <ds:schemaRef ds:uri="fc1f99dd-8de7-443a-969d-465af3ae5c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E32A73-803E-4CC8-82B9-FC714FDA948F}">
  <ds:schemaRefs>
    <ds:schemaRef ds:uri="http://schemas.microsoft.com/sharepoint/v3/contenttype/forms"/>
  </ds:schemaRefs>
</ds:datastoreItem>
</file>

<file path=customXml/itemProps3.xml><?xml version="1.0" encoding="utf-8"?>
<ds:datastoreItem xmlns:ds="http://schemas.openxmlformats.org/officeDocument/2006/customXml" ds:itemID="{DB1F22B8-1E31-4E04-A696-7B41C97E5B37}">
  <ds:schemaRefs>
    <ds:schemaRef ds:uri="fc1f99dd-8de7-443a-969d-465af3ae5c41"/>
    <ds:schemaRef ds:uri="http://purl.org/dc/terms/"/>
    <ds:schemaRef ds:uri="http://schemas.openxmlformats.org/package/2006/metadata/core-properties"/>
    <ds:schemaRef ds:uri="http://schemas.microsoft.com/office/2006/documentManagement/types"/>
    <ds:schemaRef ds:uri="c668eae8-af80-4849-9b77-44fdbffafc34"/>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1537</TotalTime>
  <Words>1920</Words>
  <Application>Microsoft Office PowerPoint</Application>
  <PresentationFormat>Widescreen</PresentationFormat>
  <Paragraphs>209</Paragraphs>
  <Slides>17</Slides>
  <Notes>6</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17</vt:i4>
      </vt:variant>
    </vt:vector>
  </HeadingPairs>
  <TitlesOfParts>
    <vt:vector size="24" baseType="lpstr">
      <vt:lpstr>Aptos</vt:lpstr>
      <vt:lpstr>Aptos Display</vt:lpstr>
      <vt:lpstr>Arial</vt:lpstr>
      <vt:lpstr>Calibri</vt:lpstr>
      <vt:lpstr>Symbol</vt:lpstr>
      <vt:lpstr>Wingdings</vt:lpstr>
      <vt:lpstr>Office-tema</vt:lpstr>
      <vt:lpstr>Temaplanprosesser i 2025-2026</vt:lpstr>
      <vt:lpstr>Temaplaner inngår i kommunens helhetlige virksomhetsstyring</vt:lpstr>
      <vt:lpstr>PowerPoint-presentasjon</vt:lpstr>
      <vt:lpstr>Temaplanprosesser i 2025/2026</vt:lpstr>
      <vt:lpstr>PowerPoint-presentasjon</vt:lpstr>
      <vt:lpstr>PowerPoint-presentasjon</vt:lpstr>
      <vt:lpstr>PowerPoint-presentasjon</vt:lpstr>
      <vt:lpstr>Årets temaplanprosesser er «nybrottsarbeid»</vt:lpstr>
      <vt:lpstr>Utgangspunkt for temaplanene som rulleres</vt:lpstr>
      <vt:lpstr>Nøkkelaktører vi har dialog med i planprosessene</vt:lpstr>
      <vt:lpstr>Felles kommunikasjonsplan</vt:lpstr>
      <vt:lpstr>Hvordan samordner vi planer og prosesser?</vt:lpstr>
      <vt:lpstr>Årshjul for temaplanprosesser – foreløpig og sånn cirka</vt:lpstr>
      <vt:lpstr>Samordnede temaplanprosesser inngår i kommunens helhetlige virksomhetsstyring</vt:lpstr>
      <vt:lpstr>Runde rundt bordet:   Driftsutvalgets tanker om og innspill til temaplanene  og temaplanprosessene</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Halvorsen, Laila Helene</dc:creator>
  <cp:lastModifiedBy>Hakkebo, Berit</cp:lastModifiedBy>
  <cp:revision>8</cp:revision>
  <cp:lastPrinted>2026-02-04T12:22:11Z</cp:lastPrinted>
  <dcterms:created xsi:type="dcterms:W3CDTF">2026-01-06T14:33:58Z</dcterms:created>
  <dcterms:modified xsi:type="dcterms:W3CDTF">2026-02-04T13:28:22Z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0x010100C4448D5282203340A8450C6EAA7F0101</vt:lpwstr>
  </property>
  <property fmtid="{D5CDD505-2E9C-101B-9397-08002B2CF9AE}" pid="3" name="MediaServiceImageTags">
    <vt:lpwstr/>
  </property>
</Properties>
</file>