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65" r:id="rId5"/>
  </p:sldMasterIdLst>
  <p:notesMasterIdLst>
    <p:notesMasterId r:id="rId19"/>
  </p:notesMasterIdLst>
  <p:sldIdLst>
    <p:sldId id="261" r:id="rId6"/>
    <p:sldId id="2313" r:id="rId7"/>
    <p:sldId id="2314" r:id="rId8"/>
    <p:sldId id="2315" r:id="rId9"/>
    <p:sldId id="2316" r:id="rId10"/>
    <p:sldId id="2311" r:id="rId11"/>
    <p:sldId id="2312" r:id="rId12"/>
    <p:sldId id="2283" r:id="rId13"/>
    <p:sldId id="2317" r:id="rId14"/>
    <p:sldId id="262" r:id="rId15"/>
    <p:sldId id="2299" r:id="rId16"/>
    <p:sldId id="2305" r:id="rId17"/>
    <p:sldId id="2318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9F8C4-256A-4C8D-AC31-839DA1633D28}" v="1383" dt="2023-09-21T07:09:19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775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FB39-EAAC-485C-AFD4-C4B03B85CD80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B547A-142C-476E-839F-9D75EB4993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94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Hentet fra gruppearbeid med LOTUS i februar. Presentert i enhetsledermøtet i juni og i august.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B547A-142C-476E-839F-9D75EB4993A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0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/>
              <a:t>Dette er starten på et arbeid som skal forsterkes de neste årene. </a:t>
            </a:r>
          </a:p>
          <a:p>
            <a:pPr marL="0" indent="0">
              <a:buNone/>
            </a:pPr>
            <a:r>
              <a:rPr lang="nb-NO" sz="1200"/>
              <a:t>Gjennom prosessen skal vi finne ut hvordan vi skal jobbe videre, og ved ny innsikt og kunnskap skal vi handle ut fra denne!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B547A-142C-476E-839F-9D75EB4993A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2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7A336D-5D3D-4150-A414-30E65CF52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C3F7D5-DE32-4953-AB0E-11D3A596C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630370-2BC7-4E3E-A717-C5ABC754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87469D-43A5-4D4A-A2EE-254DB9F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9441F8-2354-455B-AA91-01A32D48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20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CFF21C-513F-4E74-820D-FDBC837C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0B124CA-79D1-4A76-AB8F-C668F79D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921407-1919-47F1-B334-F5035DF0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9A4CA5-F644-447C-AB0C-912A7603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7E0C11-D4DC-4051-81F2-A39A595B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44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FBD2045-5018-4A62-AEA2-FA4DCF9C6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DD7F3A7-D0A8-4441-B533-E94E6FB1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ED87CB-1D55-4828-8C8D-5ED843B1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86CEB4-CEF2-4D87-8ADF-8F737A73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191CFF-56BE-4FA6-AE11-91019A9F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45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356CC8-84E0-9340-70CA-F85645C58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2341C3-4673-904C-DF1B-A5678E1FA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755445-01CE-62DD-366D-BD23F3C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8982F6-32FB-CA2F-31ED-A9886314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6E6DE3-02A3-1BBA-823A-11C11D7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EB3ABF-41C4-4666-8A35-704542EDF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69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FC9DC5-4F34-44BD-8750-A6DDE6F31F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53589" y="124819"/>
            <a:ext cx="2481263" cy="439738"/>
            <a:chOff x="3982" y="10"/>
            <a:chExt cx="1563" cy="277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E58DECDE-E4A7-43ED-9835-C7FD76CFF46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157" y="40"/>
              <a:ext cx="13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b-NO" sz="1200" b="0">
                  <a:latin typeface="Arial" charset="0"/>
                </a:rPr>
                <a:t>Levanger kommune</a:t>
              </a:r>
              <a:br>
                <a:rPr lang="nb-NO" sz="1800" b="0">
                  <a:latin typeface="Arial" charset="0"/>
                </a:rPr>
              </a:br>
              <a:endParaRPr lang="nb-NO" sz="1000" b="0">
                <a:latin typeface="Arial" charset="0"/>
              </a:endParaRPr>
            </a:p>
          </p:txBody>
        </p:sp>
        <p:pic>
          <p:nvPicPr>
            <p:cNvPr id="10" name="Picture 9" descr="Kommunevåpenet_4-f">
              <a:extLst>
                <a:ext uri="{FF2B5EF4-FFF2-40B4-BE49-F238E27FC236}">
                  <a16:creationId xmlns:a16="http://schemas.microsoft.com/office/drawing/2014/main" id="{78B4F8FF-1C14-4741-BAD5-BC69C0E766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0"/>
              <a:ext cx="21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100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FCFDF-0764-C573-F98D-3CA826B4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78768A-DCC8-7E52-D456-601EFC08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98D5B3-0719-77C5-8FEB-D5BED8C7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01DAB3-DA85-8095-A386-F75BA54A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E28E0E-3242-A38C-4A68-5EC663F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71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4DEE18-23C0-E6C3-992C-20CDC7F1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7C00C6-66F7-862F-DDBC-B9B5D575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57FD18-254E-324B-D9EC-2C1DB93D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070F42-B076-E695-F232-BA7AE21C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A0050A-D2D6-7C19-8FB0-EC7F5DEF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28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7BAB60-4214-F4C6-E792-72BF9152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CA186E-6D42-368B-1B32-D9A6CB3C1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BBB1CC-3F40-6D9B-A1AD-9FADF903C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EC5D43-B63E-30ED-3000-A0CE2D58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051D35-D657-D7B3-FF1F-D12C9312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BE256A-03D0-D305-A5D0-108C5AB3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0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00180C-9309-2281-155D-0813E380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09E9A1-CEFB-CC31-9651-C86C8568F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34AEFC-2239-9550-25EE-3CFB78586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D00A2F-0470-980A-A4D3-2E7376DF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97F14A-C2CB-5EA2-93D2-D22FEF1E1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4C7CFDE-F3C7-D88B-689D-BC480A89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337EFD9-7E83-4337-1090-0B74AAD6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863842E-328D-67D4-C115-F2F7E13C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99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59D72-84DF-6060-5353-C21D7048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6462E31-AE7F-F757-6615-823B1A19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E132FA-1E65-6F4D-2E69-EBA7C865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FD2486-0B4F-7A9D-008B-D42E4055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29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A929BA5-0840-967B-910E-0440CA1C1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5B555E2-3ABD-D692-82AA-FB1461D6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E2D7CB-DBB3-E815-B3E2-BD2C5DC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82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8C777E-81C3-68C0-821B-28DA31AE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D721-B626-AC30-8064-4AC6C42A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8EF9230-05BA-ED7A-B8D2-CB4397DA4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FF8D226-C23D-CB12-9A96-F1E0345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4B403C-2359-2481-5CAB-3E6B090D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F5B98C-4C51-71BC-CE17-619CF38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1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1A78AD-7B8C-4997-AC0B-7A68E051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EF716D-90C3-4193-9035-6C6FE9519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7835FC-ECE0-43ED-AE53-C9B4FB2A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78E03A-BB44-4155-87C6-003CCAD1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44889D-3BA6-409A-9446-19E3D786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33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4F5B8-C86F-4390-6530-3ACB8DE2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1003B63-D434-7101-F47B-5DEBBD64B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5F75E4-FC37-810A-BC6D-DB564F016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025F18-BB57-B6C3-1964-75D794F8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77153A-6C75-BC47-1884-153AF0DF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1DBAEC-030E-EC81-1DDD-E0194453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07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C69A96-34E3-1752-6654-99FC7A9E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81416DF-3A5E-33F1-5E4D-374AF51A4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6371BD-0BE3-0FEB-D1AD-F8786D44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18EA5F-F46C-4764-7AC8-9B87578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44C6FB-E519-9DC5-10BD-F84D6960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847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6C30A1D-3D6A-DD93-D9EB-A18911823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F0AB1E-5F30-22AC-D09C-CB6312B9A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005982-5516-3B73-4807-9634CC22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023DD2-E36B-0634-649F-F20CA961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3807FD-4B4E-BC82-B004-C2D0279A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44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E96446-62B9-4F21-9725-5DA18194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D7A1F1-2ABB-4D09-B049-4E71E1DC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C15A07-BA21-4FB0-AFA4-953DAB09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8C4E02-F2BD-4394-A47C-279CEC28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40054C-8159-4060-B382-58B8112E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BCE374-CA19-43B8-A1E8-14200EE1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A94866-D268-478D-82A4-8FD735EA5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6606D1D-625B-4C54-B2AA-1402AE86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1B1E61-B8EC-497E-8357-4B7D55C3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1232F1-AD4D-453F-88DB-81836D03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EC8195A-ED73-4730-B9CA-28298FFF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67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2F6073-C2CC-4ED7-8609-663C947D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8B1697-BB03-4F74-A858-DB34A141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B3DA92-1F12-4862-BA2C-4F2D1F95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41C160B-D1BE-4A23-8DC7-4EA641BFA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7F02BB4-82AD-4311-8854-E63C10CBD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11A7703-D2E2-4F6A-B241-FFBAF5DA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6117508-0F50-4545-919B-64C69F42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EE45695-81BB-4316-AFEE-6586EDBD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45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33DF52-7C8E-4A86-984F-90399064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06374E3-2CAD-4086-A5FE-0F78CF73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41B9843-ADE7-495E-966D-B5E7AD83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3E5456-0C93-42CC-BEEB-50F7B223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15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C5F82CA-631E-40F1-A65B-F42EC36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6610FC2-2EB5-4D53-BDFC-F2B89EBC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5D9C8B-1362-4950-901B-B4123E9E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34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5D0AC-9A1C-47D0-8C19-ABBD001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46862A-8A94-4C24-811C-84D73693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39D7B7-A41F-433D-BE96-B77B746F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F8D600-1D4C-4E7D-9BF2-C25A4DC6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B0A3FD-56E6-4DF3-AD2A-05C52804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A4909D-21E2-4313-8178-F3E05074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26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916600-23D0-47D6-A5B3-8DBB9763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2E331C1-06EF-49BD-942E-730F5BC90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DA49EB-0296-4D66-BD7B-7815C108A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CAB473-00A3-49B8-A9C2-E3B5422E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572698-8117-48EC-8ECF-FCB263C3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7BEFA71-281E-4D60-A393-1DA37456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74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6DC676A-DB86-428C-B0DF-F4F61BB0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3ED889-951B-4C01-AFFD-0DD0701C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0915DB-B683-43EE-993C-05525CB22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02F1-FE9C-476F-91C3-8357750CFD6A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F87CB6-2DCD-4360-A0E7-AC09519D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5FF1E0-4048-4F87-B85B-4F42CFB95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1529-C6D0-4DD1-93D3-E10E71D862F1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512000-04FD-4872-B03C-90F29E3DCC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69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9B858D5-4793-4624-AB7D-43F6250C4E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53589" y="124819"/>
            <a:ext cx="2481263" cy="439738"/>
            <a:chOff x="3982" y="10"/>
            <a:chExt cx="1563" cy="277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976F4B9-1FF6-49B3-9B16-6F7A9DCBED9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157" y="40"/>
              <a:ext cx="13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b-NO" sz="1200" b="0">
                  <a:latin typeface="Arial" charset="0"/>
                </a:rPr>
                <a:t>Levanger kommune</a:t>
              </a:r>
              <a:br>
                <a:rPr lang="nb-NO" sz="1800" b="0">
                  <a:latin typeface="Arial" charset="0"/>
                </a:rPr>
              </a:br>
              <a:endParaRPr lang="nb-NO" sz="1000" b="0">
                <a:latin typeface="Arial" charset="0"/>
              </a:endParaRPr>
            </a:p>
          </p:txBody>
        </p:sp>
        <p:pic>
          <p:nvPicPr>
            <p:cNvPr id="10" name="Picture 9" descr="Kommunevåpenet_4-f">
              <a:extLst>
                <a:ext uri="{FF2B5EF4-FFF2-40B4-BE49-F238E27FC236}">
                  <a16:creationId xmlns:a16="http://schemas.microsoft.com/office/drawing/2014/main" id="{9C83877F-DA3C-47C8-9B3B-EEDF620333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0"/>
              <a:ext cx="21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00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516C335-CE96-203F-1A3E-3FBF633E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926EB8-5296-1505-711D-BE7204F69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6AB099-0356-B27F-B07F-16D05385B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AFCE-CCD4-440E-BF72-FC8A00FB70EC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884ACA-B621-0702-A16E-3F1FAAFD8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BF31E1-BB3F-37B4-3E3A-A49E34ECE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1BA3-82E1-49DC-B2C6-49FCA3A189CF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B95179F-2CBF-4191-8B61-959A76763C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69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793A80B-34F4-4790-8B41-9C78AA2536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53589" y="124819"/>
            <a:ext cx="2481263" cy="439738"/>
            <a:chOff x="3982" y="10"/>
            <a:chExt cx="1563" cy="277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15406BB7-47BA-43D7-9573-B7BC8B5ED37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157" y="40"/>
              <a:ext cx="13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nb-NO" sz="1200" b="0">
                  <a:latin typeface="Arial" charset="0"/>
                </a:rPr>
                <a:t>Levanger kommune</a:t>
              </a:r>
              <a:br>
                <a:rPr lang="nb-NO" sz="1800" b="0">
                  <a:latin typeface="Arial" charset="0"/>
                </a:rPr>
              </a:br>
              <a:endParaRPr lang="nb-NO" sz="1000" b="0">
                <a:latin typeface="Arial" charset="0"/>
              </a:endParaRPr>
            </a:p>
          </p:txBody>
        </p:sp>
        <p:pic>
          <p:nvPicPr>
            <p:cNvPr id="10" name="Picture 9" descr="Kommunevåpenet_4-f">
              <a:extLst>
                <a:ext uri="{FF2B5EF4-FFF2-40B4-BE49-F238E27FC236}">
                  <a16:creationId xmlns:a16="http://schemas.microsoft.com/office/drawing/2014/main" id="{A545C5D8-94DF-4487-B5B7-A2EFCB4F4F6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0"/>
              <a:ext cx="21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1FA376-1000-D813-392C-74C147A08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749" y="118073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Helhetlig ressursforvaltning</a:t>
            </a:r>
            <a:br>
              <a:rPr lang="nb-NO"/>
            </a:b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2578F6D-D6B6-D3B6-9B79-7F619500D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38" y="3640992"/>
            <a:ext cx="9144000" cy="1655762"/>
          </a:xfrm>
        </p:spPr>
        <p:txBody>
          <a:bodyPr>
            <a:normAutofit/>
          </a:bodyPr>
          <a:lstStyle/>
          <a:p>
            <a:r>
              <a:rPr lang="nb-NO" sz="4000"/>
              <a:t>Budsjettprosess</a:t>
            </a:r>
          </a:p>
        </p:txBody>
      </p:sp>
    </p:spTree>
    <p:extLst>
      <p:ext uri="{BB962C8B-B14F-4D97-AF65-F5344CB8AC3E}">
        <p14:creationId xmlns:p14="http://schemas.microsoft.com/office/powerpoint/2010/main" val="427949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3AE37D-D605-F8E9-D82E-5168A312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/>
              <a:t>Hva legger vi i helhetlig ressursforvaltning?</a:t>
            </a:r>
            <a:br>
              <a:rPr lang="nb-NO"/>
            </a:br>
            <a:r>
              <a:rPr lang="nb-NO" sz="2700"/>
              <a:t>Utarbeidet i enhetsledermøte 3.februar 2023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8504E0-8527-015D-9FDB-21EBAD49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646" y="2009273"/>
            <a:ext cx="4801354" cy="5179594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 silo til vi i lag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nb-NO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må skape et felles eierskap til felles utfordringer der vi hjelper hverandre på tvers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Grensekryssende og brobyggende ledelse</a:t>
            </a:r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nb-NO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Skape en delingskultur, der vi tørr å gå i hverandres bed. Da må vi jobbe med å akseptere og tolerere at vi slipper andre inn i «vårt eget» område. Ha kjennskap til hverandres fagområder. Oppnå samarbeid og samhandling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Verktøykasse for helhetlig ressursforvaltning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nb-NO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Klare å bruke de økonomiske rammene i et helhetsperspektiv,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nb-NO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F.eks. dersom man tar kostnader som andre slipper å ta må man ikke bli hengt ut om man brukte for mye i regnskapet ift. Budsjett</a:t>
            </a:r>
            <a:r>
              <a:rPr lang="nb-NO" sz="1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Å ha blikket på </a:t>
            </a:r>
            <a:r>
              <a:rPr lang="nb-NO" sz="1800" b="1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heldøgnsinnbyggeren</a:t>
            </a:r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nb-NO" sz="1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må alltid ha innbyggerperspektivet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nb-NO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Mulige barrierer; politiske vedtak som ikke tar hensyn til begrenset tilgang til kapasitet - gjerne benkeforslag</a:t>
            </a:r>
            <a:r>
              <a:rPr lang="nb-NO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b-NO" sz="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b-NO" sz="1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nb-NO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6CBCE57-4D1B-2264-1F5C-5996D6CF1E07}"/>
              </a:ext>
            </a:extLst>
          </p:cNvPr>
          <p:cNvSpPr txBox="1">
            <a:spLocks/>
          </p:cNvSpPr>
          <p:nvPr/>
        </p:nvSpPr>
        <p:spPr>
          <a:xfrm>
            <a:off x="6154154" y="2059406"/>
            <a:ext cx="5398068" cy="5179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nb-NO" sz="1800" b="1">
                <a:solidFill>
                  <a:srgbClr val="000000"/>
                </a:solidFill>
                <a:latin typeface="Calibri" panose="020F0502020204030204" pitchFamily="34" charset="0"/>
              </a:rPr>
              <a:t>Helhetlig organisasjonsforståelse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Skape felles kompetanse, og få til økt kunnskapsdeling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sz="1800" b="1">
                <a:solidFill>
                  <a:srgbClr val="000000"/>
                </a:solidFill>
                <a:latin typeface="Calibri" panose="020F0502020204030204" pitchFamily="34" charset="0"/>
              </a:rPr>
              <a:t>Endringsvillig kultur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Vilje og fleksibilitet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Nysgjerrighet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Prøve og feile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Mot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fontAlgn="base"/>
            <a:r>
              <a:rPr lang="nb-NO" sz="1800" b="1">
                <a:solidFill>
                  <a:srgbClr val="000000"/>
                </a:solidFill>
                <a:latin typeface="Calibri" panose="020F0502020204030204" pitchFamily="34" charset="0"/>
              </a:rPr>
              <a:t>Lagbyggende verdier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Tillit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Raushet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Medbestemmelse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 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Åpenhet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Trygghet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Ærlighet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Transparens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Forståelse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sz="1800" b="1">
                <a:solidFill>
                  <a:srgbClr val="000000"/>
                </a:solidFill>
                <a:latin typeface="Calibri" panose="020F0502020204030204" pitchFamily="34" charset="0"/>
              </a:rPr>
              <a:t>Helsefremmende organisasjon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nb-NO" sz="1800" b="1">
                <a:solidFill>
                  <a:srgbClr val="000000"/>
                </a:solidFill>
                <a:latin typeface="Calibri" panose="020F0502020204030204" pitchFamily="34" charset="0"/>
              </a:rPr>
              <a:t>Dialogbasert prosess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 b="1">
                <a:solidFill>
                  <a:srgbClr val="000000"/>
                </a:solidFill>
                <a:latin typeface="Calibri" panose="020F0502020204030204" pitchFamily="34" charset="0"/>
              </a:rPr>
              <a:t>Kommunikasjon og informasjon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 b="1">
                <a:solidFill>
                  <a:srgbClr val="000000"/>
                </a:solidFill>
                <a:latin typeface="Calibri" panose="020F0502020204030204" pitchFamily="34" charset="0"/>
              </a:rPr>
              <a:t>Skape arenaer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 b="1">
                <a:solidFill>
                  <a:srgbClr val="000000"/>
                </a:solidFill>
                <a:latin typeface="Calibri" panose="020F0502020204030204" pitchFamily="34" charset="0"/>
              </a:rPr>
              <a:t>Ta i bruk teknologi og digitale løsninger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Foredle eksisterende arenaer for </a:t>
            </a:r>
            <a:r>
              <a:rPr lang="nb-NO" sz="1400" err="1">
                <a:solidFill>
                  <a:srgbClr val="000000"/>
                </a:solidFill>
                <a:latin typeface="Calibri" panose="020F0502020204030204" pitchFamily="34" charset="0"/>
              </a:rPr>
              <a:t>samskaping</a:t>
            </a:r>
            <a:r>
              <a:rPr lang="nb-NO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nb-NO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nb-NO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nb-NO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750F924-ECB1-83DF-269F-0CA9822097A8}"/>
              </a:ext>
            </a:extLst>
          </p:cNvPr>
          <p:cNvCxnSpPr/>
          <p:nvPr/>
        </p:nvCxnSpPr>
        <p:spPr>
          <a:xfrm>
            <a:off x="6096000" y="1786689"/>
            <a:ext cx="0" cy="50171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5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7CDD8-562C-4D84-8B1F-82E5B4D63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Budsjettprosess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791871-6057-4D45-86BA-66878500E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 algn="l"/>
            <a:r>
              <a:rPr lang="nb-NO" sz="2400" i="1">
                <a:solidFill>
                  <a:prstClr val="black"/>
                </a:solidFill>
              </a:rPr>
              <a:t>«Mitt budsjett er ikke min personlige konto - det er vårt budsjett»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10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Kobling: vinkel 4">
            <a:extLst>
              <a:ext uri="{FF2B5EF4-FFF2-40B4-BE49-F238E27FC236}">
                <a16:creationId xmlns:a16="http://schemas.microsoft.com/office/drawing/2014/main" id="{115B9E6D-8923-5BCB-2865-BE0B998EFF05}"/>
              </a:ext>
            </a:extLst>
          </p:cNvPr>
          <p:cNvCxnSpPr>
            <a:cxnSpLocks/>
          </p:cNvCxnSpPr>
          <p:nvPr/>
        </p:nvCxnSpPr>
        <p:spPr>
          <a:xfrm flipV="1">
            <a:off x="1419497" y="3570368"/>
            <a:ext cx="6743873" cy="596407"/>
          </a:xfrm>
          <a:prstGeom prst="bentConnector3">
            <a:avLst>
              <a:gd name="adj1" fmla="val 68778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3234E02C-9069-0C03-C1DD-5E8886715D7C}"/>
              </a:ext>
            </a:extLst>
          </p:cNvPr>
          <p:cNvSpPr/>
          <p:nvPr/>
        </p:nvSpPr>
        <p:spPr>
          <a:xfrm>
            <a:off x="1233084" y="123897"/>
            <a:ext cx="3860555" cy="53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Budsjettprosessen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F987333-F348-6554-5F23-DC2AADC4FA53}"/>
              </a:ext>
            </a:extLst>
          </p:cNvPr>
          <p:cNvSpPr/>
          <p:nvPr/>
        </p:nvSpPr>
        <p:spPr>
          <a:xfrm>
            <a:off x="5005089" y="1914565"/>
            <a:ext cx="2123302" cy="30288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9FDCD2-5E77-8A8A-6502-DFF03D55CA45}"/>
              </a:ext>
            </a:extLst>
          </p:cNvPr>
          <p:cNvSpPr/>
          <p:nvPr/>
        </p:nvSpPr>
        <p:spPr>
          <a:xfrm>
            <a:off x="1894909" y="1914565"/>
            <a:ext cx="2123302" cy="302887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EF7EB1F-BC6D-5749-C8E6-69C78751B5B1}"/>
              </a:ext>
            </a:extLst>
          </p:cNvPr>
          <p:cNvSpPr/>
          <p:nvPr/>
        </p:nvSpPr>
        <p:spPr>
          <a:xfrm>
            <a:off x="5051883" y="2228546"/>
            <a:ext cx="1998108" cy="24009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B6F2D6B-C516-04FD-ABA2-C121A200AE75}"/>
              </a:ext>
            </a:extLst>
          </p:cNvPr>
          <p:cNvSpPr/>
          <p:nvPr/>
        </p:nvSpPr>
        <p:spPr>
          <a:xfrm>
            <a:off x="7033192" y="2807515"/>
            <a:ext cx="1408894" cy="12349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9AEA69F-151B-BCED-D72C-5BC900A7A778}"/>
              </a:ext>
            </a:extLst>
          </p:cNvPr>
          <p:cNvSpPr/>
          <p:nvPr/>
        </p:nvSpPr>
        <p:spPr>
          <a:xfrm>
            <a:off x="6545526" y="3442477"/>
            <a:ext cx="1408894" cy="12349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pic>
        <p:nvPicPr>
          <p:cNvPr id="32" name="Grafikk 31" descr="Ambisjon med heldekkende fyll">
            <a:extLst>
              <a:ext uri="{FF2B5EF4-FFF2-40B4-BE49-F238E27FC236}">
                <a16:creationId xmlns:a16="http://schemas.microsoft.com/office/drawing/2014/main" id="{332B374A-A039-24B3-26AC-F7A255EAB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4134" y="340977"/>
            <a:ext cx="1134801" cy="1134801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4B9C90B5-B9C8-C0B0-5F24-3109BDA91350}"/>
              </a:ext>
            </a:extLst>
          </p:cNvPr>
          <p:cNvSpPr txBox="1"/>
          <p:nvPr/>
        </p:nvSpPr>
        <p:spPr>
          <a:xfrm>
            <a:off x="1272284" y="671807"/>
            <a:ext cx="7964817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b="0" i="0" u="none" strike="noStrike">
                <a:solidFill>
                  <a:srgbClr val="000000"/>
                </a:solidFill>
                <a:effectLst/>
              </a:rPr>
              <a:t>Vi skal tilnærme oss budsjettfordelingen på en annen måte enn før</a:t>
            </a:r>
          </a:p>
          <a:p>
            <a:pPr marL="269875" indent="-269875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b="0" i="0" u="none" strike="noStrike">
                <a:solidFill>
                  <a:srgbClr val="000000"/>
                </a:solidFill>
                <a:effectLst/>
              </a:rPr>
              <a:t>Ambisjonsnivået er en mer dialogbasert budsjettprosess, men dette er en </a:t>
            </a:r>
          </a:p>
          <a:p>
            <a:pPr marL="269875" indent="-269875" fontAlgn="base">
              <a:spcAft>
                <a:spcPts val="300"/>
              </a:spcAft>
            </a:pPr>
            <a:r>
              <a:rPr lang="nb-NO">
                <a:solidFill>
                  <a:srgbClr val="000000"/>
                </a:solidFill>
              </a:rPr>
              <a:t>	</a:t>
            </a:r>
            <a:r>
              <a:rPr lang="nb-NO" b="0" i="0" u="none" strike="noStrike">
                <a:effectLst/>
              </a:rPr>
              <a:t>stegvis prosess der vi må ha både et kortsiktig og langsiktig perspektiv. </a:t>
            </a:r>
            <a:r>
              <a:rPr lang="en-US" b="0" i="0">
                <a:effectLst/>
              </a:rPr>
              <a:t>​</a:t>
            </a:r>
          </a:p>
          <a:p>
            <a:pPr marL="269875" indent="-269875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b="0" i="0" u="none" strike="noStrike">
                <a:effectLst/>
              </a:rPr>
              <a:t>Måten vi er organisert på er ikke et hinder for samarbeid.</a:t>
            </a:r>
            <a:endParaRPr lang="en-US" b="0" i="0">
              <a:effectLst/>
            </a:endParaRPr>
          </a:p>
          <a:p>
            <a:pPr marL="269875" indent="-269875" algn="l" rtl="0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b="0" i="0">
                <a:effectLst/>
              </a:rPr>
              <a:t>​</a:t>
            </a:r>
            <a:r>
              <a:rPr lang="nb-NO" b="0" i="0" u="none" strike="noStrike">
                <a:effectLst/>
              </a:rPr>
              <a:t>Vi må se på muligheter sammen, både der vi opplever situasjonen som </a:t>
            </a:r>
          </a:p>
          <a:p>
            <a:pPr marL="269875" indent="-269875" algn="l" rtl="0" fontAlgn="base">
              <a:spcAft>
                <a:spcPts val="300"/>
              </a:spcAft>
            </a:pPr>
            <a:r>
              <a:rPr lang="nb-NO" b="0" i="0" u="none" strike="noStrike">
                <a:effectLst/>
              </a:rPr>
              <a:t>	krevende og der vi ser et potensiale for utvikling. </a:t>
            </a:r>
            <a:r>
              <a:rPr lang="en-US" b="0" i="0">
                <a:effectLst/>
              </a:rPr>
              <a:t>​</a:t>
            </a:r>
          </a:p>
          <a:p>
            <a:pPr marL="269875" indent="-269875" algn="l" rtl="0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b="0" i="0" u="none" strike="noStrike">
                <a:effectLst/>
              </a:rPr>
              <a:t>Arbeide mot en forståelse om at vi har et felles ansvar. Det er vårt budsjett!</a:t>
            </a:r>
            <a:r>
              <a:rPr lang="en-US" b="0" i="0">
                <a:effectLst/>
              </a:rPr>
              <a:t>​</a:t>
            </a:r>
          </a:p>
          <a:p>
            <a:pPr marL="269875" indent="-269875" algn="l" rtl="0" fontAlgn="base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b-NO" b="0" i="0" u="none" strike="noStrike">
                <a:effectLst/>
              </a:rPr>
              <a:t>Delegeringsreglementet er ikke til hinder for samarbeid</a:t>
            </a:r>
            <a:r>
              <a:rPr lang="en-US" b="0" i="0">
                <a:effectLst/>
              </a:rPr>
              <a:t>​!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D0F61C31-250A-8AFE-EF59-317C844BC010}"/>
              </a:ext>
            </a:extLst>
          </p:cNvPr>
          <p:cNvSpPr txBox="1"/>
          <p:nvPr/>
        </p:nvSpPr>
        <p:spPr>
          <a:xfrm>
            <a:off x="11138317" y="1568352"/>
            <a:ext cx="714085" cy="3896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2000" b="1" kern="1200"/>
              <a:t>2027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92ABC81-E97A-94AF-2620-4B8EB134F2B7}"/>
              </a:ext>
            </a:extLst>
          </p:cNvPr>
          <p:cNvSpPr txBox="1"/>
          <p:nvPr/>
        </p:nvSpPr>
        <p:spPr>
          <a:xfrm>
            <a:off x="8851452" y="2975466"/>
            <a:ext cx="771299" cy="4994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2000" b="1" kern="1200"/>
              <a:t>2025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59D37792-E69E-AF40-70E6-4622C16D4017}"/>
              </a:ext>
            </a:extLst>
          </p:cNvPr>
          <p:cNvSpPr txBox="1"/>
          <p:nvPr/>
        </p:nvSpPr>
        <p:spPr>
          <a:xfrm>
            <a:off x="6096000" y="3605370"/>
            <a:ext cx="2912264" cy="3195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nb-NO" sz="2000" b="1" kern="1200"/>
              <a:t>2024</a:t>
            </a:r>
          </a:p>
          <a:p>
            <a:pPr marL="182563" lvl="1" indent="-182563" algn="l" defTabSz="533400"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nb-NO" sz="1500" kern="1200"/>
              <a:t>Evaluere budsjettprosess 2023</a:t>
            </a:r>
          </a:p>
          <a:p>
            <a:pPr marL="182563" lvl="1" indent="-182563" algn="l" defTabSz="5334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b-NO" sz="1500" b="0" i="0" kern="1200"/>
              <a:t>Prøve, evaluere, korrigere og </a:t>
            </a:r>
          </a:p>
          <a:p>
            <a:pPr marL="182563" lvl="1" indent="-182563" algn="l" defTabSz="533400">
              <a:spcBef>
                <a:spcPct val="0"/>
              </a:spcBef>
              <a:spcAft>
                <a:spcPct val="15000"/>
              </a:spcAft>
            </a:pPr>
            <a:r>
              <a:rPr lang="nb-NO" sz="1500"/>
              <a:t>	</a:t>
            </a:r>
            <a:r>
              <a:rPr lang="nb-NO" sz="1500" b="0" i="0" kern="1200"/>
              <a:t>handle oss til nye arbeidsmetoder</a:t>
            </a:r>
            <a:endParaRPr lang="nb-NO" sz="1500" kern="120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1500" kern="120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b-NO" sz="1500" kern="1200"/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EC281C8B-B2CA-EAD9-A31C-5B3F87EFC101}"/>
              </a:ext>
            </a:extLst>
          </p:cNvPr>
          <p:cNvSpPr txBox="1"/>
          <p:nvPr/>
        </p:nvSpPr>
        <p:spPr>
          <a:xfrm>
            <a:off x="1419496" y="4222889"/>
            <a:ext cx="4676504" cy="2577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defTabSz="800100">
              <a:spcBef>
                <a:spcPct val="0"/>
              </a:spcBef>
              <a:spcAft>
                <a:spcPts val="300"/>
              </a:spcAft>
              <a:buNone/>
            </a:pPr>
            <a:r>
              <a:rPr lang="nb-NO" sz="2000" b="1" kern="1200"/>
              <a:t>2023</a:t>
            </a:r>
          </a:p>
          <a:p>
            <a:pPr marL="182563" marR="0" lvl="1" indent="-182563" algn="l" defTabSz="533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nb-NO" sz="1500" b="0" i="0" kern="1200"/>
              <a:t>Utvikle større forståelse for helhetlig ressursforvaltning uavhengig av dagens organisering av sektorer/enheter/avdelinger </a:t>
            </a:r>
          </a:p>
          <a:p>
            <a:pPr marL="182563" marR="0" lvl="1" indent="-182563" algn="l" defTabSz="533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nb-NO" sz="1500" b="0" i="0" kern="1200"/>
              <a:t>Utforske muligheter for samarbeid og ressursutnyttelse, både der vi opplever situasjonen som krevende og der vi ser et potensiale for utvikling. </a:t>
            </a:r>
          </a:p>
          <a:p>
            <a:pPr marL="182563" marR="0" lvl="1" indent="-182563" algn="l" defTabSz="533400" rtl="0" eaLnBrk="1" fontAlgn="auto" latinLnBrk="0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nb-NO" sz="1500" b="0" i="0" kern="1200"/>
              <a:t>Prøve, evaluere, korrigere og handle oss til nye arbeidsmetoder</a:t>
            </a:r>
          </a:p>
        </p:txBody>
      </p:sp>
      <p:cxnSp>
        <p:nvCxnSpPr>
          <p:cNvPr id="59" name="Kobling: vinkel 58">
            <a:extLst>
              <a:ext uri="{FF2B5EF4-FFF2-40B4-BE49-F238E27FC236}">
                <a16:creationId xmlns:a16="http://schemas.microsoft.com/office/drawing/2014/main" id="{B81921D0-A03B-5BB0-3CFA-41017A82F589}"/>
              </a:ext>
            </a:extLst>
          </p:cNvPr>
          <p:cNvCxnSpPr>
            <a:cxnSpLocks/>
          </p:cNvCxnSpPr>
          <p:nvPr/>
        </p:nvCxnSpPr>
        <p:spPr>
          <a:xfrm flipV="1">
            <a:off x="7171821" y="2916676"/>
            <a:ext cx="2475544" cy="650368"/>
          </a:xfrm>
          <a:prstGeom prst="bentConnector3">
            <a:avLst>
              <a:gd name="adj1" fmla="val 65709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Kobling: vinkel 59">
            <a:extLst>
              <a:ext uri="{FF2B5EF4-FFF2-40B4-BE49-F238E27FC236}">
                <a16:creationId xmlns:a16="http://schemas.microsoft.com/office/drawing/2014/main" id="{91CE9AFD-3CB8-1545-B2F5-69FD44F9D3BB}"/>
              </a:ext>
            </a:extLst>
          </p:cNvPr>
          <p:cNvCxnSpPr>
            <a:cxnSpLocks/>
          </p:cNvCxnSpPr>
          <p:nvPr/>
        </p:nvCxnSpPr>
        <p:spPr>
          <a:xfrm flipV="1">
            <a:off x="8818179" y="2194967"/>
            <a:ext cx="2051349" cy="72690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Kobling: vinkel 60">
            <a:extLst>
              <a:ext uri="{FF2B5EF4-FFF2-40B4-BE49-F238E27FC236}">
                <a16:creationId xmlns:a16="http://schemas.microsoft.com/office/drawing/2014/main" id="{D74CDC2F-44F4-4D5C-BE27-34652F27708B}"/>
              </a:ext>
            </a:extLst>
          </p:cNvPr>
          <p:cNvCxnSpPr>
            <a:cxnSpLocks/>
          </p:cNvCxnSpPr>
          <p:nvPr/>
        </p:nvCxnSpPr>
        <p:spPr>
          <a:xfrm flipV="1">
            <a:off x="9843935" y="1547480"/>
            <a:ext cx="2139877" cy="658417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29A3B6E5-6A78-F3B4-EB0E-6A1905680426}"/>
              </a:ext>
            </a:extLst>
          </p:cNvPr>
          <p:cNvSpPr txBox="1"/>
          <p:nvPr/>
        </p:nvSpPr>
        <p:spPr>
          <a:xfrm>
            <a:off x="9970355" y="2222588"/>
            <a:ext cx="752616" cy="4994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2000" b="1" kern="1200"/>
              <a:t>2026</a:t>
            </a:r>
          </a:p>
        </p:txBody>
      </p:sp>
      <p:pic>
        <p:nvPicPr>
          <p:cNvPr id="83" name="Bilde 82">
            <a:extLst>
              <a:ext uri="{FF2B5EF4-FFF2-40B4-BE49-F238E27FC236}">
                <a16:creationId xmlns:a16="http://schemas.microsoft.com/office/drawing/2014/main" id="{8AAA6739-A9CF-E187-9C8C-4BB4B6116B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5411" y="3496747"/>
            <a:ext cx="684126" cy="684126"/>
          </a:xfrm>
          <a:prstGeom prst="rect">
            <a:avLst/>
          </a:prstGeom>
        </p:spPr>
      </p:pic>
      <p:pic>
        <p:nvPicPr>
          <p:cNvPr id="92" name="Bilde 91">
            <a:extLst>
              <a:ext uri="{FF2B5EF4-FFF2-40B4-BE49-F238E27FC236}">
                <a16:creationId xmlns:a16="http://schemas.microsoft.com/office/drawing/2014/main" id="{B7B27A88-BB61-220E-84D9-2E5449E6221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03255" y="2872603"/>
            <a:ext cx="684126" cy="684126"/>
          </a:xfrm>
          <a:prstGeom prst="rect">
            <a:avLst/>
          </a:prstGeom>
        </p:spPr>
      </p:pic>
      <p:pic>
        <p:nvPicPr>
          <p:cNvPr id="93" name="Grafikk 92" descr="Ambisjon med heldekkende fyll">
            <a:extLst>
              <a:ext uri="{FF2B5EF4-FFF2-40B4-BE49-F238E27FC236}">
                <a16:creationId xmlns:a16="http://schemas.microsoft.com/office/drawing/2014/main" id="{286E71DC-0484-54BD-BC35-BC94AF8BF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0305" y="1480831"/>
            <a:ext cx="714085" cy="714085"/>
          </a:xfrm>
          <a:prstGeom prst="rect">
            <a:avLst/>
          </a:prstGeom>
        </p:spPr>
      </p:pic>
      <p:pic>
        <p:nvPicPr>
          <p:cNvPr id="103" name="Grafikk 102" descr="Ambisjon med heldekkende fyll">
            <a:extLst>
              <a:ext uri="{FF2B5EF4-FFF2-40B4-BE49-F238E27FC236}">
                <a16:creationId xmlns:a16="http://schemas.microsoft.com/office/drawing/2014/main" id="{8D7CC7BE-6275-F865-5486-7F5CF9FDB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5443" y="2212078"/>
            <a:ext cx="714085" cy="7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3C900440-CF25-4EA1-958D-7216D9EF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463" y="4851400"/>
            <a:ext cx="614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25.10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4FB943-4028-43A0-81D2-9D21B0F42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1" name="Rectangle 55">
            <a:extLst>
              <a:ext uri="{FF2B5EF4-FFF2-40B4-BE49-F238E27FC236}">
                <a16:creationId xmlns:a16="http://schemas.microsoft.com/office/drawing/2014/main" id="{A41D36E8-1A4E-4ACD-8587-611F43A3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656" y="443902"/>
            <a:ext cx="8188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3200" b="1"/>
              <a:t>Tidslinje budsjettprosess</a:t>
            </a: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AF769B3E-7426-4060-91BA-941463EB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75" y="1081087"/>
            <a:ext cx="10849511" cy="55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BC463-175D-4D87-9ECE-427B278F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4" y="365125"/>
            <a:ext cx="9937595" cy="1325563"/>
          </a:xfrm>
        </p:spPr>
        <p:txBody>
          <a:bodyPr/>
          <a:lstStyle/>
          <a:p>
            <a:r>
              <a:rPr lang="nb-NO" sz="4400">
                <a:cs typeface="Calibri Light"/>
              </a:rPr>
              <a:t>Kommunedirektørens strateginotat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1E5849-AA63-401B-BEA4-7A6540E69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204" y="1556238"/>
            <a:ext cx="9937596" cy="49366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>
                <a:ea typeface="+mn-lt"/>
                <a:cs typeface="+mn-lt"/>
              </a:rPr>
              <a:t>Enhetenes driftsrammer er utfordret allerede i dag</a:t>
            </a:r>
          </a:p>
          <a:p>
            <a:r>
              <a:rPr lang="nb-NO" sz="2400">
                <a:ea typeface="+mn-lt"/>
                <a:cs typeface="+mn-lt"/>
              </a:rPr>
              <a:t>Krevende å finne alternativ inndekning for statlige pålegg og økt brukertilgang</a:t>
            </a:r>
          </a:p>
          <a:p>
            <a:r>
              <a:rPr lang="nb-NO" sz="2400">
                <a:ea typeface="+mn-lt"/>
                <a:cs typeface="+mn-lt"/>
              </a:rPr>
              <a:t>Kommuneproposisjon viser at vi ikke kan forvente en styrkning av kommunens frie inntekter</a:t>
            </a:r>
          </a:p>
          <a:p>
            <a:r>
              <a:rPr lang="nb-NO" sz="2400">
                <a:ea typeface="+mn-lt"/>
                <a:cs typeface="+mn-lt"/>
              </a:rPr>
              <a:t>Viktig at man har hovedfokus på de sentrale og langsiktige strategiene som skal bidra til en mer bærekraftig kommuneøkonomi. </a:t>
            </a:r>
          </a:p>
          <a:p>
            <a:pPr lvl="1"/>
            <a:r>
              <a:rPr lang="nb-NO">
                <a:ea typeface="+mn-lt"/>
                <a:cs typeface="+mn-lt"/>
              </a:rPr>
              <a:t>Reduksjon av gjeldsgrad</a:t>
            </a:r>
          </a:p>
          <a:p>
            <a:pPr lvl="1"/>
            <a:r>
              <a:rPr lang="nb-NO">
                <a:ea typeface="+mn-lt"/>
                <a:cs typeface="+mn-lt"/>
              </a:rPr>
              <a:t>Omstrukturering av kommunens tjenesteproduksjon for å kunne gi effektive tjenester, tilpasset demografiendringene i kommunen</a:t>
            </a:r>
          </a:p>
          <a:p>
            <a:pPr lvl="1"/>
            <a:r>
              <a:rPr lang="nb-NO">
                <a:ea typeface="+mn-lt"/>
                <a:cs typeface="+mn-lt"/>
              </a:rPr>
              <a:t>Både investeringer og omstrukturering i kommunens tjenesteproduksjon skal skje med utgangspunkt i gjennomførte utredninger. </a:t>
            </a: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36977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984676-9915-4423-A0DD-18D78B34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46" y="365125"/>
            <a:ext cx="10015654" cy="1325563"/>
          </a:xfrm>
        </p:spPr>
        <p:txBody>
          <a:bodyPr/>
          <a:lstStyle/>
          <a:p>
            <a:r>
              <a:rPr lang="nb-NO" sz="4400"/>
              <a:t>Økonomioversikt Status</a:t>
            </a:r>
            <a:br>
              <a:rPr lang="nb-NO" sz="4400"/>
            </a:br>
            <a:r>
              <a:rPr lang="nb-NO" sz="4400">
                <a:cs typeface="Calibri Light"/>
              </a:rPr>
              <a:t>Utfordringer 2024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1C6F2E-725D-4F6B-9D79-87990D54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4" y="1825625"/>
            <a:ext cx="10015655" cy="4351338"/>
          </a:xfrm>
        </p:spPr>
        <p:txBody>
          <a:bodyPr>
            <a:normAutofit lnSpcReduction="10000"/>
          </a:bodyPr>
          <a:lstStyle/>
          <a:p>
            <a:r>
              <a:rPr lang="nb-NO" sz="2800">
                <a:cs typeface="Calibri"/>
              </a:rPr>
              <a:t>Prognose etter 1. tertial overforbruk på 15 – 16 mill. kroner – verre i dag etter bl.a. nye renteprognoser og sikrere anslag på lønnsoppgjør</a:t>
            </a:r>
          </a:p>
          <a:p>
            <a:r>
              <a:rPr lang="nb-NO" sz="2800">
                <a:cs typeface="Calibri"/>
              </a:rPr>
              <a:t>Renteprognose pr. 6. september i gir økning på 42 mill. kroner i forhold til budsjett 2023</a:t>
            </a:r>
          </a:p>
          <a:p>
            <a:r>
              <a:rPr lang="nb-NO" sz="2800">
                <a:cs typeface="Calibri"/>
              </a:rPr>
              <a:t>Anvender 8,5 mill. kroner av disposisjonsfond i ordinært budsjett 2023 – dekning må finnes</a:t>
            </a:r>
          </a:p>
          <a:p>
            <a:r>
              <a:rPr lang="nb-NO" sz="2800">
                <a:cs typeface="Calibri"/>
              </a:rPr>
              <a:t>Demografi - flere eldre, men også økning i skole/barnehage (</a:t>
            </a:r>
            <a:r>
              <a:rPr lang="nb-NO" sz="2800" err="1">
                <a:cs typeface="Calibri"/>
              </a:rPr>
              <a:t>p.g.a.</a:t>
            </a:r>
            <a:r>
              <a:rPr lang="nb-NO" sz="2800">
                <a:cs typeface="Calibri"/>
              </a:rPr>
              <a:t> bosetting av flyktninger). </a:t>
            </a:r>
            <a:endParaRPr lang="nb-NO" sz="2800"/>
          </a:p>
          <a:p>
            <a:r>
              <a:rPr lang="nb-NO" sz="2800">
                <a:cs typeface="Calibri"/>
              </a:rPr>
              <a:t>Innbyggertall – fortsatt økning i antall innbyggere</a:t>
            </a:r>
            <a:endParaRPr lang="nb-NO" sz="28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2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888299-8324-412E-9A83-93BABBDD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40" y="365125"/>
            <a:ext cx="10060259" cy="1325563"/>
          </a:xfrm>
        </p:spPr>
        <p:txBody>
          <a:bodyPr/>
          <a:lstStyle/>
          <a:p>
            <a:r>
              <a:rPr lang="nb-NO" sz="4400">
                <a:cs typeface="Calibri Light"/>
              </a:rPr>
              <a:t>Renteutvikling </a:t>
            </a:r>
            <a:r>
              <a:rPr lang="nb-NO" sz="2800">
                <a:cs typeface="Calibri Light"/>
              </a:rPr>
              <a:t>(1000 kr)</a:t>
            </a:r>
            <a:endParaRPr lang="nb-NO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F9C6DC2-5092-4752-9124-0FC419CF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24" y="1377694"/>
            <a:ext cx="7639421" cy="53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2C0E-5CAC-4A79-836A-148E41F73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6000" b="1">
                <a:solidFill>
                  <a:schemeClr val="tx2"/>
                </a:solidFill>
              </a:rPr>
              <a:t>Dette er normalsituasjonen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4D27AA-D9EF-4D0C-A4F3-F24833065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>
              <a:solidFill>
                <a:schemeClr val="tx2"/>
              </a:solidFill>
            </a:endParaRPr>
          </a:p>
          <a:p>
            <a:r>
              <a:rPr lang="en-US" sz="2800" b="1">
                <a:solidFill>
                  <a:schemeClr val="tx2"/>
                </a:solidFill>
              </a:rPr>
              <a:t>Og </a:t>
            </a:r>
            <a:r>
              <a:rPr lang="en-US" sz="2800" b="1" err="1">
                <a:solidFill>
                  <a:schemeClr val="tx2"/>
                </a:solidFill>
              </a:rPr>
              <a:t>som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sagt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tidligere</a:t>
            </a:r>
            <a:r>
              <a:rPr lang="en-US" sz="2800" b="1">
                <a:solidFill>
                  <a:schemeClr val="tx2"/>
                </a:solidFill>
              </a:rPr>
              <a:t>: Vi </a:t>
            </a:r>
            <a:r>
              <a:rPr lang="en-US" sz="2800" b="1" err="1">
                <a:solidFill>
                  <a:schemeClr val="tx2"/>
                </a:solidFill>
              </a:rPr>
              <a:t>kan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ikke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fortsette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som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en-US" sz="2800" b="1" err="1">
                <a:solidFill>
                  <a:schemeClr val="tx2"/>
                </a:solidFill>
              </a:rPr>
              <a:t>før</a:t>
            </a:r>
            <a:endParaRPr lang="nb-NO" sz="2800">
              <a:solidFill>
                <a:schemeClr val="tx2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3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1FA00FF-0110-43EE-B7B1-F284EFA5D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17" t="31870" r="30122" b="6666"/>
          <a:stretch/>
        </p:blipFill>
        <p:spPr>
          <a:xfrm>
            <a:off x="4337823" y="1411442"/>
            <a:ext cx="5129561" cy="5446558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494A8F46-5168-4ED0-805B-E96B7FDE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02" y="365125"/>
            <a:ext cx="9959898" cy="1325563"/>
          </a:xfrm>
        </p:spPr>
        <p:txBody>
          <a:bodyPr/>
          <a:lstStyle/>
          <a:p>
            <a:r>
              <a:rPr lang="nb-NO"/>
              <a:t>Vi gjør det ikke så verst</a:t>
            </a:r>
          </a:p>
        </p:txBody>
      </p:sp>
    </p:spTree>
    <p:extLst>
      <p:ext uri="{BB962C8B-B14F-4D97-AF65-F5344CB8AC3E}">
        <p14:creationId xmlns:p14="http://schemas.microsoft.com/office/powerpoint/2010/main" val="354024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ADE66DD-A2CB-454F-B91A-5A6CBA455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8" t="14634" r="28293" b="5691"/>
          <a:stretch/>
        </p:blipFill>
        <p:spPr>
          <a:xfrm>
            <a:off x="3501482" y="0"/>
            <a:ext cx="5988205" cy="68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2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74549-2202-4037-A204-BE588CA5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28" y="365125"/>
            <a:ext cx="9927771" cy="1325563"/>
          </a:xfrm>
        </p:spPr>
        <p:txBody>
          <a:bodyPr anchor="ctr">
            <a:noAutofit/>
          </a:bodyPr>
          <a:lstStyle/>
          <a:p>
            <a:r>
              <a:rPr lang="nb-NO" sz="3200">
                <a:latin typeface="Calibri"/>
                <a:cs typeface="Calibri"/>
              </a:rPr>
              <a:t>Øke forståelsen av helhetlig ressursforvaltning</a:t>
            </a:r>
            <a:r>
              <a:rPr lang="en-US" sz="3200">
                <a:latin typeface="Calibri"/>
                <a:cs typeface="Calibri"/>
              </a:rPr>
              <a:t>​</a:t>
            </a:r>
            <a:endParaRPr lang="nb-NO" sz="3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428A04-2872-4743-BC31-6AF48FB7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428" y="1825625"/>
            <a:ext cx="9775371" cy="43513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nb-NO" sz="3200"/>
          </a:p>
        </p:txBody>
      </p:sp>
      <p:pic>
        <p:nvPicPr>
          <p:cNvPr id="4" name="Graphic 6" descr="Spørsmål">
            <a:extLst>
              <a:ext uri="{FF2B5EF4-FFF2-40B4-BE49-F238E27FC236}">
                <a16:creationId xmlns:a16="http://schemas.microsoft.com/office/drawing/2014/main" id="{910D0C96-351B-4FD1-9CF9-414973F0A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2776" y="1933000"/>
            <a:ext cx="3756276" cy="375627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0C7D1AB-B3C4-4C44-8D19-68B703E0263F}"/>
              </a:ext>
            </a:extLst>
          </p:cNvPr>
          <p:cNvSpPr/>
          <p:nvPr/>
        </p:nvSpPr>
        <p:spPr>
          <a:xfrm>
            <a:off x="4851400" y="3429000"/>
            <a:ext cx="68542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/>
              <a:t>For å nå målene i kommuneplanens samfunnsdel forventes det at en samlet organisasjon tenker og jobber annerledes enn tidligere, </a:t>
            </a:r>
            <a:r>
              <a:rPr lang="nb-NO" sz="2400" b="1"/>
              <a:t>uansett hvilket område man jobber ifølge organisasjonskartet. 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5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73C4D9-3341-41DE-B46B-B2959CE6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844" y="365125"/>
            <a:ext cx="10037956" cy="1325563"/>
          </a:xfrm>
        </p:spPr>
        <p:txBody>
          <a:bodyPr/>
          <a:lstStyle/>
          <a:p>
            <a:r>
              <a:rPr lang="nb-NO" sz="4400"/>
              <a:t>Helhetlig ressursforvaltning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B8E770-BAC3-4933-8377-BA032A0CA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842" y="1825625"/>
            <a:ext cx="10037957" cy="4351338"/>
          </a:xfrm>
        </p:spPr>
        <p:txBody>
          <a:bodyPr>
            <a:normAutofit lnSpcReduction="10000"/>
          </a:bodyPr>
          <a:lstStyle/>
          <a:p>
            <a:pPr marL="0" indent="0" rtl="0" fontAlgn="base">
              <a:buNone/>
            </a:pPr>
            <a:r>
              <a:rPr lang="nb-NO" b="0" i="0">
                <a:effectLst/>
                <a:latin typeface="Calibri" panose="020F0502020204030204" pitchFamily="34" charset="0"/>
              </a:rPr>
              <a:t>Mål: </a:t>
            </a:r>
          </a:p>
          <a:p>
            <a:pPr marL="0" indent="0" rtl="0" fontAlgn="base">
              <a:buNone/>
            </a:pPr>
            <a:r>
              <a:rPr lang="nb-NO" b="0" i="0">
                <a:effectLst/>
                <a:latin typeface="Calibri" panose="020F0502020204030204" pitchFamily="34" charset="0"/>
              </a:rPr>
              <a:t>Utvikle en endringsvillig organisasjon med helhetlig og bærekraftig ressursforvaltning og samordnede tjenester </a:t>
            </a:r>
          </a:p>
          <a:p>
            <a:pPr marL="0" indent="0" rtl="0" fontAlgn="base">
              <a:buNone/>
            </a:pPr>
            <a:endParaRPr lang="nb-NO" sz="2400" b="0" i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nb-NO" sz="2800" b="1" i="0">
                <a:effectLst/>
                <a:latin typeface="Calibri" panose="020F0502020204030204" pitchFamily="34" charset="0"/>
              </a:rPr>
              <a:t>Resultatmål</a:t>
            </a:r>
            <a:r>
              <a:rPr lang="nb-NO" sz="2800" b="0" i="0">
                <a:effectLst/>
                <a:latin typeface="Calibri" panose="020F0502020204030204" pitchFamily="34" charset="0"/>
              </a:rPr>
              <a:t> i løpet av en fireårsperiode er å utvikle:</a:t>
            </a:r>
            <a:endParaRPr lang="nb-NO" sz="2800" b="0" i="0">
              <a:effectLst/>
              <a:latin typeface="Segoe UI" panose="020B0502040204020203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2800" b="0" i="0">
                <a:effectLst/>
                <a:latin typeface="Calibri" panose="020F0502020204030204" pitchFamily="34" charset="0"/>
              </a:rPr>
              <a:t>Metoder og verktøy for grensekryssende og brobyggende ledelse 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2800" b="0" i="0">
                <a:effectLst/>
                <a:latin typeface="Calibri" panose="020F0502020204030204" pitchFamily="34" charset="0"/>
              </a:rPr>
              <a:t>Øke relasjonell kapasitet i organisasjonen, der fagområdene har god kjennskap til hverandre og samarbeider godt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b-NO" sz="2800" b="0" i="0">
                <a:effectLst/>
                <a:latin typeface="Calibri" panose="020F0502020204030204" pitchFamily="34" charset="0"/>
              </a:rPr>
              <a:t>Økonomistyring som ivaretar kommunens samfunnsmål og langsiktige handleevne  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813541"/>
      </p:ext>
    </p:extLst>
  </p:cSld>
  <p:clrMapOvr>
    <a:masterClrMapping/>
  </p:clrMapOvr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AD4577601AA47BCD49FB41AB5EFF4" ma:contentTypeVersion="5" ma:contentTypeDescription="Create a new document." ma:contentTypeScope="" ma:versionID="bfbe1020a14423ba7e83dafb6b7dff0c">
  <xsd:schema xmlns:xsd="http://www.w3.org/2001/XMLSchema" xmlns:xs="http://www.w3.org/2001/XMLSchema" xmlns:p="http://schemas.microsoft.com/office/2006/metadata/properties" xmlns:ns2="91b6a46e-f6ea-48ec-80b9-043f55d08f0f" xmlns:ns3="08be39ed-7683-4caf-a1eb-d5081f971a7b" targetNamespace="http://schemas.microsoft.com/office/2006/metadata/properties" ma:root="true" ma:fieldsID="933fab772e4a17033b9227dea10c054f" ns2:_="" ns3:_="">
    <xsd:import namespace="91b6a46e-f6ea-48ec-80b9-043f55d08f0f"/>
    <xsd:import namespace="08be39ed-7683-4caf-a1eb-d5081f971a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6a46e-f6ea-48ec-80b9-043f55d0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e39ed-7683-4caf-a1eb-d5081f971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be39ed-7683-4caf-a1eb-d5081f971a7b">
      <UserInfo>
        <DisplayName>Aunet, Kari Olafsen</DisplayName>
        <AccountId>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976A870-AA55-44B0-B67D-80EB590A4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6a46e-f6ea-48ec-80b9-043f55d08f0f"/>
    <ds:schemaRef ds:uri="08be39ed-7683-4caf-a1eb-d5081f971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E3F47A-783F-4450-868F-7A64DAC7F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AA3538-9877-4D4C-B2E3-D82D1E224176}">
  <ds:schemaRefs>
    <ds:schemaRef ds:uri="http://schemas.microsoft.com/office/2006/metadata/properties"/>
    <ds:schemaRef ds:uri="http://schemas.microsoft.com/office/2006/documentManagement/types"/>
    <ds:schemaRef ds:uri="91b6a46e-f6ea-48ec-80b9-043f55d08f0f"/>
    <ds:schemaRef ds:uri="http://purl.org/dc/terms/"/>
    <ds:schemaRef ds:uri="http://schemas.openxmlformats.org/package/2006/metadata/core-properties"/>
    <ds:schemaRef ds:uri="http://purl.org/dc/dcmitype/"/>
    <ds:schemaRef ds:uri="08be39ed-7683-4caf-a1eb-d5081f971a7b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Widescreen</PresentationFormat>
  <Paragraphs>90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Egendefinert utforming</vt:lpstr>
      <vt:lpstr>Office-tema</vt:lpstr>
      <vt:lpstr>     Helhetlig ressursforvaltning </vt:lpstr>
      <vt:lpstr>Kommunedirektørens strateginotat</vt:lpstr>
      <vt:lpstr>Økonomioversikt Status Utfordringer 2024</vt:lpstr>
      <vt:lpstr>Renteutvikling (1000 kr)</vt:lpstr>
      <vt:lpstr>Dette er normalsituasjonen</vt:lpstr>
      <vt:lpstr>Vi gjør det ikke så verst</vt:lpstr>
      <vt:lpstr>PowerPoint-presentasjon</vt:lpstr>
      <vt:lpstr>Øke forståelsen av helhetlig ressursforvaltning​</vt:lpstr>
      <vt:lpstr>Helhetlig ressursforvaltning</vt:lpstr>
      <vt:lpstr>Hva legger vi i helhetlig ressursforvaltning? Utarbeidet i enhetsledermøte 3.februar 2023</vt:lpstr>
      <vt:lpstr>Budsjettprosess 2023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ressursforvaltning</dc:title>
  <dc:creator>Aunet, Ingrid Soknes</dc:creator>
  <cp:lastModifiedBy>Kjeldsen, Arnstein</cp:lastModifiedBy>
  <cp:revision>3</cp:revision>
  <dcterms:created xsi:type="dcterms:W3CDTF">2023-09-14T07:56:20Z</dcterms:created>
  <dcterms:modified xsi:type="dcterms:W3CDTF">2023-09-25T16:28:21Z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0x010100A8FAD4577601AA47BCD49FB41AB5EFF4</vt:lpwstr>
  </property>
</Properties>
</file>