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sldIdLst>
    <p:sldId id="256" r:id="rId6"/>
    <p:sldId id="257" r:id="rId7"/>
    <p:sldId id="259" r:id="rId8"/>
    <p:sldId id="260" r:id="rId9"/>
    <p:sldId id="264" r:id="rId10"/>
    <p:sldId id="267" r:id="rId11"/>
    <p:sldId id="263" r:id="rId12"/>
    <p:sldId id="265" r:id="rId13"/>
    <p:sldId id="266" r:id="rId14"/>
    <p:sldId id="26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ddels stil 2 – uthev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5" d="100"/>
          <a:sy n="75" d="100"/>
        </p:scale>
        <p:origin x="13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rsveen, Elin" userId="c563df75-23ea-4b04-944b-5fcf77320375" providerId="ADAL" clId="{5AC303BE-BF00-4EE9-A1FB-87E7723DD82A}"/>
    <pc:docChg chg="custSel modSld">
      <pc:chgData name="Lersveen, Elin" userId="c563df75-23ea-4b04-944b-5fcf77320375" providerId="ADAL" clId="{5AC303BE-BF00-4EE9-A1FB-87E7723DD82A}" dt="2025-02-06T06:56:22.760" v="2" actId="27636"/>
      <pc:docMkLst>
        <pc:docMk/>
      </pc:docMkLst>
      <pc:sldChg chg="modSp mod">
        <pc:chgData name="Lersveen, Elin" userId="c563df75-23ea-4b04-944b-5fcf77320375" providerId="ADAL" clId="{5AC303BE-BF00-4EE9-A1FB-87E7723DD82A}" dt="2025-02-06T06:56:15.082" v="0" actId="21"/>
        <pc:sldMkLst>
          <pc:docMk/>
          <pc:sldMk cId="116315133" sldId="265"/>
        </pc:sldMkLst>
        <pc:spChg chg="mod">
          <ac:chgData name="Lersveen, Elin" userId="c563df75-23ea-4b04-944b-5fcf77320375" providerId="ADAL" clId="{5AC303BE-BF00-4EE9-A1FB-87E7723DD82A}" dt="2025-02-06T06:56:15.082" v="0" actId="21"/>
          <ac:spMkLst>
            <pc:docMk/>
            <pc:sldMk cId="116315133" sldId="265"/>
            <ac:spMk id="13" creationId="{DED1E4F5-4A3C-040F-B9BF-79168AA1B078}"/>
          </ac:spMkLst>
        </pc:spChg>
      </pc:sldChg>
      <pc:sldChg chg="modSp mod">
        <pc:chgData name="Lersveen, Elin" userId="c563df75-23ea-4b04-944b-5fcf77320375" providerId="ADAL" clId="{5AC303BE-BF00-4EE9-A1FB-87E7723DD82A}" dt="2025-02-06T06:56:22.760" v="2" actId="27636"/>
        <pc:sldMkLst>
          <pc:docMk/>
          <pc:sldMk cId="522017236" sldId="266"/>
        </pc:sldMkLst>
        <pc:spChg chg="mod">
          <ac:chgData name="Lersveen, Elin" userId="c563df75-23ea-4b04-944b-5fcf77320375" providerId="ADAL" clId="{5AC303BE-BF00-4EE9-A1FB-87E7723DD82A}" dt="2025-02-06T06:56:22.760" v="2" actId="27636"/>
          <ac:spMkLst>
            <pc:docMk/>
            <pc:sldMk cId="522017236" sldId="266"/>
            <ac:spMk id="13" creationId="{817B0C55-E0AB-9F42-B404-3641312F178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b-NO"/>
              <a:t>Utvikling BPA</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barChart>
        <c:barDir val="col"/>
        <c:grouping val="clustered"/>
        <c:varyColors val="0"/>
        <c:ser>
          <c:idx val="0"/>
          <c:order val="0"/>
          <c:tx>
            <c:strRef>
              <c:f>'Ark1'!$B$2</c:f>
              <c:strCache>
                <c:ptCount val="1"/>
                <c:pt idx="0">
                  <c:v> Regnskap </c:v>
                </c:pt>
              </c:strCache>
            </c:strRef>
          </c:tx>
          <c:spPr>
            <a:solidFill>
              <a:schemeClr val="accent1"/>
            </a:solidFill>
            <a:ln>
              <a:noFill/>
            </a:ln>
            <a:effectLst/>
          </c:spPr>
          <c:invertIfNegative val="0"/>
          <c:cat>
            <c:numRef>
              <c:f>'Ark1'!$A$3:$A$14</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'Ark1'!$B$3:$B$14</c:f>
              <c:numCache>
                <c:formatCode>_ * #\ ##0_ ;_ * \-#\ ##0_ ;_ * "-"??_ ;_ @_ </c:formatCode>
                <c:ptCount val="12"/>
                <c:pt idx="0">
                  <c:v>3825064.62</c:v>
                </c:pt>
                <c:pt idx="1">
                  <c:v>2991187.12</c:v>
                </c:pt>
                <c:pt idx="2">
                  <c:v>4047529.65</c:v>
                </c:pt>
                <c:pt idx="3">
                  <c:v>4427102.2699999996</c:v>
                </c:pt>
                <c:pt idx="4">
                  <c:v>5169662.63</c:v>
                </c:pt>
                <c:pt idx="5">
                  <c:v>4118544.71</c:v>
                </c:pt>
                <c:pt idx="6">
                  <c:v>5542813.04</c:v>
                </c:pt>
                <c:pt idx="7">
                  <c:v>8989056.9399999995</c:v>
                </c:pt>
                <c:pt idx="8">
                  <c:v>12461158.32</c:v>
                </c:pt>
                <c:pt idx="9">
                  <c:v>17111076.16</c:v>
                </c:pt>
                <c:pt idx="10">
                  <c:v>26271904.02</c:v>
                </c:pt>
                <c:pt idx="11">
                  <c:v>850018.87</c:v>
                </c:pt>
              </c:numCache>
            </c:numRef>
          </c:val>
          <c:extLst>
            <c:ext xmlns:c16="http://schemas.microsoft.com/office/drawing/2014/chart" uri="{C3380CC4-5D6E-409C-BE32-E72D297353CC}">
              <c16:uniqueId val="{00000000-B830-4765-B23B-8C269CFA4857}"/>
            </c:ext>
          </c:extLst>
        </c:ser>
        <c:dLbls>
          <c:showLegendKey val="0"/>
          <c:showVal val="0"/>
          <c:showCatName val="0"/>
          <c:showSerName val="0"/>
          <c:showPercent val="0"/>
          <c:showBubbleSize val="0"/>
        </c:dLbls>
        <c:gapWidth val="219"/>
        <c:axId val="544232216"/>
        <c:axId val="544228976"/>
      </c:barChart>
      <c:lineChart>
        <c:grouping val="standard"/>
        <c:varyColors val="0"/>
        <c:ser>
          <c:idx val="1"/>
          <c:order val="1"/>
          <c:tx>
            <c:strRef>
              <c:f>'Ark1'!$C$2</c:f>
              <c:strCache>
                <c:ptCount val="1"/>
                <c:pt idx="0">
                  <c:v> Budsjett </c:v>
                </c:pt>
              </c:strCache>
            </c:strRef>
          </c:tx>
          <c:spPr>
            <a:ln w="28575" cap="rnd">
              <a:solidFill>
                <a:schemeClr val="accent2"/>
              </a:solidFill>
              <a:round/>
            </a:ln>
            <a:effectLst/>
          </c:spPr>
          <c:marker>
            <c:symbol val="none"/>
          </c:marker>
          <c:cat>
            <c:numRef>
              <c:f>'Ark1'!$A$3:$A$14</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'Ark1'!$C$3:$C$14</c:f>
              <c:numCache>
                <c:formatCode>_ * #\ ##0_ ;_ * \-#\ ##0_ ;_ * "-"??_ ;_ @_ </c:formatCode>
                <c:ptCount val="12"/>
                <c:pt idx="0">
                  <c:v>4194801</c:v>
                </c:pt>
                <c:pt idx="1">
                  <c:v>4324371</c:v>
                </c:pt>
                <c:pt idx="2">
                  <c:v>4400937</c:v>
                </c:pt>
                <c:pt idx="3">
                  <c:v>4607553</c:v>
                </c:pt>
                <c:pt idx="4">
                  <c:v>3935213</c:v>
                </c:pt>
                <c:pt idx="5">
                  <c:v>3222569</c:v>
                </c:pt>
                <c:pt idx="6">
                  <c:v>4369719.58</c:v>
                </c:pt>
                <c:pt idx="7">
                  <c:v>5457830</c:v>
                </c:pt>
                <c:pt idx="8">
                  <c:v>6772501</c:v>
                </c:pt>
                <c:pt idx="9">
                  <c:v>16192038</c:v>
                </c:pt>
                <c:pt idx="10">
                  <c:v>16820863</c:v>
                </c:pt>
                <c:pt idx="11">
                  <c:v>23623515</c:v>
                </c:pt>
              </c:numCache>
            </c:numRef>
          </c:val>
          <c:smooth val="0"/>
          <c:extLst>
            <c:ext xmlns:c16="http://schemas.microsoft.com/office/drawing/2014/chart" uri="{C3380CC4-5D6E-409C-BE32-E72D297353CC}">
              <c16:uniqueId val="{00000001-B830-4765-B23B-8C269CFA4857}"/>
            </c:ext>
          </c:extLst>
        </c:ser>
        <c:dLbls>
          <c:showLegendKey val="0"/>
          <c:showVal val="0"/>
          <c:showCatName val="0"/>
          <c:showSerName val="0"/>
          <c:showPercent val="0"/>
          <c:showBubbleSize val="0"/>
        </c:dLbls>
        <c:marker val="1"/>
        <c:smooth val="0"/>
        <c:axId val="544232216"/>
        <c:axId val="544228976"/>
      </c:lineChart>
      <c:catAx>
        <c:axId val="544232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crossAx val="544228976"/>
        <c:crosses val="autoZero"/>
        <c:auto val="1"/>
        <c:lblAlgn val="ctr"/>
        <c:lblOffset val="100"/>
        <c:noMultiLvlLbl val="0"/>
      </c:catAx>
      <c:valAx>
        <c:axId val="5442289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crossAx val="5442322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endParaRPr lang="en-US"/>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2/6/2025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1137542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2/6/2025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217098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365125"/>
            <a:ext cx="2628900" cy="5811838"/>
          </a:xfrm>
        </p:spPr>
        <p:txBody>
          <a:bodyPr vert="eaVert"/>
          <a:lstStyle/>
          <a:p>
            <a:r>
              <a:rPr lang="nb-NO"/>
              <a:t>Klikk for å redigere tittelstil</a:t>
            </a:r>
            <a:endParaRPr lang="en-US"/>
          </a:p>
        </p:txBody>
      </p:sp>
      <p:sp>
        <p:nvSpPr>
          <p:cNvPr id="3" name="Plassholder for loddrett tekst 2"/>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2/6/2025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557333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2/6/2025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3074127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2/6/2025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3074127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endParaRPr lang="en-US"/>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28543BDC-0553-40FA-A4DB-EDAAA606CFF6}" type="datetimeFigureOut">
              <a:rPr lang="en-US" smtClean="0"/>
              <a:t>2/6/2025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2697081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innhold 2"/>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innhold 3"/>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Plassholder for dato 4"/>
          <p:cNvSpPr>
            <a:spLocks noGrp="1"/>
          </p:cNvSpPr>
          <p:nvPr>
            <p:ph type="dt" sz="half" idx="10"/>
          </p:nvPr>
        </p:nvSpPr>
        <p:spPr/>
        <p:txBody>
          <a:bodyPr/>
          <a:lstStyle/>
          <a:p>
            <a:fld id="{28543BDC-0553-40FA-A4DB-EDAAA606CFF6}" type="datetimeFigureOut">
              <a:rPr lang="en-US" smtClean="0"/>
              <a:t>2/6/2025</a:t>
            </a:fld>
            <a:endParaRPr lang="en-US"/>
          </a:p>
        </p:txBody>
      </p:sp>
      <p:sp>
        <p:nvSpPr>
          <p:cNvPr id="6" name="Plassholder for bunntekst 5"/>
          <p:cNvSpPr>
            <a:spLocks noGrp="1"/>
          </p:cNvSpPr>
          <p:nvPr>
            <p:ph type="ftr" sz="quarter" idx="11"/>
          </p:nvPr>
        </p:nvSpPr>
        <p:spPr/>
        <p:txBody>
          <a:bodyPr/>
          <a:lstStyle/>
          <a:p>
            <a:endParaRPr lang="en-US"/>
          </a:p>
        </p:txBody>
      </p:sp>
      <p:sp>
        <p:nvSpPr>
          <p:cNvPr id="7" name="Plassholder for lysbildenummer 6"/>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2764821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a:t>Klikk for å redigere tittelstil</a:t>
            </a:r>
            <a:endParaRPr lang="en-US"/>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7" name="Plassholder for dato 6"/>
          <p:cNvSpPr>
            <a:spLocks noGrp="1"/>
          </p:cNvSpPr>
          <p:nvPr>
            <p:ph type="dt" sz="half" idx="10"/>
          </p:nvPr>
        </p:nvSpPr>
        <p:spPr/>
        <p:txBody>
          <a:bodyPr/>
          <a:lstStyle/>
          <a:p>
            <a:fld id="{28543BDC-0553-40FA-A4DB-EDAAA606CFF6}" type="datetimeFigureOut">
              <a:rPr lang="en-US" smtClean="0"/>
              <a:t>2/6/2025</a:t>
            </a:fld>
            <a:endParaRPr lang="en-US"/>
          </a:p>
        </p:txBody>
      </p:sp>
      <p:sp>
        <p:nvSpPr>
          <p:cNvPr id="8" name="Plassholder for bunntekst 7"/>
          <p:cNvSpPr>
            <a:spLocks noGrp="1"/>
          </p:cNvSpPr>
          <p:nvPr>
            <p:ph type="ftr" sz="quarter" idx="11"/>
          </p:nvPr>
        </p:nvSpPr>
        <p:spPr/>
        <p:txBody>
          <a:bodyPr/>
          <a:lstStyle/>
          <a:p>
            <a:endParaRPr lang="en-US"/>
          </a:p>
        </p:txBody>
      </p:sp>
      <p:sp>
        <p:nvSpPr>
          <p:cNvPr id="9" name="Plassholder for lysbildenummer 8"/>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4043207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dato 2"/>
          <p:cNvSpPr>
            <a:spLocks noGrp="1"/>
          </p:cNvSpPr>
          <p:nvPr>
            <p:ph type="dt" sz="half" idx="10"/>
          </p:nvPr>
        </p:nvSpPr>
        <p:spPr/>
        <p:txBody>
          <a:bodyPr/>
          <a:lstStyle/>
          <a:p>
            <a:fld id="{28543BDC-0553-40FA-A4DB-EDAAA606CFF6}" type="datetimeFigureOut">
              <a:rPr lang="en-US" smtClean="0"/>
              <a:t>2/6/2025</a:t>
            </a:fld>
            <a:endParaRPr lang="en-US"/>
          </a:p>
        </p:txBody>
      </p:sp>
      <p:sp>
        <p:nvSpPr>
          <p:cNvPr id="4" name="Plassholder for bunntekst 3"/>
          <p:cNvSpPr>
            <a:spLocks noGrp="1"/>
          </p:cNvSpPr>
          <p:nvPr>
            <p:ph type="ftr" sz="quarter" idx="11"/>
          </p:nvPr>
        </p:nvSpPr>
        <p:spPr/>
        <p:txBody>
          <a:bodyPr/>
          <a:lstStyle/>
          <a:p>
            <a:endParaRPr lang="en-US"/>
          </a:p>
        </p:txBody>
      </p:sp>
      <p:sp>
        <p:nvSpPr>
          <p:cNvPr id="5" name="Plassholder for lysbildenummer 4"/>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3347560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28543BDC-0553-40FA-A4DB-EDAAA606CFF6}" type="datetimeFigureOut">
              <a:rPr lang="en-US" smtClean="0"/>
              <a:t>2/6/2025</a:t>
            </a:fld>
            <a:endParaRPr lang="en-US"/>
          </a:p>
        </p:txBody>
      </p:sp>
      <p:sp>
        <p:nvSpPr>
          <p:cNvPr id="3" name="Plassholder for bunntekst 2"/>
          <p:cNvSpPr>
            <a:spLocks noGrp="1"/>
          </p:cNvSpPr>
          <p:nvPr>
            <p:ph type="ftr" sz="quarter" idx="11"/>
          </p:nvPr>
        </p:nvSpPr>
        <p:spPr/>
        <p:txBody>
          <a:bodyPr/>
          <a:lstStyle/>
          <a:p>
            <a:endParaRPr lang="en-US"/>
          </a:p>
        </p:txBody>
      </p:sp>
      <p:sp>
        <p:nvSpPr>
          <p:cNvPr id="4" name="Plassholder for lysbildenummer 3"/>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1086863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en-US"/>
          </a:p>
        </p:txBody>
      </p:sp>
      <p:sp>
        <p:nvSpPr>
          <p:cNvPr id="3" name="Plassholder for inn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28543BDC-0553-40FA-A4DB-EDAAA606CFF6}" type="datetimeFigureOut">
              <a:rPr lang="en-US" smtClean="0"/>
              <a:t>2/6/2025</a:t>
            </a:fld>
            <a:endParaRPr lang="en-US"/>
          </a:p>
        </p:txBody>
      </p:sp>
      <p:sp>
        <p:nvSpPr>
          <p:cNvPr id="6" name="Plassholder for bunntekst 5"/>
          <p:cNvSpPr>
            <a:spLocks noGrp="1"/>
          </p:cNvSpPr>
          <p:nvPr>
            <p:ph type="ftr" sz="quarter" idx="11"/>
          </p:nvPr>
        </p:nvSpPr>
        <p:spPr/>
        <p:txBody>
          <a:bodyPr/>
          <a:lstStyle/>
          <a:p>
            <a:endParaRPr lang="en-US"/>
          </a:p>
        </p:txBody>
      </p:sp>
      <p:sp>
        <p:nvSpPr>
          <p:cNvPr id="7" name="Plassholder for lysbildenummer 6"/>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1635284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en-US"/>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28543BDC-0553-40FA-A4DB-EDAAA606CFF6}" type="datetimeFigureOut">
              <a:rPr lang="en-US" smtClean="0"/>
              <a:t>2/6/2025</a:t>
            </a:fld>
            <a:endParaRPr lang="en-US"/>
          </a:p>
        </p:txBody>
      </p:sp>
      <p:sp>
        <p:nvSpPr>
          <p:cNvPr id="6" name="Plassholder for bunntekst 5"/>
          <p:cNvSpPr>
            <a:spLocks noGrp="1"/>
          </p:cNvSpPr>
          <p:nvPr>
            <p:ph type="ftr" sz="quarter" idx="11"/>
          </p:nvPr>
        </p:nvSpPr>
        <p:spPr/>
        <p:txBody>
          <a:bodyPr/>
          <a:lstStyle/>
          <a:p>
            <a:endParaRPr lang="en-US"/>
          </a:p>
        </p:txBody>
      </p:sp>
      <p:sp>
        <p:nvSpPr>
          <p:cNvPr id="7" name="Plassholder for lysbildenummer 6"/>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4132015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endParaRPr lang="en-US"/>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543BDC-0553-40FA-A4DB-EDAAA606CFF6}" type="datetimeFigureOut">
              <a:rPr lang="en-US" smtClean="0"/>
              <a:t>2/6/2025</a:t>
            </a:fld>
            <a:endParaRPr lang="en-US"/>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E9AD569-83DD-4E5B-AF97-63825DE45633}" type="slidenum">
              <a:rPr lang="en-US" smtClean="0"/>
              <a:t>‹#›</a:t>
            </a:fld>
            <a:endParaRPr lang="en-US"/>
          </a:p>
        </p:txBody>
      </p:sp>
    </p:spTree>
    <p:extLst>
      <p:ext uri="{BB962C8B-B14F-4D97-AF65-F5344CB8AC3E}">
        <p14:creationId xmlns:p14="http://schemas.microsoft.com/office/powerpoint/2010/main" val="2649319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endParaRPr lang="en-US"/>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543BDC-0553-40FA-A4DB-EDAAA606CFF6}" type="datetimeFigureOut">
              <a:rPr lang="en-US" smtClean="0"/>
              <a:t>2/6/2025</a:t>
            </a:fld>
            <a:endParaRPr lang="en-US"/>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9AD569-83DD-4E5B-AF97-63825DE45633}" type="slidenum">
              <a:rPr lang="en-US" smtClean="0"/>
              <a:t>‹#›</a:t>
            </a:fld>
            <a:endParaRPr lang="en-US"/>
          </a:p>
        </p:txBody>
      </p:sp>
    </p:spTree>
    <p:extLst>
      <p:ext uri="{BB962C8B-B14F-4D97-AF65-F5344CB8AC3E}">
        <p14:creationId xmlns:p14="http://schemas.microsoft.com/office/powerpoint/2010/main" val="2649319511"/>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en-US" dirty="0">
                <a:ea typeface="+mj-lt"/>
                <a:cs typeface="+mj-lt"/>
              </a:rPr>
              <a:t>BPA og </a:t>
            </a:r>
            <a:r>
              <a:rPr lang="en-US" dirty="0" err="1">
                <a:ea typeface="+mj-lt"/>
                <a:cs typeface="+mj-lt"/>
              </a:rPr>
              <a:t>Ressurskrevende</a:t>
            </a:r>
            <a:r>
              <a:rPr lang="en-US" dirty="0">
                <a:ea typeface="+mj-lt"/>
                <a:cs typeface="+mj-lt"/>
              </a:rPr>
              <a:t> </a:t>
            </a:r>
            <a:r>
              <a:rPr lang="en-US" dirty="0" err="1">
                <a:ea typeface="+mj-lt"/>
                <a:cs typeface="+mj-lt"/>
              </a:rPr>
              <a:t>tjenster</a:t>
            </a:r>
            <a:endParaRPr lang="en-US" dirty="0">
              <a:ea typeface="+mj-lt"/>
              <a:cs typeface="+mj-lt"/>
            </a:endParaRPr>
          </a:p>
        </p:txBody>
      </p:sp>
      <p:sp>
        <p:nvSpPr>
          <p:cNvPr id="3" name="Undertittel 2"/>
          <p:cNvSpPr>
            <a:spLocks noGrp="1"/>
          </p:cNvSpPr>
          <p:nvPr>
            <p:ph type="subTitle" idx="1"/>
          </p:nvPr>
        </p:nvSpPr>
        <p:spPr/>
        <p:txBody>
          <a:bodyPr vert="horz" lIns="91440" tIns="45720" rIns="91440" bIns="45720" rtlCol="0" anchor="t">
            <a:normAutofit/>
          </a:bodyPr>
          <a:lstStyle/>
          <a:p>
            <a:endParaRPr lang="en-US" dirty="0"/>
          </a:p>
        </p:txBody>
      </p:sp>
      <p:pic>
        <p:nvPicPr>
          <p:cNvPr id="4" name="Bilde 3" descr="Et bilde som inneholder tekst, logo, symbol, Font&#10;&#10;Automatisk generert beskrivelse">
            <a:extLst>
              <a:ext uri="{FF2B5EF4-FFF2-40B4-BE49-F238E27FC236}">
                <a16:creationId xmlns:a16="http://schemas.microsoft.com/office/drawing/2014/main" id="{924B9E2E-9D65-5203-231F-24B07F76CB90}"/>
              </a:ext>
            </a:extLst>
          </p:cNvPr>
          <p:cNvPicPr>
            <a:picLocks noChangeAspect="1"/>
          </p:cNvPicPr>
          <p:nvPr/>
        </p:nvPicPr>
        <p:blipFill>
          <a:blip r:embed="rId2"/>
          <a:stretch>
            <a:fillRect/>
          </a:stretch>
        </p:blipFill>
        <p:spPr>
          <a:xfrm>
            <a:off x="9305019" y="6157232"/>
            <a:ext cx="2724150" cy="552450"/>
          </a:xfrm>
          <a:prstGeom prst="rect">
            <a:avLst/>
          </a:prstGeom>
        </p:spPr>
      </p:pic>
      <p:pic>
        <p:nvPicPr>
          <p:cNvPr id="5" name="Bilde 4" descr="Et bilde som inneholder sort, diagram&#10;&#10;Automatisk generert beskrivelse">
            <a:extLst>
              <a:ext uri="{FF2B5EF4-FFF2-40B4-BE49-F238E27FC236}">
                <a16:creationId xmlns:a16="http://schemas.microsoft.com/office/drawing/2014/main" id="{22A2C5EF-194C-4CE4-F188-9672848E3840}"/>
              </a:ext>
            </a:extLst>
          </p:cNvPr>
          <p:cNvPicPr>
            <a:picLocks noChangeAspect="1"/>
          </p:cNvPicPr>
          <p:nvPr/>
        </p:nvPicPr>
        <p:blipFill>
          <a:blip r:embed="rId3"/>
          <a:stretch>
            <a:fillRect/>
          </a:stretch>
        </p:blipFill>
        <p:spPr>
          <a:xfrm>
            <a:off x="3043465" y="5928178"/>
            <a:ext cx="6096000" cy="771525"/>
          </a:xfrm>
          <a:prstGeom prst="rect">
            <a:avLst/>
          </a:prstGeom>
        </p:spPr>
      </p:pic>
    </p:spTree>
    <p:extLst>
      <p:ext uri="{BB962C8B-B14F-4D97-AF65-F5344CB8AC3E}">
        <p14:creationId xmlns:p14="http://schemas.microsoft.com/office/powerpoint/2010/main" val="4253124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FFC3E-1599-8853-6614-A8CA1B063F3E}"/>
            </a:ext>
          </a:extLst>
        </p:cNvPr>
        <p:cNvGrpSpPr/>
        <p:nvPr/>
      </p:nvGrpSpPr>
      <p:grpSpPr>
        <a:xfrm>
          <a:off x="0" y="0"/>
          <a:ext cx="0" cy="0"/>
          <a:chOff x="0" y="0"/>
          <a:chExt cx="0" cy="0"/>
        </a:xfrm>
      </p:grpSpPr>
      <p:graphicFrame>
        <p:nvGraphicFramePr>
          <p:cNvPr id="4" name="Plassholder for innhold 3">
            <a:extLst>
              <a:ext uri="{FF2B5EF4-FFF2-40B4-BE49-F238E27FC236}">
                <a16:creationId xmlns:a16="http://schemas.microsoft.com/office/drawing/2014/main" id="{E9457165-4E47-3DCA-2A65-BD1BA4B1412A}"/>
              </a:ext>
            </a:extLst>
          </p:cNvPr>
          <p:cNvGraphicFramePr>
            <a:graphicFrameLocks noGrp="1"/>
          </p:cNvGraphicFramePr>
          <p:nvPr>
            <p:ph idx="1"/>
            <p:extLst>
              <p:ext uri="{D42A27DB-BD31-4B8C-83A1-F6EECF244321}">
                <p14:modId xmlns:p14="http://schemas.microsoft.com/office/powerpoint/2010/main" val="2027206649"/>
              </p:ext>
            </p:extLst>
          </p:nvPr>
        </p:nvGraphicFramePr>
        <p:xfrm>
          <a:off x="838200" y="1825624"/>
          <a:ext cx="10515600" cy="3788940"/>
        </p:xfrm>
        <a:graphic>
          <a:graphicData uri="http://schemas.openxmlformats.org/drawingml/2006/table">
            <a:tbl>
              <a:tblPr firstRow="1" bandRow="1">
                <a:tableStyleId>{21E4AEA4-8DFA-4A89-87EB-49C32662AFE0}</a:tableStyleId>
              </a:tblPr>
              <a:tblGrid>
                <a:gridCol w="2103120">
                  <a:extLst>
                    <a:ext uri="{9D8B030D-6E8A-4147-A177-3AD203B41FA5}">
                      <a16:colId xmlns:a16="http://schemas.microsoft.com/office/drawing/2014/main" val="3200613867"/>
                    </a:ext>
                  </a:extLst>
                </a:gridCol>
                <a:gridCol w="2103120">
                  <a:extLst>
                    <a:ext uri="{9D8B030D-6E8A-4147-A177-3AD203B41FA5}">
                      <a16:colId xmlns:a16="http://schemas.microsoft.com/office/drawing/2014/main" val="3447025462"/>
                    </a:ext>
                  </a:extLst>
                </a:gridCol>
                <a:gridCol w="2103120">
                  <a:extLst>
                    <a:ext uri="{9D8B030D-6E8A-4147-A177-3AD203B41FA5}">
                      <a16:colId xmlns:a16="http://schemas.microsoft.com/office/drawing/2014/main" val="1181777375"/>
                    </a:ext>
                  </a:extLst>
                </a:gridCol>
                <a:gridCol w="2103120">
                  <a:extLst>
                    <a:ext uri="{9D8B030D-6E8A-4147-A177-3AD203B41FA5}">
                      <a16:colId xmlns:a16="http://schemas.microsoft.com/office/drawing/2014/main" val="3901837816"/>
                    </a:ext>
                  </a:extLst>
                </a:gridCol>
                <a:gridCol w="2103120">
                  <a:extLst>
                    <a:ext uri="{9D8B030D-6E8A-4147-A177-3AD203B41FA5}">
                      <a16:colId xmlns:a16="http://schemas.microsoft.com/office/drawing/2014/main" val="1010886819"/>
                    </a:ext>
                  </a:extLst>
                </a:gridCol>
              </a:tblGrid>
              <a:tr h="593196">
                <a:tc>
                  <a:txBody>
                    <a:bodyPr/>
                    <a:lstStyle/>
                    <a:p>
                      <a:endParaRPr lang="nb-NO" dirty="0"/>
                    </a:p>
                  </a:txBody>
                  <a:tcPr/>
                </a:tc>
                <a:tc>
                  <a:txBody>
                    <a:bodyPr/>
                    <a:lstStyle/>
                    <a:p>
                      <a:pPr algn="r"/>
                      <a:r>
                        <a:rPr lang="nb-NO" sz="2400" dirty="0"/>
                        <a:t>2020</a:t>
                      </a:r>
                    </a:p>
                  </a:txBody>
                  <a:tcPr/>
                </a:tc>
                <a:tc>
                  <a:txBody>
                    <a:bodyPr/>
                    <a:lstStyle/>
                    <a:p>
                      <a:pPr algn="r"/>
                      <a:r>
                        <a:rPr lang="nb-NO" sz="2400" dirty="0"/>
                        <a:t>2021</a:t>
                      </a:r>
                    </a:p>
                  </a:txBody>
                  <a:tcPr/>
                </a:tc>
                <a:tc>
                  <a:txBody>
                    <a:bodyPr/>
                    <a:lstStyle/>
                    <a:p>
                      <a:pPr algn="r"/>
                      <a:r>
                        <a:rPr lang="nb-NO" sz="2400" dirty="0"/>
                        <a:t>2022</a:t>
                      </a:r>
                    </a:p>
                  </a:txBody>
                  <a:tcPr/>
                </a:tc>
                <a:tc>
                  <a:txBody>
                    <a:bodyPr/>
                    <a:lstStyle/>
                    <a:p>
                      <a:pPr algn="r"/>
                      <a:r>
                        <a:rPr lang="nb-NO" sz="2400" dirty="0"/>
                        <a:t>2023</a:t>
                      </a:r>
                    </a:p>
                  </a:txBody>
                  <a:tcPr/>
                </a:tc>
                <a:extLst>
                  <a:ext uri="{0D108BD9-81ED-4DB2-BD59-A6C34878D82A}">
                    <a16:rowId xmlns:a16="http://schemas.microsoft.com/office/drawing/2014/main" val="1838654003"/>
                  </a:ext>
                </a:extLst>
              </a:tr>
              <a:tr h="593196">
                <a:tc>
                  <a:txBody>
                    <a:bodyPr/>
                    <a:lstStyle/>
                    <a:p>
                      <a:r>
                        <a:rPr lang="nb-NO" sz="2400" dirty="0"/>
                        <a:t>Antall tjeneste-</a:t>
                      </a:r>
                    </a:p>
                    <a:p>
                      <a:r>
                        <a:rPr lang="nb-NO" sz="2400" dirty="0"/>
                        <a:t>mottakere</a:t>
                      </a:r>
                    </a:p>
                  </a:txBody>
                  <a:tcPr/>
                </a:tc>
                <a:tc>
                  <a:txBody>
                    <a:bodyPr/>
                    <a:lstStyle/>
                    <a:p>
                      <a:pPr algn="r"/>
                      <a:r>
                        <a:rPr lang="nb-NO" sz="2400" dirty="0"/>
                        <a:t>39</a:t>
                      </a:r>
                    </a:p>
                  </a:txBody>
                  <a:tcPr/>
                </a:tc>
                <a:tc>
                  <a:txBody>
                    <a:bodyPr/>
                    <a:lstStyle/>
                    <a:p>
                      <a:pPr algn="r"/>
                      <a:r>
                        <a:rPr lang="nb-NO" sz="2400" dirty="0"/>
                        <a:t>43</a:t>
                      </a:r>
                    </a:p>
                  </a:txBody>
                  <a:tcPr/>
                </a:tc>
                <a:tc>
                  <a:txBody>
                    <a:bodyPr/>
                    <a:lstStyle/>
                    <a:p>
                      <a:pPr algn="r"/>
                      <a:r>
                        <a:rPr lang="nb-NO" sz="2400" dirty="0"/>
                        <a:t>53</a:t>
                      </a:r>
                    </a:p>
                  </a:txBody>
                  <a:tcPr/>
                </a:tc>
                <a:tc>
                  <a:txBody>
                    <a:bodyPr/>
                    <a:lstStyle/>
                    <a:p>
                      <a:pPr algn="r"/>
                      <a:r>
                        <a:rPr lang="nb-NO" sz="2400" dirty="0"/>
                        <a:t>53</a:t>
                      </a:r>
                    </a:p>
                  </a:txBody>
                  <a:tcPr/>
                </a:tc>
                <a:extLst>
                  <a:ext uri="{0D108BD9-81ED-4DB2-BD59-A6C34878D82A}">
                    <a16:rowId xmlns:a16="http://schemas.microsoft.com/office/drawing/2014/main" val="1421483335"/>
                  </a:ext>
                </a:extLst>
              </a:tr>
              <a:tr h="593196">
                <a:tc>
                  <a:txBody>
                    <a:bodyPr/>
                    <a:lstStyle/>
                    <a:p>
                      <a:r>
                        <a:rPr lang="nb-NO" sz="2400" dirty="0"/>
                        <a:t>Ressursinnsats</a:t>
                      </a:r>
                    </a:p>
                  </a:txBody>
                  <a:tcPr/>
                </a:tc>
                <a:tc>
                  <a:txBody>
                    <a:bodyPr/>
                    <a:lstStyle/>
                    <a:p>
                      <a:pPr algn="r"/>
                      <a:endParaRPr lang="nb-NO" sz="2400" dirty="0"/>
                    </a:p>
                  </a:txBody>
                  <a:tcPr/>
                </a:tc>
                <a:tc>
                  <a:txBody>
                    <a:bodyPr/>
                    <a:lstStyle/>
                    <a:p>
                      <a:pPr algn="r"/>
                      <a:r>
                        <a:rPr lang="nb-NO" sz="2400" dirty="0"/>
                        <a:t>172 112 000</a:t>
                      </a:r>
                    </a:p>
                  </a:txBody>
                  <a:tcPr/>
                </a:tc>
                <a:tc>
                  <a:txBody>
                    <a:bodyPr/>
                    <a:lstStyle/>
                    <a:p>
                      <a:pPr algn="r"/>
                      <a:r>
                        <a:rPr lang="nb-NO" sz="2400" dirty="0"/>
                        <a:t>207 143 000</a:t>
                      </a:r>
                    </a:p>
                  </a:txBody>
                  <a:tcPr/>
                </a:tc>
                <a:tc>
                  <a:txBody>
                    <a:bodyPr/>
                    <a:lstStyle/>
                    <a:p>
                      <a:pPr algn="r"/>
                      <a:r>
                        <a:rPr lang="nb-NO" sz="2400" dirty="0"/>
                        <a:t>239 585 000</a:t>
                      </a:r>
                    </a:p>
                  </a:txBody>
                  <a:tcPr/>
                </a:tc>
                <a:extLst>
                  <a:ext uri="{0D108BD9-81ED-4DB2-BD59-A6C34878D82A}">
                    <a16:rowId xmlns:a16="http://schemas.microsoft.com/office/drawing/2014/main" val="4096826116"/>
                  </a:ext>
                </a:extLst>
              </a:tr>
              <a:tr h="593196">
                <a:tc>
                  <a:txBody>
                    <a:bodyPr/>
                    <a:lstStyle/>
                    <a:p>
                      <a:r>
                        <a:rPr lang="nb-NO" sz="2400" dirty="0"/>
                        <a:t>Nettoutgifter</a:t>
                      </a:r>
                    </a:p>
                  </a:txBody>
                  <a:tcPr/>
                </a:tc>
                <a:tc>
                  <a:txBody>
                    <a:bodyPr/>
                    <a:lstStyle/>
                    <a:p>
                      <a:pPr algn="r"/>
                      <a:r>
                        <a:rPr lang="nb-NO" sz="2400" dirty="0"/>
                        <a:t>136 650</a:t>
                      </a:r>
                    </a:p>
                  </a:txBody>
                  <a:tcPr/>
                </a:tc>
                <a:tc>
                  <a:txBody>
                    <a:bodyPr/>
                    <a:lstStyle/>
                    <a:p>
                      <a:pPr algn="r"/>
                      <a:r>
                        <a:rPr lang="nb-NO" sz="2400" dirty="0"/>
                        <a:t>152 718 000</a:t>
                      </a:r>
                    </a:p>
                  </a:txBody>
                  <a:tcPr/>
                </a:tc>
                <a:tc>
                  <a:txBody>
                    <a:bodyPr/>
                    <a:lstStyle/>
                    <a:p>
                      <a:pPr algn="r"/>
                      <a:r>
                        <a:rPr lang="nb-NO" sz="2400" dirty="0"/>
                        <a:t>184 552 000</a:t>
                      </a:r>
                    </a:p>
                  </a:txBody>
                  <a:tcPr/>
                </a:tc>
                <a:tc>
                  <a:txBody>
                    <a:bodyPr/>
                    <a:lstStyle/>
                    <a:p>
                      <a:pPr algn="r"/>
                      <a:r>
                        <a:rPr lang="nb-NO" sz="2400" dirty="0"/>
                        <a:t>217 600 000</a:t>
                      </a:r>
                    </a:p>
                  </a:txBody>
                  <a:tcPr/>
                </a:tc>
                <a:extLst>
                  <a:ext uri="{0D108BD9-81ED-4DB2-BD59-A6C34878D82A}">
                    <a16:rowId xmlns:a16="http://schemas.microsoft.com/office/drawing/2014/main" val="754185265"/>
                  </a:ext>
                </a:extLst>
              </a:tr>
              <a:tr h="593196">
                <a:tc>
                  <a:txBody>
                    <a:bodyPr/>
                    <a:lstStyle/>
                    <a:p>
                      <a:r>
                        <a:rPr lang="nb-NO" sz="2400" dirty="0"/>
                        <a:t>Tilskuddsbeløp</a:t>
                      </a:r>
                    </a:p>
                  </a:txBody>
                  <a:tcPr/>
                </a:tc>
                <a:tc>
                  <a:txBody>
                    <a:bodyPr/>
                    <a:lstStyle/>
                    <a:p>
                      <a:pPr algn="r"/>
                      <a:r>
                        <a:rPr lang="nb-NO" sz="2400" dirty="0"/>
                        <a:t>69 035</a:t>
                      </a:r>
                    </a:p>
                  </a:txBody>
                  <a:tcPr/>
                </a:tc>
                <a:tc>
                  <a:txBody>
                    <a:bodyPr/>
                    <a:lstStyle/>
                    <a:p>
                      <a:pPr algn="r"/>
                      <a:r>
                        <a:rPr lang="nb-NO" sz="2400" dirty="0"/>
                        <a:t>71 609 000</a:t>
                      </a:r>
                    </a:p>
                  </a:txBody>
                  <a:tcPr/>
                </a:tc>
                <a:tc>
                  <a:txBody>
                    <a:bodyPr/>
                    <a:lstStyle/>
                    <a:p>
                      <a:pPr algn="r"/>
                      <a:r>
                        <a:rPr lang="nb-NO" sz="2400" dirty="0"/>
                        <a:t>82 938 000</a:t>
                      </a:r>
                    </a:p>
                  </a:txBody>
                  <a:tcPr/>
                </a:tc>
                <a:tc>
                  <a:txBody>
                    <a:bodyPr/>
                    <a:lstStyle/>
                    <a:p>
                      <a:pPr algn="r"/>
                      <a:r>
                        <a:rPr lang="nb-NO" sz="2400" dirty="0"/>
                        <a:t>105 903 000</a:t>
                      </a:r>
                    </a:p>
                  </a:txBody>
                  <a:tcPr/>
                </a:tc>
                <a:extLst>
                  <a:ext uri="{0D108BD9-81ED-4DB2-BD59-A6C34878D82A}">
                    <a16:rowId xmlns:a16="http://schemas.microsoft.com/office/drawing/2014/main" val="2208114910"/>
                  </a:ext>
                </a:extLst>
              </a:tr>
              <a:tr h="593196">
                <a:tc>
                  <a:txBody>
                    <a:bodyPr/>
                    <a:lstStyle/>
                    <a:p>
                      <a:endParaRPr lang="nb-NO" sz="2400" dirty="0"/>
                    </a:p>
                  </a:txBody>
                  <a:tcPr/>
                </a:tc>
                <a:tc>
                  <a:txBody>
                    <a:bodyPr/>
                    <a:lstStyle/>
                    <a:p>
                      <a:endParaRPr lang="nb-NO" sz="2400" dirty="0"/>
                    </a:p>
                  </a:txBody>
                  <a:tcPr/>
                </a:tc>
                <a:tc>
                  <a:txBody>
                    <a:bodyPr/>
                    <a:lstStyle/>
                    <a:p>
                      <a:endParaRPr lang="nb-NO" sz="2400" dirty="0"/>
                    </a:p>
                  </a:txBody>
                  <a:tcPr/>
                </a:tc>
                <a:tc>
                  <a:txBody>
                    <a:bodyPr/>
                    <a:lstStyle/>
                    <a:p>
                      <a:endParaRPr lang="nb-NO" sz="2400"/>
                    </a:p>
                  </a:txBody>
                  <a:tcPr/>
                </a:tc>
                <a:tc>
                  <a:txBody>
                    <a:bodyPr/>
                    <a:lstStyle/>
                    <a:p>
                      <a:endParaRPr lang="nb-NO" sz="2400" dirty="0"/>
                    </a:p>
                  </a:txBody>
                  <a:tcPr/>
                </a:tc>
                <a:extLst>
                  <a:ext uri="{0D108BD9-81ED-4DB2-BD59-A6C34878D82A}">
                    <a16:rowId xmlns:a16="http://schemas.microsoft.com/office/drawing/2014/main" val="3262066860"/>
                  </a:ext>
                </a:extLst>
              </a:tr>
            </a:tbl>
          </a:graphicData>
        </a:graphic>
      </p:graphicFrame>
      <p:pic>
        <p:nvPicPr>
          <p:cNvPr id="3" name="Bilde 2" descr="Et bilde som inneholder tekst, logo, symbol, Font&#10;&#10;Automatisk generert beskrivelse">
            <a:extLst>
              <a:ext uri="{FF2B5EF4-FFF2-40B4-BE49-F238E27FC236}">
                <a16:creationId xmlns:a16="http://schemas.microsoft.com/office/drawing/2014/main" id="{CE0F9C5C-6324-5925-1DC7-D153F969025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6063" y="5862701"/>
            <a:ext cx="4090802" cy="815933"/>
          </a:xfrm>
          <a:prstGeom prst="rect">
            <a:avLst/>
          </a:prstGeom>
        </p:spPr>
      </p:pic>
      <p:pic>
        <p:nvPicPr>
          <p:cNvPr id="7" name="Picture 5">
            <a:extLst>
              <a:ext uri="{FF2B5EF4-FFF2-40B4-BE49-F238E27FC236}">
                <a16:creationId xmlns:a16="http://schemas.microsoft.com/office/drawing/2014/main" id="{B28053EA-BD9E-AF55-2579-AF0D119892FF}"/>
              </a:ext>
            </a:extLst>
          </p:cNvPr>
          <p:cNvPicPr>
            <a:picLocks noChangeAspect="1"/>
          </p:cNvPicPr>
          <p:nvPr/>
        </p:nvPicPr>
        <p:blipFill>
          <a:blip r:embed="rId3"/>
          <a:stretch>
            <a:fillRect/>
          </a:stretch>
        </p:blipFill>
        <p:spPr>
          <a:xfrm>
            <a:off x="10116876" y="4650715"/>
            <a:ext cx="2075124" cy="2207285"/>
          </a:xfrm>
          <a:prstGeom prst="rect">
            <a:avLst/>
          </a:prstGeom>
        </p:spPr>
      </p:pic>
      <p:sp>
        <p:nvSpPr>
          <p:cNvPr id="2" name="Rectangle 1">
            <a:extLst>
              <a:ext uri="{FF2B5EF4-FFF2-40B4-BE49-F238E27FC236}">
                <a16:creationId xmlns:a16="http://schemas.microsoft.com/office/drawing/2014/main" id="{6ABBB546-D799-64E3-1443-FE668672B018}"/>
              </a:ext>
            </a:extLst>
          </p:cNvPr>
          <p:cNvSpPr>
            <a:spLocks noChangeArrowheads="1"/>
          </p:cNvSpPr>
          <p:nvPr/>
        </p:nvSpPr>
        <p:spPr bwMode="auto">
          <a:xfrm>
            <a:off x="0" y="-112046"/>
            <a:ext cx="184731" cy="224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23805"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b-NO" altLang="nb-NO" sz="1000" b="0" i="0" u="none" strike="noStrike" cap="none" normalizeH="0" baseline="0" dirty="0">
              <a:ln>
                <a:noFill/>
              </a:ln>
              <a:solidFill>
                <a:srgbClr val="000000"/>
              </a:solidFill>
              <a:effectLst/>
              <a:latin typeface="ksxfont2"/>
            </a:endParaRPr>
          </a:p>
        </p:txBody>
      </p:sp>
    </p:spTree>
    <p:extLst>
      <p:ext uri="{BB962C8B-B14F-4D97-AF65-F5344CB8AC3E}">
        <p14:creationId xmlns:p14="http://schemas.microsoft.com/office/powerpoint/2010/main" val="1439062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B24FD-E206-7619-7402-200618BC07B0}"/>
            </a:ext>
          </a:extLst>
        </p:cNvPr>
        <p:cNvGrpSpPr/>
        <p:nvPr/>
      </p:nvGrpSpPr>
      <p:grpSpPr>
        <a:xfrm>
          <a:off x="0" y="0"/>
          <a:ext cx="0" cy="0"/>
          <a:chOff x="0" y="0"/>
          <a:chExt cx="0" cy="0"/>
        </a:xfrm>
      </p:grpSpPr>
      <p:sp>
        <p:nvSpPr>
          <p:cNvPr id="4" name="Tittel 3">
            <a:extLst>
              <a:ext uri="{FF2B5EF4-FFF2-40B4-BE49-F238E27FC236}">
                <a16:creationId xmlns:a16="http://schemas.microsoft.com/office/drawing/2014/main" id="{D037200C-B093-4F97-F456-C8A42243A0D4}"/>
              </a:ext>
            </a:extLst>
          </p:cNvPr>
          <p:cNvSpPr>
            <a:spLocks noGrp="1"/>
          </p:cNvSpPr>
          <p:nvPr>
            <p:ph type="title"/>
          </p:nvPr>
        </p:nvSpPr>
        <p:spPr/>
        <p:txBody>
          <a:bodyPr/>
          <a:lstStyle/>
          <a:p>
            <a:r>
              <a:rPr lang="nb-NO" dirty="0"/>
              <a:t>BPA Levanger kommune</a:t>
            </a:r>
          </a:p>
        </p:txBody>
      </p:sp>
      <p:sp>
        <p:nvSpPr>
          <p:cNvPr id="13" name="Content Placeholder 2">
            <a:extLst>
              <a:ext uri="{FF2B5EF4-FFF2-40B4-BE49-F238E27FC236}">
                <a16:creationId xmlns:a16="http://schemas.microsoft.com/office/drawing/2014/main" id="{EB2D4F55-E9E4-CEA2-E991-8639ED3C000E}"/>
              </a:ext>
            </a:extLst>
          </p:cNvPr>
          <p:cNvSpPr>
            <a:spLocks noGrp="1"/>
          </p:cNvSpPr>
          <p:nvPr>
            <p:ph idx="1"/>
          </p:nvPr>
        </p:nvSpPr>
        <p:spPr/>
        <p:txBody>
          <a:bodyPr>
            <a:normAutofit/>
          </a:bodyPr>
          <a:lstStyle/>
          <a:p>
            <a:r>
              <a:rPr lang="nb-NO" dirty="0"/>
              <a:t>Vedtatt i kommunestyre i desember 2020 at Levanger kommune kan ta opsjon på avtalen om tjenestekonsesjon for å levere brukerstyrt personlig assistanse til brukere i Levanger kommune</a:t>
            </a:r>
          </a:p>
          <a:p>
            <a:r>
              <a:rPr lang="nb-NO" dirty="0"/>
              <a:t>I statsbudsjettet for 2015 ble BPA fremhevet som et hovedsatsingsområde og kommunen har plikt til å tilby personlig assistanse etter Helse og omsorgstjenesteloven § 3-8.</a:t>
            </a:r>
          </a:p>
          <a:p>
            <a:r>
              <a:rPr lang="nb-NO" dirty="0"/>
              <a:t>BPA er et viktig bidrag til likeverd, likestilling og samfunnsdeltakelse for personer med nedsatt funksjonsevne og stort behov for bistand.</a:t>
            </a:r>
          </a:p>
          <a:p>
            <a:r>
              <a:rPr lang="nb-NO" dirty="0"/>
              <a:t>En forutsetning for rett til BPA er at brukeren har rett til nødvendige helse- og omsorgstjenester fra kommunen. </a:t>
            </a:r>
          </a:p>
        </p:txBody>
      </p:sp>
      <p:pic>
        <p:nvPicPr>
          <p:cNvPr id="3" name="Bilde 2" descr="Et bilde som inneholder tekst, logo, symbol, Font&#10;&#10;Automatisk generert beskrivelse">
            <a:extLst>
              <a:ext uri="{FF2B5EF4-FFF2-40B4-BE49-F238E27FC236}">
                <a16:creationId xmlns:a16="http://schemas.microsoft.com/office/drawing/2014/main" id="{9FF5ED4C-3447-D4B9-4265-F684DC8073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6063" y="5862701"/>
            <a:ext cx="4090802" cy="815933"/>
          </a:xfrm>
          <a:prstGeom prst="rect">
            <a:avLst/>
          </a:prstGeom>
        </p:spPr>
      </p:pic>
      <p:pic>
        <p:nvPicPr>
          <p:cNvPr id="7" name="Picture 5">
            <a:extLst>
              <a:ext uri="{FF2B5EF4-FFF2-40B4-BE49-F238E27FC236}">
                <a16:creationId xmlns:a16="http://schemas.microsoft.com/office/drawing/2014/main" id="{63AED180-40A1-5484-9548-E5B7FCAFCB58}"/>
              </a:ext>
            </a:extLst>
          </p:cNvPr>
          <p:cNvPicPr>
            <a:picLocks noChangeAspect="1"/>
          </p:cNvPicPr>
          <p:nvPr/>
        </p:nvPicPr>
        <p:blipFill>
          <a:blip r:embed="rId3"/>
          <a:stretch>
            <a:fillRect/>
          </a:stretch>
        </p:blipFill>
        <p:spPr>
          <a:xfrm>
            <a:off x="10116876" y="4650715"/>
            <a:ext cx="2075124" cy="2207285"/>
          </a:xfrm>
          <a:prstGeom prst="rect">
            <a:avLst/>
          </a:prstGeom>
        </p:spPr>
      </p:pic>
      <p:sp>
        <p:nvSpPr>
          <p:cNvPr id="2" name="Rectangle 1">
            <a:extLst>
              <a:ext uri="{FF2B5EF4-FFF2-40B4-BE49-F238E27FC236}">
                <a16:creationId xmlns:a16="http://schemas.microsoft.com/office/drawing/2014/main" id="{7DB482EF-54CA-FC61-43A9-CFC9EC318123}"/>
              </a:ext>
            </a:extLst>
          </p:cNvPr>
          <p:cNvSpPr>
            <a:spLocks noChangeArrowheads="1"/>
          </p:cNvSpPr>
          <p:nvPr/>
        </p:nvSpPr>
        <p:spPr bwMode="auto">
          <a:xfrm>
            <a:off x="0" y="-112046"/>
            <a:ext cx="184731" cy="224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23805"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b-NO" altLang="nb-NO" sz="1000" b="0" i="0" u="none" strike="noStrike" cap="none" normalizeH="0" baseline="0" dirty="0">
              <a:ln>
                <a:noFill/>
              </a:ln>
              <a:solidFill>
                <a:srgbClr val="000000"/>
              </a:solidFill>
              <a:effectLst/>
              <a:latin typeface="ksxfont2"/>
            </a:endParaRPr>
          </a:p>
        </p:txBody>
      </p:sp>
    </p:spTree>
    <p:extLst>
      <p:ext uri="{BB962C8B-B14F-4D97-AF65-F5344CB8AC3E}">
        <p14:creationId xmlns:p14="http://schemas.microsoft.com/office/powerpoint/2010/main" val="3424379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B08A5-0707-9A3A-8476-36771F2C60A7}"/>
            </a:ext>
          </a:extLst>
        </p:cNvPr>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586AEE25-4209-9C7F-610F-162B6B005037}"/>
              </a:ext>
            </a:extLst>
          </p:cNvPr>
          <p:cNvSpPr>
            <a:spLocks noGrp="1"/>
          </p:cNvSpPr>
          <p:nvPr>
            <p:ph idx="1"/>
          </p:nvPr>
        </p:nvSpPr>
        <p:spPr>
          <a:xfrm>
            <a:off x="838200" y="690880"/>
            <a:ext cx="10515600" cy="5486083"/>
          </a:xfrm>
        </p:spPr>
        <p:txBody>
          <a:bodyPr>
            <a:normAutofit/>
          </a:bodyPr>
          <a:lstStyle/>
          <a:p>
            <a:r>
              <a:rPr lang="nb-NO"/>
              <a:t>De tjenestene som bruker har rett til å få organisert som BPA er personlig assistanse, herunder praktisk bistand og opplæring og støttekontakt, samt avlastning for foreldre med hjemmeboende barn under 18 år med nedsatt funksjonsevne. </a:t>
            </a:r>
          </a:p>
          <a:p>
            <a:r>
              <a:rPr lang="nb-NO"/>
              <a:t>Retten til BPA er knyttet til konkret timebehov. Kommunen skal fastlegge hvor mange timer personlig assistanse, eventuelt avlastning, det er behov for i det enkelte tilfelle. Dersom kommunen vurderer brukerens bistandsbehov til minst 32 timer per uke, og rettighetsbestemmelsens øvrige vilkår er oppfylt, vil vedkommende i utgangspunktet ha en rett til å få tjenesten organisert som BPA.</a:t>
            </a:r>
          </a:p>
          <a:p>
            <a:r>
              <a:rPr lang="nb-NO"/>
              <a:t>Brukere med et tjenestebehov på mellom 25 og 32 timer per uke vil også ha rett til BPA, med mindre kommunen kan dokumentere at slik organisering vil være vesentlig mer kostnadskrevende. </a:t>
            </a:r>
            <a:endParaRPr lang="nb-NO" dirty="0"/>
          </a:p>
        </p:txBody>
      </p:sp>
      <p:pic>
        <p:nvPicPr>
          <p:cNvPr id="3" name="Bilde 2" descr="Et bilde som inneholder tekst, logo, symbol, Font&#10;&#10;Automatisk generert beskrivelse">
            <a:extLst>
              <a:ext uri="{FF2B5EF4-FFF2-40B4-BE49-F238E27FC236}">
                <a16:creationId xmlns:a16="http://schemas.microsoft.com/office/drawing/2014/main" id="{3100ABA4-6FBE-2739-E782-1F94D26C9B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6063" y="5862701"/>
            <a:ext cx="4090802" cy="815933"/>
          </a:xfrm>
          <a:prstGeom prst="rect">
            <a:avLst/>
          </a:prstGeom>
        </p:spPr>
      </p:pic>
      <p:pic>
        <p:nvPicPr>
          <p:cNvPr id="7" name="Picture 5">
            <a:extLst>
              <a:ext uri="{FF2B5EF4-FFF2-40B4-BE49-F238E27FC236}">
                <a16:creationId xmlns:a16="http://schemas.microsoft.com/office/drawing/2014/main" id="{A31F00B7-EB8C-08FB-44CA-FA471C0BC26B}"/>
              </a:ext>
            </a:extLst>
          </p:cNvPr>
          <p:cNvPicPr>
            <a:picLocks noChangeAspect="1"/>
          </p:cNvPicPr>
          <p:nvPr/>
        </p:nvPicPr>
        <p:blipFill>
          <a:blip r:embed="rId3"/>
          <a:stretch>
            <a:fillRect/>
          </a:stretch>
        </p:blipFill>
        <p:spPr>
          <a:xfrm>
            <a:off x="10116876" y="4650715"/>
            <a:ext cx="2075124" cy="2207285"/>
          </a:xfrm>
          <a:prstGeom prst="rect">
            <a:avLst/>
          </a:prstGeom>
        </p:spPr>
      </p:pic>
      <p:sp>
        <p:nvSpPr>
          <p:cNvPr id="2" name="Rectangle 1">
            <a:extLst>
              <a:ext uri="{FF2B5EF4-FFF2-40B4-BE49-F238E27FC236}">
                <a16:creationId xmlns:a16="http://schemas.microsoft.com/office/drawing/2014/main" id="{E9E59BB1-9322-08A5-D9FF-1A1E8DDC3664}"/>
              </a:ext>
            </a:extLst>
          </p:cNvPr>
          <p:cNvSpPr>
            <a:spLocks noChangeArrowheads="1"/>
          </p:cNvSpPr>
          <p:nvPr/>
        </p:nvSpPr>
        <p:spPr bwMode="auto">
          <a:xfrm>
            <a:off x="0" y="-112046"/>
            <a:ext cx="184731" cy="224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23805"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b-NO" altLang="nb-NO" sz="1000" b="0" i="0" u="none" strike="noStrike" cap="none" normalizeH="0" baseline="0" dirty="0">
              <a:ln>
                <a:noFill/>
              </a:ln>
              <a:solidFill>
                <a:srgbClr val="000000"/>
              </a:solidFill>
              <a:effectLst/>
              <a:latin typeface="ksxfont2"/>
            </a:endParaRPr>
          </a:p>
        </p:txBody>
      </p:sp>
    </p:spTree>
    <p:extLst>
      <p:ext uri="{BB962C8B-B14F-4D97-AF65-F5344CB8AC3E}">
        <p14:creationId xmlns:p14="http://schemas.microsoft.com/office/powerpoint/2010/main" val="2635906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E0E4B-1CF3-EC6A-22A9-D19AA774EEAD}"/>
            </a:ext>
          </a:extLst>
        </p:cNvPr>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C56C793E-341D-487D-5A29-803CCFDE7293}"/>
              </a:ext>
            </a:extLst>
          </p:cNvPr>
          <p:cNvSpPr>
            <a:spLocks noGrp="1"/>
          </p:cNvSpPr>
          <p:nvPr>
            <p:ph idx="1"/>
          </p:nvPr>
        </p:nvSpPr>
        <p:spPr>
          <a:xfrm>
            <a:off x="838200" y="690880"/>
            <a:ext cx="10515600" cy="5486083"/>
          </a:xfrm>
        </p:spPr>
        <p:txBody>
          <a:bodyPr>
            <a:normAutofit lnSpcReduction="10000"/>
          </a:bodyPr>
          <a:lstStyle/>
          <a:p>
            <a:r>
              <a:rPr lang="nb-NO" dirty="0"/>
              <a:t>Retten for BPA er for personer under 67 år med langvarig og stort behov. Retten omfatter også personer over 67 som før fylte 67 har fått innvilget BPA. Med langvarig behov menes behov ut over 2 år. </a:t>
            </a:r>
          </a:p>
          <a:p>
            <a:r>
              <a:rPr lang="nb-NO" dirty="0"/>
              <a:t>Rettigheten omfatter ikke tjenester som krever flere enn en tjenesteyter til stede eller nattjeneste, med mindre brukere kontinuerlig har behov for slike tjenester.</a:t>
            </a:r>
          </a:p>
          <a:p>
            <a:r>
              <a:rPr lang="nb-NO" kern="100" dirty="0">
                <a:effectLst/>
                <a:ea typeface="Aptos" panose="020B0004020202020204" pitchFamily="34" charset="0"/>
                <a:cs typeface="Times New Roman" panose="02020603050405020304" pitchFamily="18" charset="0"/>
              </a:rPr>
              <a:t>Egenandel for brukerstyrt personlig assistanse følger de vanlige reglene i forskrift om egenandel for kommunale helse- og omsorgstjenester. Det følger av forskriftene at det kan kreves egenandel for tjenesten praktisk bistand og opplæring etter helse- og omsorgstjenesteloven § 3-2 første ledd nr. 6 bokstav b, herunder for brukerstyrt personlig assistanse, som ikke er til personlig stell og egenomsorg. Hvor mange timer det kan kreves vederlag for, må vurderes konkret.</a:t>
            </a:r>
          </a:p>
          <a:p>
            <a:pPr marL="0" indent="0">
              <a:buNone/>
            </a:pPr>
            <a:endParaRPr lang="nb-NO" dirty="0"/>
          </a:p>
        </p:txBody>
      </p:sp>
      <p:pic>
        <p:nvPicPr>
          <p:cNvPr id="3" name="Bilde 2" descr="Et bilde som inneholder tekst, logo, symbol, Font&#10;&#10;Automatisk generert beskrivelse">
            <a:extLst>
              <a:ext uri="{FF2B5EF4-FFF2-40B4-BE49-F238E27FC236}">
                <a16:creationId xmlns:a16="http://schemas.microsoft.com/office/drawing/2014/main" id="{FDF87C24-6567-A6F1-33EB-600C7BA8C3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6063" y="5862701"/>
            <a:ext cx="4090802" cy="815933"/>
          </a:xfrm>
          <a:prstGeom prst="rect">
            <a:avLst/>
          </a:prstGeom>
        </p:spPr>
      </p:pic>
      <p:pic>
        <p:nvPicPr>
          <p:cNvPr id="7" name="Picture 5">
            <a:extLst>
              <a:ext uri="{FF2B5EF4-FFF2-40B4-BE49-F238E27FC236}">
                <a16:creationId xmlns:a16="http://schemas.microsoft.com/office/drawing/2014/main" id="{8331BFF7-6E09-91E6-C4A5-622E69FE6587}"/>
              </a:ext>
            </a:extLst>
          </p:cNvPr>
          <p:cNvPicPr>
            <a:picLocks noChangeAspect="1"/>
          </p:cNvPicPr>
          <p:nvPr/>
        </p:nvPicPr>
        <p:blipFill>
          <a:blip r:embed="rId3"/>
          <a:stretch>
            <a:fillRect/>
          </a:stretch>
        </p:blipFill>
        <p:spPr>
          <a:xfrm>
            <a:off x="10116876" y="4650715"/>
            <a:ext cx="2075124" cy="2207285"/>
          </a:xfrm>
          <a:prstGeom prst="rect">
            <a:avLst/>
          </a:prstGeom>
        </p:spPr>
      </p:pic>
      <p:sp>
        <p:nvSpPr>
          <p:cNvPr id="2" name="Rectangle 1">
            <a:extLst>
              <a:ext uri="{FF2B5EF4-FFF2-40B4-BE49-F238E27FC236}">
                <a16:creationId xmlns:a16="http://schemas.microsoft.com/office/drawing/2014/main" id="{F3B1FB9C-68EF-8DDE-7B5C-01AA244DBE4C}"/>
              </a:ext>
            </a:extLst>
          </p:cNvPr>
          <p:cNvSpPr>
            <a:spLocks noChangeArrowheads="1"/>
          </p:cNvSpPr>
          <p:nvPr/>
        </p:nvSpPr>
        <p:spPr bwMode="auto">
          <a:xfrm>
            <a:off x="0" y="-112046"/>
            <a:ext cx="184731" cy="224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23805"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b-NO" altLang="nb-NO" sz="1000" b="0" i="0" u="none" strike="noStrike" cap="none" normalizeH="0" baseline="0" dirty="0">
              <a:ln>
                <a:noFill/>
              </a:ln>
              <a:solidFill>
                <a:srgbClr val="000000"/>
              </a:solidFill>
              <a:effectLst/>
              <a:latin typeface="ksxfont2"/>
            </a:endParaRPr>
          </a:p>
        </p:txBody>
      </p:sp>
    </p:spTree>
    <p:extLst>
      <p:ext uri="{BB962C8B-B14F-4D97-AF65-F5344CB8AC3E}">
        <p14:creationId xmlns:p14="http://schemas.microsoft.com/office/powerpoint/2010/main" val="606103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500A5-045F-13D2-7F48-E3680644F4D0}"/>
            </a:ext>
          </a:extLst>
        </p:cNvPr>
        <p:cNvGrpSpPr/>
        <p:nvPr/>
      </p:nvGrpSpPr>
      <p:grpSpPr>
        <a:xfrm>
          <a:off x="0" y="0"/>
          <a:ext cx="0" cy="0"/>
          <a:chOff x="0" y="0"/>
          <a:chExt cx="0" cy="0"/>
        </a:xfrm>
      </p:grpSpPr>
      <p:graphicFrame>
        <p:nvGraphicFramePr>
          <p:cNvPr id="4" name="Plassholder for innhold 3">
            <a:extLst>
              <a:ext uri="{FF2B5EF4-FFF2-40B4-BE49-F238E27FC236}">
                <a16:creationId xmlns:a16="http://schemas.microsoft.com/office/drawing/2014/main" id="{E3FCD907-28A3-3832-6F92-98626E565692}"/>
              </a:ext>
            </a:extLst>
          </p:cNvPr>
          <p:cNvGraphicFramePr>
            <a:graphicFrameLocks noGrp="1"/>
          </p:cNvGraphicFramePr>
          <p:nvPr>
            <p:ph idx="1"/>
            <p:extLst>
              <p:ext uri="{D42A27DB-BD31-4B8C-83A1-F6EECF244321}">
                <p14:modId xmlns:p14="http://schemas.microsoft.com/office/powerpoint/2010/main" val="1431248087"/>
              </p:ext>
            </p:extLst>
          </p:nvPr>
        </p:nvGraphicFramePr>
        <p:xfrm>
          <a:off x="670560" y="1239520"/>
          <a:ext cx="10553701" cy="4012803"/>
        </p:xfrm>
        <a:graphic>
          <a:graphicData uri="http://schemas.openxmlformats.org/drawingml/2006/table">
            <a:tbl>
              <a:tblPr firstRow="1" bandRow="1">
                <a:tableStyleId>{5C22544A-7EE6-4342-B048-85BDC9FD1C3A}</a:tableStyleId>
              </a:tblPr>
              <a:tblGrid>
                <a:gridCol w="1569693">
                  <a:extLst>
                    <a:ext uri="{9D8B030D-6E8A-4147-A177-3AD203B41FA5}">
                      <a16:colId xmlns:a16="http://schemas.microsoft.com/office/drawing/2014/main" val="2300121169"/>
                    </a:ext>
                  </a:extLst>
                </a:gridCol>
                <a:gridCol w="2246002">
                  <a:extLst>
                    <a:ext uri="{9D8B030D-6E8A-4147-A177-3AD203B41FA5}">
                      <a16:colId xmlns:a16="http://schemas.microsoft.com/office/drawing/2014/main" val="2370988978"/>
                    </a:ext>
                  </a:extLst>
                </a:gridCol>
                <a:gridCol w="2246002">
                  <a:extLst>
                    <a:ext uri="{9D8B030D-6E8A-4147-A177-3AD203B41FA5}">
                      <a16:colId xmlns:a16="http://schemas.microsoft.com/office/drawing/2014/main" val="3421692725"/>
                    </a:ext>
                  </a:extLst>
                </a:gridCol>
                <a:gridCol w="2246002">
                  <a:extLst>
                    <a:ext uri="{9D8B030D-6E8A-4147-A177-3AD203B41FA5}">
                      <a16:colId xmlns:a16="http://schemas.microsoft.com/office/drawing/2014/main" val="1680381116"/>
                    </a:ext>
                  </a:extLst>
                </a:gridCol>
                <a:gridCol w="2246002">
                  <a:extLst>
                    <a:ext uri="{9D8B030D-6E8A-4147-A177-3AD203B41FA5}">
                      <a16:colId xmlns:a16="http://schemas.microsoft.com/office/drawing/2014/main" val="261410197"/>
                    </a:ext>
                  </a:extLst>
                </a:gridCol>
              </a:tblGrid>
              <a:tr h="833120">
                <a:tc>
                  <a:txBody>
                    <a:bodyPr/>
                    <a:lstStyle/>
                    <a:p>
                      <a:r>
                        <a:rPr lang="nb-NO" sz="2400" dirty="0"/>
                        <a:t>Årstall</a:t>
                      </a:r>
                    </a:p>
                  </a:txBody>
                  <a:tcPr/>
                </a:tc>
                <a:tc>
                  <a:txBody>
                    <a:bodyPr/>
                    <a:lstStyle/>
                    <a:p>
                      <a:r>
                        <a:rPr lang="nb-NO" sz="2400" dirty="0"/>
                        <a:t>Antall brukere</a:t>
                      </a:r>
                    </a:p>
                  </a:txBody>
                  <a:tcPr/>
                </a:tc>
                <a:tc>
                  <a:txBody>
                    <a:bodyPr/>
                    <a:lstStyle/>
                    <a:p>
                      <a:r>
                        <a:rPr lang="nb-NO" sz="2400" dirty="0"/>
                        <a:t>Timer per uke</a:t>
                      </a:r>
                    </a:p>
                  </a:txBody>
                  <a:tcPr/>
                </a:tc>
                <a:tc>
                  <a:txBody>
                    <a:bodyPr/>
                    <a:lstStyle/>
                    <a:p>
                      <a:r>
                        <a:rPr lang="nb-NO" sz="2400" dirty="0"/>
                        <a:t>Timer per år</a:t>
                      </a:r>
                    </a:p>
                  </a:txBody>
                  <a:tcPr/>
                </a:tc>
                <a:tc>
                  <a:txBody>
                    <a:bodyPr/>
                    <a:lstStyle/>
                    <a:p>
                      <a:r>
                        <a:rPr lang="nb-NO" sz="2400" dirty="0"/>
                        <a:t>Kostnad</a:t>
                      </a:r>
                    </a:p>
                  </a:txBody>
                  <a:tcPr/>
                </a:tc>
                <a:extLst>
                  <a:ext uri="{0D108BD9-81ED-4DB2-BD59-A6C34878D82A}">
                    <a16:rowId xmlns:a16="http://schemas.microsoft.com/office/drawing/2014/main" val="3119919379"/>
                  </a:ext>
                </a:extLst>
              </a:tr>
              <a:tr h="436483">
                <a:tc>
                  <a:txBody>
                    <a:bodyPr/>
                    <a:lstStyle/>
                    <a:p>
                      <a:pPr algn="r"/>
                      <a:r>
                        <a:rPr lang="nb-NO" sz="2400" dirty="0"/>
                        <a:t>2019</a:t>
                      </a:r>
                    </a:p>
                  </a:txBody>
                  <a:tcPr/>
                </a:tc>
                <a:tc>
                  <a:txBody>
                    <a:bodyPr/>
                    <a:lstStyle/>
                    <a:p>
                      <a:pPr algn="r"/>
                      <a:r>
                        <a:rPr lang="nb-NO" sz="2400" dirty="0"/>
                        <a:t>10</a:t>
                      </a:r>
                    </a:p>
                  </a:txBody>
                  <a:tcPr/>
                </a:tc>
                <a:tc>
                  <a:txBody>
                    <a:bodyPr/>
                    <a:lstStyle/>
                    <a:p>
                      <a:pPr algn="r"/>
                      <a:r>
                        <a:rPr lang="nb-NO" sz="2400" dirty="0"/>
                        <a:t>449,5</a:t>
                      </a:r>
                    </a:p>
                  </a:txBody>
                  <a:tcPr/>
                </a:tc>
                <a:tc>
                  <a:txBody>
                    <a:bodyPr/>
                    <a:lstStyle/>
                    <a:p>
                      <a:pPr algn="r"/>
                      <a:r>
                        <a:rPr lang="nb-NO" sz="2400" dirty="0"/>
                        <a:t>23374</a:t>
                      </a:r>
                    </a:p>
                  </a:txBody>
                  <a:tcPr/>
                </a:tc>
                <a:tc>
                  <a:txBody>
                    <a:bodyPr/>
                    <a:lstStyle/>
                    <a:p>
                      <a:pPr algn="r"/>
                      <a:r>
                        <a:rPr lang="nb-NO" sz="2400" dirty="0"/>
                        <a:t>4,1 </a:t>
                      </a:r>
                      <a:r>
                        <a:rPr lang="nb-NO" sz="2400" dirty="0" err="1"/>
                        <a:t>mill</a:t>
                      </a:r>
                      <a:endParaRPr lang="nb-NO" sz="2400" dirty="0"/>
                    </a:p>
                  </a:txBody>
                  <a:tcPr/>
                </a:tc>
                <a:extLst>
                  <a:ext uri="{0D108BD9-81ED-4DB2-BD59-A6C34878D82A}">
                    <a16:rowId xmlns:a16="http://schemas.microsoft.com/office/drawing/2014/main" val="1486109403"/>
                  </a:ext>
                </a:extLst>
              </a:tr>
              <a:tr h="436483">
                <a:tc>
                  <a:txBody>
                    <a:bodyPr/>
                    <a:lstStyle/>
                    <a:p>
                      <a:pPr algn="r"/>
                      <a:r>
                        <a:rPr lang="nb-NO" sz="2400" dirty="0"/>
                        <a:t>2020</a:t>
                      </a:r>
                    </a:p>
                  </a:txBody>
                  <a:tcPr/>
                </a:tc>
                <a:tc>
                  <a:txBody>
                    <a:bodyPr/>
                    <a:lstStyle/>
                    <a:p>
                      <a:pPr algn="r"/>
                      <a:r>
                        <a:rPr lang="nb-NO" sz="2400" dirty="0"/>
                        <a:t>13</a:t>
                      </a:r>
                    </a:p>
                  </a:txBody>
                  <a:tcPr/>
                </a:tc>
                <a:tc>
                  <a:txBody>
                    <a:bodyPr/>
                    <a:lstStyle/>
                    <a:p>
                      <a:pPr algn="r"/>
                      <a:r>
                        <a:rPr lang="nb-NO" sz="2400" dirty="0"/>
                        <a:t>471,5</a:t>
                      </a:r>
                    </a:p>
                  </a:txBody>
                  <a:tcPr/>
                </a:tc>
                <a:tc>
                  <a:txBody>
                    <a:bodyPr/>
                    <a:lstStyle/>
                    <a:p>
                      <a:pPr algn="r"/>
                      <a:r>
                        <a:rPr lang="nb-NO" sz="2400" dirty="0"/>
                        <a:t>24518</a:t>
                      </a:r>
                    </a:p>
                  </a:txBody>
                  <a:tcPr/>
                </a:tc>
                <a:tc>
                  <a:txBody>
                    <a:bodyPr/>
                    <a:lstStyle/>
                    <a:p>
                      <a:pPr algn="r"/>
                      <a:r>
                        <a:rPr lang="nb-NO" sz="2400" dirty="0"/>
                        <a:t>5,5 </a:t>
                      </a:r>
                      <a:r>
                        <a:rPr lang="nb-NO" sz="2400" dirty="0" err="1"/>
                        <a:t>mill</a:t>
                      </a:r>
                      <a:endParaRPr lang="nb-NO" sz="2400" dirty="0"/>
                    </a:p>
                  </a:txBody>
                  <a:tcPr/>
                </a:tc>
                <a:extLst>
                  <a:ext uri="{0D108BD9-81ED-4DB2-BD59-A6C34878D82A}">
                    <a16:rowId xmlns:a16="http://schemas.microsoft.com/office/drawing/2014/main" val="73763913"/>
                  </a:ext>
                </a:extLst>
              </a:tr>
              <a:tr h="436483">
                <a:tc>
                  <a:txBody>
                    <a:bodyPr/>
                    <a:lstStyle/>
                    <a:p>
                      <a:pPr algn="r"/>
                      <a:r>
                        <a:rPr lang="nb-NO" sz="2400" dirty="0"/>
                        <a:t>2021</a:t>
                      </a:r>
                    </a:p>
                  </a:txBody>
                  <a:tcPr/>
                </a:tc>
                <a:tc>
                  <a:txBody>
                    <a:bodyPr/>
                    <a:lstStyle/>
                    <a:p>
                      <a:pPr algn="r"/>
                      <a:r>
                        <a:rPr lang="nb-NO" sz="2400" dirty="0"/>
                        <a:t>17</a:t>
                      </a:r>
                    </a:p>
                  </a:txBody>
                  <a:tcPr/>
                </a:tc>
                <a:tc>
                  <a:txBody>
                    <a:bodyPr/>
                    <a:lstStyle/>
                    <a:p>
                      <a:pPr algn="r"/>
                      <a:r>
                        <a:rPr lang="nb-NO" sz="2400" dirty="0"/>
                        <a:t>535,5</a:t>
                      </a:r>
                    </a:p>
                  </a:txBody>
                  <a:tcPr/>
                </a:tc>
                <a:tc>
                  <a:txBody>
                    <a:bodyPr/>
                    <a:lstStyle/>
                    <a:p>
                      <a:pPr algn="r"/>
                      <a:r>
                        <a:rPr lang="nb-NO" sz="2400" dirty="0"/>
                        <a:t>27846</a:t>
                      </a:r>
                    </a:p>
                  </a:txBody>
                  <a:tcPr/>
                </a:tc>
                <a:tc>
                  <a:txBody>
                    <a:bodyPr/>
                    <a:lstStyle/>
                    <a:p>
                      <a:pPr algn="r"/>
                      <a:r>
                        <a:rPr lang="nb-NO" sz="2400" dirty="0"/>
                        <a:t>9,0 </a:t>
                      </a:r>
                      <a:r>
                        <a:rPr lang="nb-NO" sz="2400" dirty="0" err="1"/>
                        <a:t>mill</a:t>
                      </a:r>
                      <a:endParaRPr lang="nb-NO" sz="2400" dirty="0"/>
                    </a:p>
                  </a:txBody>
                  <a:tcPr/>
                </a:tc>
                <a:extLst>
                  <a:ext uri="{0D108BD9-81ED-4DB2-BD59-A6C34878D82A}">
                    <a16:rowId xmlns:a16="http://schemas.microsoft.com/office/drawing/2014/main" val="2720477936"/>
                  </a:ext>
                </a:extLst>
              </a:tr>
              <a:tr h="436483">
                <a:tc>
                  <a:txBody>
                    <a:bodyPr/>
                    <a:lstStyle/>
                    <a:p>
                      <a:pPr algn="r"/>
                      <a:r>
                        <a:rPr lang="nb-NO" sz="2400" dirty="0"/>
                        <a:t>2022</a:t>
                      </a:r>
                    </a:p>
                  </a:txBody>
                  <a:tcPr/>
                </a:tc>
                <a:tc>
                  <a:txBody>
                    <a:bodyPr/>
                    <a:lstStyle/>
                    <a:p>
                      <a:pPr algn="r"/>
                      <a:r>
                        <a:rPr lang="nb-NO" sz="2400" dirty="0"/>
                        <a:t>23</a:t>
                      </a:r>
                    </a:p>
                  </a:txBody>
                  <a:tcPr/>
                </a:tc>
                <a:tc>
                  <a:txBody>
                    <a:bodyPr/>
                    <a:lstStyle/>
                    <a:p>
                      <a:pPr algn="r"/>
                      <a:r>
                        <a:rPr lang="nb-NO" sz="2400" dirty="0"/>
                        <a:t>727,5</a:t>
                      </a:r>
                    </a:p>
                  </a:txBody>
                  <a:tcPr/>
                </a:tc>
                <a:tc>
                  <a:txBody>
                    <a:bodyPr/>
                    <a:lstStyle/>
                    <a:p>
                      <a:pPr algn="r"/>
                      <a:r>
                        <a:rPr lang="nb-NO" sz="2400" dirty="0"/>
                        <a:t>37830</a:t>
                      </a:r>
                    </a:p>
                  </a:txBody>
                  <a:tcPr/>
                </a:tc>
                <a:tc>
                  <a:txBody>
                    <a:bodyPr/>
                    <a:lstStyle/>
                    <a:p>
                      <a:pPr algn="r"/>
                      <a:r>
                        <a:rPr lang="nb-NO" sz="2400" dirty="0"/>
                        <a:t>12,4 </a:t>
                      </a:r>
                      <a:r>
                        <a:rPr lang="nb-NO" sz="2400" dirty="0" err="1"/>
                        <a:t>mill</a:t>
                      </a:r>
                      <a:endParaRPr lang="nb-NO" sz="2400" dirty="0"/>
                    </a:p>
                  </a:txBody>
                  <a:tcPr/>
                </a:tc>
                <a:extLst>
                  <a:ext uri="{0D108BD9-81ED-4DB2-BD59-A6C34878D82A}">
                    <a16:rowId xmlns:a16="http://schemas.microsoft.com/office/drawing/2014/main" val="4200254639"/>
                  </a:ext>
                </a:extLst>
              </a:tr>
              <a:tr h="436483">
                <a:tc>
                  <a:txBody>
                    <a:bodyPr/>
                    <a:lstStyle/>
                    <a:p>
                      <a:pPr algn="r"/>
                      <a:r>
                        <a:rPr lang="nb-NO" sz="2400" dirty="0"/>
                        <a:t>2023</a:t>
                      </a:r>
                    </a:p>
                  </a:txBody>
                  <a:tcPr/>
                </a:tc>
                <a:tc>
                  <a:txBody>
                    <a:bodyPr/>
                    <a:lstStyle/>
                    <a:p>
                      <a:pPr algn="r"/>
                      <a:r>
                        <a:rPr lang="nb-NO" sz="2400" dirty="0"/>
                        <a:t>30</a:t>
                      </a:r>
                    </a:p>
                  </a:txBody>
                  <a:tcPr/>
                </a:tc>
                <a:tc>
                  <a:txBody>
                    <a:bodyPr/>
                    <a:lstStyle/>
                    <a:p>
                      <a:pPr algn="r"/>
                      <a:r>
                        <a:rPr lang="nb-NO" sz="2400" dirty="0"/>
                        <a:t>1040,5</a:t>
                      </a:r>
                    </a:p>
                  </a:txBody>
                  <a:tcPr/>
                </a:tc>
                <a:tc>
                  <a:txBody>
                    <a:bodyPr/>
                    <a:lstStyle/>
                    <a:p>
                      <a:pPr algn="r"/>
                      <a:r>
                        <a:rPr lang="nb-NO" sz="2400" dirty="0"/>
                        <a:t>54106</a:t>
                      </a:r>
                    </a:p>
                  </a:txBody>
                  <a:tcPr/>
                </a:tc>
                <a:tc>
                  <a:txBody>
                    <a:bodyPr/>
                    <a:lstStyle/>
                    <a:p>
                      <a:pPr algn="r"/>
                      <a:r>
                        <a:rPr lang="nb-NO" sz="2400" dirty="0"/>
                        <a:t>17,1 </a:t>
                      </a:r>
                      <a:r>
                        <a:rPr lang="nb-NO" sz="2400" dirty="0" err="1"/>
                        <a:t>mill</a:t>
                      </a:r>
                      <a:endParaRPr lang="nb-NO" sz="2400" dirty="0"/>
                    </a:p>
                  </a:txBody>
                  <a:tcPr/>
                </a:tc>
                <a:extLst>
                  <a:ext uri="{0D108BD9-81ED-4DB2-BD59-A6C34878D82A}">
                    <a16:rowId xmlns:a16="http://schemas.microsoft.com/office/drawing/2014/main" val="336260847"/>
                  </a:ext>
                </a:extLst>
              </a:tr>
              <a:tr h="436483">
                <a:tc>
                  <a:txBody>
                    <a:bodyPr/>
                    <a:lstStyle/>
                    <a:p>
                      <a:pPr algn="r"/>
                      <a:r>
                        <a:rPr lang="nb-NO" sz="2400" dirty="0"/>
                        <a:t>2024</a:t>
                      </a:r>
                    </a:p>
                  </a:txBody>
                  <a:tcPr/>
                </a:tc>
                <a:tc>
                  <a:txBody>
                    <a:bodyPr/>
                    <a:lstStyle/>
                    <a:p>
                      <a:pPr algn="r"/>
                      <a:r>
                        <a:rPr lang="nb-NO" sz="2400" dirty="0"/>
                        <a:t>35</a:t>
                      </a:r>
                    </a:p>
                  </a:txBody>
                  <a:tcPr/>
                </a:tc>
                <a:tc>
                  <a:txBody>
                    <a:bodyPr/>
                    <a:lstStyle/>
                    <a:p>
                      <a:pPr algn="r"/>
                      <a:r>
                        <a:rPr lang="nb-NO" sz="2400" dirty="0"/>
                        <a:t>1423</a:t>
                      </a:r>
                    </a:p>
                  </a:txBody>
                  <a:tcPr/>
                </a:tc>
                <a:tc>
                  <a:txBody>
                    <a:bodyPr/>
                    <a:lstStyle/>
                    <a:p>
                      <a:pPr algn="r"/>
                      <a:r>
                        <a:rPr lang="nb-NO" sz="2400" dirty="0"/>
                        <a:t>73996</a:t>
                      </a:r>
                    </a:p>
                  </a:txBody>
                  <a:tcPr/>
                </a:tc>
                <a:tc>
                  <a:txBody>
                    <a:bodyPr/>
                    <a:lstStyle/>
                    <a:p>
                      <a:pPr algn="r"/>
                      <a:r>
                        <a:rPr lang="nb-NO" sz="2400" dirty="0"/>
                        <a:t>26,3 </a:t>
                      </a:r>
                      <a:r>
                        <a:rPr lang="nb-NO" sz="2400" dirty="0" err="1"/>
                        <a:t>mill</a:t>
                      </a:r>
                      <a:endParaRPr lang="nb-NO" sz="2400" dirty="0"/>
                    </a:p>
                  </a:txBody>
                  <a:tcPr/>
                </a:tc>
                <a:extLst>
                  <a:ext uri="{0D108BD9-81ED-4DB2-BD59-A6C34878D82A}">
                    <a16:rowId xmlns:a16="http://schemas.microsoft.com/office/drawing/2014/main" val="297759604"/>
                  </a:ext>
                </a:extLst>
              </a:tr>
              <a:tr h="436483">
                <a:tc>
                  <a:txBody>
                    <a:bodyPr/>
                    <a:lstStyle/>
                    <a:p>
                      <a:endParaRPr lang="nb-NO"/>
                    </a:p>
                  </a:txBody>
                  <a:tcPr/>
                </a:tc>
                <a:tc>
                  <a:txBody>
                    <a:bodyPr/>
                    <a:lstStyle/>
                    <a:p>
                      <a:endParaRPr lang="nb-NO"/>
                    </a:p>
                  </a:txBody>
                  <a:tcPr/>
                </a:tc>
                <a:tc>
                  <a:txBody>
                    <a:bodyPr/>
                    <a:lstStyle/>
                    <a:p>
                      <a:endParaRPr lang="nb-NO"/>
                    </a:p>
                  </a:txBody>
                  <a:tcPr/>
                </a:tc>
                <a:tc>
                  <a:txBody>
                    <a:bodyPr/>
                    <a:lstStyle/>
                    <a:p>
                      <a:endParaRPr lang="nb-NO"/>
                    </a:p>
                  </a:txBody>
                  <a:tcPr/>
                </a:tc>
                <a:tc>
                  <a:txBody>
                    <a:bodyPr/>
                    <a:lstStyle/>
                    <a:p>
                      <a:endParaRPr lang="nb-NO" dirty="0"/>
                    </a:p>
                  </a:txBody>
                  <a:tcPr/>
                </a:tc>
                <a:extLst>
                  <a:ext uri="{0D108BD9-81ED-4DB2-BD59-A6C34878D82A}">
                    <a16:rowId xmlns:a16="http://schemas.microsoft.com/office/drawing/2014/main" val="1438843376"/>
                  </a:ext>
                </a:extLst>
              </a:tr>
            </a:tbl>
          </a:graphicData>
        </a:graphic>
      </p:graphicFrame>
      <p:pic>
        <p:nvPicPr>
          <p:cNvPr id="3" name="Bilde 2" descr="Et bilde som inneholder tekst, logo, symbol, Font&#10;&#10;Automatisk generert beskrivelse">
            <a:extLst>
              <a:ext uri="{FF2B5EF4-FFF2-40B4-BE49-F238E27FC236}">
                <a16:creationId xmlns:a16="http://schemas.microsoft.com/office/drawing/2014/main" id="{7243A7AF-A87E-EC99-ABCE-FCF32CA2BB3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6063" y="5862701"/>
            <a:ext cx="4090802" cy="815933"/>
          </a:xfrm>
          <a:prstGeom prst="rect">
            <a:avLst/>
          </a:prstGeom>
        </p:spPr>
      </p:pic>
      <p:pic>
        <p:nvPicPr>
          <p:cNvPr id="7" name="Picture 5">
            <a:extLst>
              <a:ext uri="{FF2B5EF4-FFF2-40B4-BE49-F238E27FC236}">
                <a16:creationId xmlns:a16="http://schemas.microsoft.com/office/drawing/2014/main" id="{73923A84-49F5-634F-DFA4-DFD192183472}"/>
              </a:ext>
            </a:extLst>
          </p:cNvPr>
          <p:cNvPicPr>
            <a:picLocks noChangeAspect="1"/>
          </p:cNvPicPr>
          <p:nvPr/>
        </p:nvPicPr>
        <p:blipFill>
          <a:blip r:embed="rId3"/>
          <a:stretch>
            <a:fillRect/>
          </a:stretch>
        </p:blipFill>
        <p:spPr>
          <a:xfrm>
            <a:off x="10116876" y="4650715"/>
            <a:ext cx="2075124" cy="2207285"/>
          </a:xfrm>
          <a:prstGeom prst="rect">
            <a:avLst/>
          </a:prstGeom>
        </p:spPr>
      </p:pic>
      <p:sp>
        <p:nvSpPr>
          <p:cNvPr id="2" name="Rectangle 1">
            <a:extLst>
              <a:ext uri="{FF2B5EF4-FFF2-40B4-BE49-F238E27FC236}">
                <a16:creationId xmlns:a16="http://schemas.microsoft.com/office/drawing/2014/main" id="{08095F96-816B-0528-5051-E4E09FFEA6B2}"/>
              </a:ext>
            </a:extLst>
          </p:cNvPr>
          <p:cNvSpPr>
            <a:spLocks noChangeArrowheads="1"/>
          </p:cNvSpPr>
          <p:nvPr/>
        </p:nvSpPr>
        <p:spPr bwMode="auto">
          <a:xfrm>
            <a:off x="0" y="-112046"/>
            <a:ext cx="184731" cy="224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23805"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b-NO" altLang="nb-NO" sz="1000" b="0" i="0" u="none" strike="noStrike" cap="none" normalizeH="0" baseline="0" dirty="0">
              <a:ln>
                <a:noFill/>
              </a:ln>
              <a:solidFill>
                <a:srgbClr val="000000"/>
              </a:solidFill>
              <a:effectLst/>
              <a:latin typeface="ksxfont2"/>
            </a:endParaRPr>
          </a:p>
        </p:txBody>
      </p:sp>
    </p:spTree>
    <p:extLst>
      <p:ext uri="{BB962C8B-B14F-4D97-AF65-F5344CB8AC3E}">
        <p14:creationId xmlns:p14="http://schemas.microsoft.com/office/powerpoint/2010/main" val="1393848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C45FE-F7A6-002D-DE86-02C4802DCFBF}"/>
            </a:ext>
          </a:extLst>
        </p:cNvPr>
        <p:cNvGrpSpPr/>
        <p:nvPr/>
      </p:nvGrpSpPr>
      <p:grpSpPr>
        <a:xfrm>
          <a:off x="0" y="0"/>
          <a:ext cx="0" cy="0"/>
          <a:chOff x="0" y="0"/>
          <a:chExt cx="0" cy="0"/>
        </a:xfrm>
      </p:grpSpPr>
      <p:pic>
        <p:nvPicPr>
          <p:cNvPr id="3" name="Bilde 2" descr="Et bilde som inneholder tekst, logo, symbol, Font&#10;&#10;Automatisk generert beskrivelse">
            <a:extLst>
              <a:ext uri="{FF2B5EF4-FFF2-40B4-BE49-F238E27FC236}">
                <a16:creationId xmlns:a16="http://schemas.microsoft.com/office/drawing/2014/main" id="{CBCE1EC2-3BCE-244E-5F1A-AE82D389B0F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6063" y="5862701"/>
            <a:ext cx="4090802" cy="815933"/>
          </a:xfrm>
          <a:prstGeom prst="rect">
            <a:avLst/>
          </a:prstGeom>
        </p:spPr>
      </p:pic>
      <p:pic>
        <p:nvPicPr>
          <p:cNvPr id="7" name="Picture 5">
            <a:extLst>
              <a:ext uri="{FF2B5EF4-FFF2-40B4-BE49-F238E27FC236}">
                <a16:creationId xmlns:a16="http://schemas.microsoft.com/office/drawing/2014/main" id="{0B9C2D35-0A86-33FC-5B2F-04171569CA19}"/>
              </a:ext>
            </a:extLst>
          </p:cNvPr>
          <p:cNvPicPr>
            <a:picLocks noChangeAspect="1"/>
          </p:cNvPicPr>
          <p:nvPr/>
        </p:nvPicPr>
        <p:blipFill>
          <a:blip r:embed="rId3"/>
          <a:stretch>
            <a:fillRect/>
          </a:stretch>
        </p:blipFill>
        <p:spPr>
          <a:xfrm>
            <a:off x="10116876" y="4650715"/>
            <a:ext cx="2075124" cy="2207285"/>
          </a:xfrm>
          <a:prstGeom prst="rect">
            <a:avLst/>
          </a:prstGeom>
        </p:spPr>
      </p:pic>
      <p:sp>
        <p:nvSpPr>
          <p:cNvPr id="2" name="Rectangle 1">
            <a:extLst>
              <a:ext uri="{FF2B5EF4-FFF2-40B4-BE49-F238E27FC236}">
                <a16:creationId xmlns:a16="http://schemas.microsoft.com/office/drawing/2014/main" id="{C29116B7-46BB-06D4-0D4C-4BA74C9C18F2}"/>
              </a:ext>
            </a:extLst>
          </p:cNvPr>
          <p:cNvSpPr>
            <a:spLocks noChangeArrowheads="1"/>
          </p:cNvSpPr>
          <p:nvPr/>
        </p:nvSpPr>
        <p:spPr bwMode="auto">
          <a:xfrm>
            <a:off x="0" y="-112046"/>
            <a:ext cx="184731" cy="224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23805"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nb-NO" altLang="nb-NO" sz="1000" b="0" i="0" u="none" strike="noStrike" kern="1200" cap="none" spc="0" normalizeH="0" baseline="0" noProof="0" dirty="0">
              <a:ln>
                <a:noFill/>
              </a:ln>
              <a:solidFill>
                <a:srgbClr val="000000"/>
              </a:solidFill>
              <a:effectLst/>
              <a:uLnTx/>
              <a:uFillTx/>
              <a:latin typeface="ksxfont2"/>
              <a:ea typeface="+mn-ea"/>
              <a:cs typeface="+mn-cs"/>
            </a:endParaRPr>
          </a:p>
        </p:txBody>
      </p:sp>
      <p:graphicFrame>
        <p:nvGraphicFramePr>
          <p:cNvPr id="5" name="Plassholder for innhold 4">
            <a:extLst>
              <a:ext uri="{FF2B5EF4-FFF2-40B4-BE49-F238E27FC236}">
                <a16:creationId xmlns:a16="http://schemas.microsoft.com/office/drawing/2014/main" id="{1357B58F-128F-0427-1ABA-FD196DF46B89}"/>
              </a:ext>
            </a:extLst>
          </p:cNvPr>
          <p:cNvGraphicFramePr>
            <a:graphicFrameLocks noGrp="1"/>
          </p:cNvGraphicFramePr>
          <p:nvPr>
            <p:ph idx="1"/>
            <p:extLst>
              <p:ext uri="{D42A27DB-BD31-4B8C-83A1-F6EECF244321}">
                <p14:modId xmlns:p14="http://schemas.microsoft.com/office/powerpoint/2010/main" val="797253226"/>
              </p:ext>
            </p:extLst>
          </p:nvPr>
        </p:nvGraphicFramePr>
        <p:xfrm>
          <a:off x="838200" y="530087"/>
          <a:ext cx="10515600" cy="520810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77011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FC27C-56B9-7DE0-84C2-73D72927BCD0}"/>
            </a:ext>
          </a:extLst>
        </p:cNvPr>
        <p:cNvGrpSpPr/>
        <p:nvPr/>
      </p:nvGrpSpPr>
      <p:grpSpPr>
        <a:xfrm>
          <a:off x="0" y="0"/>
          <a:ext cx="0" cy="0"/>
          <a:chOff x="0" y="0"/>
          <a:chExt cx="0" cy="0"/>
        </a:xfrm>
      </p:grpSpPr>
      <p:sp>
        <p:nvSpPr>
          <p:cNvPr id="4" name="Tittel 3">
            <a:extLst>
              <a:ext uri="{FF2B5EF4-FFF2-40B4-BE49-F238E27FC236}">
                <a16:creationId xmlns:a16="http://schemas.microsoft.com/office/drawing/2014/main" id="{AB5B9ECA-7CD5-4B33-4C9F-096ACFDDE6D3}"/>
              </a:ext>
            </a:extLst>
          </p:cNvPr>
          <p:cNvSpPr>
            <a:spLocks noGrp="1"/>
          </p:cNvSpPr>
          <p:nvPr>
            <p:ph type="title"/>
          </p:nvPr>
        </p:nvSpPr>
        <p:spPr/>
        <p:txBody>
          <a:bodyPr/>
          <a:lstStyle/>
          <a:p>
            <a:r>
              <a:rPr lang="nb-NO" dirty="0"/>
              <a:t>Ressurskrevende tjenester</a:t>
            </a:r>
          </a:p>
        </p:txBody>
      </p:sp>
      <p:sp>
        <p:nvSpPr>
          <p:cNvPr id="13" name="Content Placeholder 2">
            <a:extLst>
              <a:ext uri="{FF2B5EF4-FFF2-40B4-BE49-F238E27FC236}">
                <a16:creationId xmlns:a16="http://schemas.microsoft.com/office/drawing/2014/main" id="{ECE9158F-FC9E-B689-B9E8-25D80D331B34}"/>
              </a:ext>
            </a:extLst>
          </p:cNvPr>
          <p:cNvSpPr>
            <a:spLocks noGrp="1"/>
          </p:cNvSpPr>
          <p:nvPr>
            <p:ph idx="1"/>
          </p:nvPr>
        </p:nvSpPr>
        <p:spPr/>
        <p:txBody>
          <a:bodyPr>
            <a:normAutofit/>
          </a:bodyPr>
          <a:lstStyle/>
          <a:p>
            <a:r>
              <a:rPr lang="nb-NO" dirty="0"/>
              <a:t>Det søkes om delvis refusjon av direkte lønnskostnader knyttet til disse tjenestene. I 2024 var denne refusjonen på 80 %. </a:t>
            </a:r>
          </a:p>
          <a:p>
            <a:r>
              <a:rPr lang="nb-NO" dirty="0"/>
              <a:t>Formålet med ordningen er å legge til rette for at kommunene kan gi et godt tjenestetilbud til mottakere som har krav på omfattende helse og omsorgstjenester.</a:t>
            </a:r>
          </a:p>
          <a:p>
            <a:r>
              <a:rPr lang="nb-NO" dirty="0"/>
              <a:t>Innslagspunktet før det utløses delvis refusjon er i 2025 satt til 1 692 000 kroner. Har personen en psykisk utviklingshemming skal en også trekke fra 890 000 kroner. </a:t>
            </a:r>
          </a:p>
          <a:p>
            <a:r>
              <a:rPr lang="nb-NO" dirty="0"/>
              <a:t>Personer over 67 år omfattes ikke av ordningen. </a:t>
            </a:r>
          </a:p>
        </p:txBody>
      </p:sp>
      <p:pic>
        <p:nvPicPr>
          <p:cNvPr id="3" name="Bilde 2" descr="Et bilde som inneholder tekst, logo, symbol, Font&#10;&#10;Automatisk generert beskrivelse">
            <a:extLst>
              <a:ext uri="{FF2B5EF4-FFF2-40B4-BE49-F238E27FC236}">
                <a16:creationId xmlns:a16="http://schemas.microsoft.com/office/drawing/2014/main" id="{E1021EE6-5303-7150-74A8-71633293B82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6063" y="5862701"/>
            <a:ext cx="4090802" cy="815933"/>
          </a:xfrm>
          <a:prstGeom prst="rect">
            <a:avLst/>
          </a:prstGeom>
        </p:spPr>
      </p:pic>
      <p:pic>
        <p:nvPicPr>
          <p:cNvPr id="7" name="Picture 5">
            <a:extLst>
              <a:ext uri="{FF2B5EF4-FFF2-40B4-BE49-F238E27FC236}">
                <a16:creationId xmlns:a16="http://schemas.microsoft.com/office/drawing/2014/main" id="{17C28098-1800-48CB-8C76-F51333D31B03}"/>
              </a:ext>
            </a:extLst>
          </p:cNvPr>
          <p:cNvPicPr>
            <a:picLocks noChangeAspect="1"/>
          </p:cNvPicPr>
          <p:nvPr/>
        </p:nvPicPr>
        <p:blipFill>
          <a:blip r:embed="rId3"/>
          <a:stretch>
            <a:fillRect/>
          </a:stretch>
        </p:blipFill>
        <p:spPr>
          <a:xfrm>
            <a:off x="10116876" y="4650715"/>
            <a:ext cx="2075124" cy="2207285"/>
          </a:xfrm>
          <a:prstGeom prst="rect">
            <a:avLst/>
          </a:prstGeom>
        </p:spPr>
      </p:pic>
      <p:sp>
        <p:nvSpPr>
          <p:cNvPr id="2" name="Rectangle 1">
            <a:extLst>
              <a:ext uri="{FF2B5EF4-FFF2-40B4-BE49-F238E27FC236}">
                <a16:creationId xmlns:a16="http://schemas.microsoft.com/office/drawing/2014/main" id="{5CBC1CB1-232C-B2FA-EA25-A3EB3C8F4110}"/>
              </a:ext>
            </a:extLst>
          </p:cNvPr>
          <p:cNvSpPr>
            <a:spLocks noChangeArrowheads="1"/>
          </p:cNvSpPr>
          <p:nvPr/>
        </p:nvSpPr>
        <p:spPr bwMode="auto">
          <a:xfrm>
            <a:off x="0" y="-112046"/>
            <a:ext cx="184731" cy="224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23805"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nb-NO" altLang="nb-NO" sz="1000" b="0" i="0" u="none" strike="noStrike" kern="1200" cap="none" spc="0" normalizeH="0" baseline="0" noProof="0" dirty="0">
              <a:ln>
                <a:noFill/>
              </a:ln>
              <a:solidFill>
                <a:srgbClr val="000000"/>
              </a:solidFill>
              <a:effectLst/>
              <a:uLnTx/>
              <a:uFillTx/>
              <a:latin typeface="ksxfont2"/>
              <a:ea typeface="+mn-ea"/>
              <a:cs typeface="+mn-cs"/>
            </a:endParaRPr>
          </a:p>
        </p:txBody>
      </p:sp>
    </p:spTree>
    <p:extLst>
      <p:ext uri="{BB962C8B-B14F-4D97-AF65-F5344CB8AC3E}">
        <p14:creationId xmlns:p14="http://schemas.microsoft.com/office/powerpoint/2010/main" val="319097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0A896-E961-EEB5-19A9-9A732143B93A}"/>
            </a:ext>
          </a:extLst>
        </p:cNvPr>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DED1E4F5-4A3C-040F-B9BF-79168AA1B078}"/>
              </a:ext>
            </a:extLst>
          </p:cNvPr>
          <p:cNvSpPr>
            <a:spLocks noGrp="1"/>
          </p:cNvSpPr>
          <p:nvPr>
            <p:ph idx="1"/>
          </p:nvPr>
        </p:nvSpPr>
        <p:spPr>
          <a:xfrm>
            <a:off x="838200" y="690880"/>
            <a:ext cx="10515600" cy="5486083"/>
          </a:xfrm>
        </p:spPr>
        <p:txBody>
          <a:bodyPr>
            <a:normAutofit/>
          </a:bodyPr>
          <a:lstStyle/>
          <a:p>
            <a:r>
              <a:rPr lang="nb-NO" dirty="0"/>
              <a:t>Den største andelen av ressurskrevende brukere befinner seg i enhet bolig og mestring, men det er noen få på omsorgssentrene og institusjon. </a:t>
            </a:r>
          </a:p>
          <a:p>
            <a:r>
              <a:rPr lang="nb-NO" dirty="0"/>
              <a:t>Endring av adferd, utagering, krevende å bo sammen med andre. Tilleggsdiagnoser til PU. </a:t>
            </a:r>
          </a:p>
          <a:p>
            <a:r>
              <a:rPr lang="nb-NO" dirty="0"/>
              <a:t>For lite boliger å tilby. </a:t>
            </a:r>
          </a:p>
          <a:p>
            <a:endParaRPr lang="nb-NO" dirty="0"/>
          </a:p>
        </p:txBody>
      </p:sp>
      <p:pic>
        <p:nvPicPr>
          <p:cNvPr id="3" name="Bilde 2" descr="Et bilde som inneholder tekst, logo, symbol, Font&#10;&#10;Automatisk generert beskrivelse">
            <a:extLst>
              <a:ext uri="{FF2B5EF4-FFF2-40B4-BE49-F238E27FC236}">
                <a16:creationId xmlns:a16="http://schemas.microsoft.com/office/drawing/2014/main" id="{651A6684-3BAE-1394-7008-60E9F65989E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6063" y="5862701"/>
            <a:ext cx="4090802" cy="815933"/>
          </a:xfrm>
          <a:prstGeom prst="rect">
            <a:avLst/>
          </a:prstGeom>
        </p:spPr>
      </p:pic>
      <p:pic>
        <p:nvPicPr>
          <p:cNvPr id="7" name="Picture 5">
            <a:extLst>
              <a:ext uri="{FF2B5EF4-FFF2-40B4-BE49-F238E27FC236}">
                <a16:creationId xmlns:a16="http://schemas.microsoft.com/office/drawing/2014/main" id="{819AC784-C057-BA45-8EB7-8C34E1236FF4}"/>
              </a:ext>
            </a:extLst>
          </p:cNvPr>
          <p:cNvPicPr>
            <a:picLocks noChangeAspect="1"/>
          </p:cNvPicPr>
          <p:nvPr/>
        </p:nvPicPr>
        <p:blipFill>
          <a:blip r:embed="rId3"/>
          <a:stretch>
            <a:fillRect/>
          </a:stretch>
        </p:blipFill>
        <p:spPr>
          <a:xfrm>
            <a:off x="10116876" y="4650715"/>
            <a:ext cx="2075124" cy="2207285"/>
          </a:xfrm>
          <a:prstGeom prst="rect">
            <a:avLst/>
          </a:prstGeom>
        </p:spPr>
      </p:pic>
      <p:sp>
        <p:nvSpPr>
          <p:cNvPr id="2" name="Rectangle 1">
            <a:extLst>
              <a:ext uri="{FF2B5EF4-FFF2-40B4-BE49-F238E27FC236}">
                <a16:creationId xmlns:a16="http://schemas.microsoft.com/office/drawing/2014/main" id="{AD1C715F-C30E-7802-9B7F-52ADC7F2D7D5}"/>
              </a:ext>
            </a:extLst>
          </p:cNvPr>
          <p:cNvSpPr>
            <a:spLocks noChangeArrowheads="1"/>
          </p:cNvSpPr>
          <p:nvPr/>
        </p:nvSpPr>
        <p:spPr bwMode="auto">
          <a:xfrm>
            <a:off x="0" y="-112046"/>
            <a:ext cx="184731" cy="224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23805"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b-NO" altLang="nb-NO" sz="1000" b="0" i="0" u="none" strike="noStrike" cap="none" normalizeH="0" baseline="0" dirty="0">
              <a:ln>
                <a:noFill/>
              </a:ln>
              <a:solidFill>
                <a:srgbClr val="000000"/>
              </a:solidFill>
              <a:effectLst/>
              <a:latin typeface="ksxfont2"/>
            </a:endParaRPr>
          </a:p>
        </p:txBody>
      </p:sp>
    </p:spTree>
    <p:extLst>
      <p:ext uri="{BB962C8B-B14F-4D97-AF65-F5344CB8AC3E}">
        <p14:creationId xmlns:p14="http://schemas.microsoft.com/office/powerpoint/2010/main" val="116315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5C19C-ADFA-5E1A-79EB-D8EC8E411780}"/>
            </a:ext>
          </a:extLst>
        </p:cNvPr>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817B0C55-E0AB-9F42-B404-3641312F1788}"/>
              </a:ext>
            </a:extLst>
          </p:cNvPr>
          <p:cNvSpPr>
            <a:spLocks noGrp="1"/>
          </p:cNvSpPr>
          <p:nvPr>
            <p:ph idx="1"/>
          </p:nvPr>
        </p:nvSpPr>
        <p:spPr>
          <a:xfrm>
            <a:off x="838200" y="690880"/>
            <a:ext cx="10515600" cy="5486083"/>
          </a:xfrm>
        </p:spPr>
        <p:txBody>
          <a:bodyPr>
            <a:normAutofit lnSpcReduction="10000"/>
          </a:bodyPr>
          <a:lstStyle/>
          <a:p>
            <a:r>
              <a:rPr lang="nb-NO" dirty="0"/>
              <a:t>Bruk av tvang og makt overfor enkelte personer med psykisk utviklingshemming kap. 9.</a:t>
            </a:r>
          </a:p>
          <a:p>
            <a:pPr marL="0" indent="0">
              <a:buNone/>
            </a:pPr>
            <a:r>
              <a:rPr lang="nb-NO"/>
              <a:t>- Formålet er å hindre at de utsetter seg selv eller andre for vesentlig skade og forebygge og begrense bruk av tvang og makt. </a:t>
            </a:r>
          </a:p>
          <a:p>
            <a:r>
              <a:rPr lang="nb-NO"/>
              <a:t>Andre </a:t>
            </a:r>
            <a:r>
              <a:rPr lang="nb-NO" dirty="0"/>
              <a:t>løsninger skal være prøvd før tiltak settes i verk.</a:t>
            </a:r>
          </a:p>
          <a:p>
            <a:r>
              <a:rPr lang="nb-NO" dirty="0"/>
              <a:t>Kan bare brukes når det er faglig og etisk forsvarlig.</a:t>
            </a:r>
          </a:p>
          <a:p>
            <a:r>
              <a:rPr lang="nb-NO" dirty="0"/>
              <a:t>Beslutning og bruk av tvang og makt treffes av den som har det daglige ansvaret for tjenesten og verge og pårørende skal være informert og involvert og de får mulighet til å uttale seg om innholdet i tiltakene. Spesialisthelsetjenesten skal bistå med utformingen av tiltakene.  Vedtaket blir sendt til Statsforvalteren for stadfesting . Tiltaket kan ikke igangsettes før Statsforvalteren har godkjent vedtaket. </a:t>
            </a:r>
          </a:p>
        </p:txBody>
      </p:sp>
      <p:pic>
        <p:nvPicPr>
          <p:cNvPr id="3" name="Bilde 2" descr="Et bilde som inneholder tekst, logo, symbol, Font&#10;&#10;Automatisk generert beskrivelse">
            <a:extLst>
              <a:ext uri="{FF2B5EF4-FFF2-40B4-BE49-F238E27FC236}">
                <a16:creationId xmlns:a16="http://schemas.microsoft.com/office/drawing/2014/main" id="{670E6D7D-E582-BA53-8B24-96055974C56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6063" y="5862701"/>
            <a:ext cx="4090802" cy="815933"/>
          </a:xfrm>
          <a:prstGeom prst="rect">
            <a:avLst/>
          </a:prstGeom>
        </p:spPr>
      </p:pic>
      <p:pic>
        <p:nvPicPr>
          <p:cNvPr id="7" name="Picture 5">
            <a:extLst>
              <a:ext uri="{FF2B5EF4-FFF2-40B4-BE49-F238E27FC236}">
                <a16:creationId xmlns:a16="http://schemas.microsoft.com/office/drawing/2014/main" id="{6D9C4A71-E2AB-C232-7BD8-D4D5B43F6737}"/>
              </a:ext>
            </a:extLst>
          </p:cNvPr>
          <p:cNvPicPr>
            <a:picLocks noChangeAspect="1"/>
          </p:cNvPicPr>
          <p:nvPr/>
        </p:nvPicPr>
        <p:blipFill>
          <a:blip r:embed="rId3"/>
          <a:stretch>
            <a:fillRect/>
          </a:stretch>
        </p:blipFill>
        <p:spPr>
          <a:xfrm>
            <a:off x="10116876" y="4650715"/>
            <a:ext cx="2075124" cy="2207285"/>
          </a:xfrm>
          <a:prstGeom prst="rect">
            <a:avLst/>
          </a:prstGeom>
        </p:spPr>
      </p:pic>
      <p:sp>
        <p:nvSpPr>
          <p:cNvPr id="2" name="Rectangle 1">
            <a:extLst>
              <a:ext uri="{FF2B5EF4-FFF2-40B4-BE49-F238E27FC236}">
                <a16:creationId xmlns:a16="http://schemas.microsoft.com/office/drawing/2014/main" id="{B00A2E6A-185C-5681-2107-C2F8B33CCC75}"/>
              </a:ext>
            </a:extLst>
          </p:cNvPr>
          <p:cNvSpPr>
            <a:spLocks noChangeArrowheads="1"/>
          </p:cNvSpPr>
          <p:nvPr/>
        </p:nvSpPr>
        <p:spPr bwMode="auto">
          <a:xfrm>
            <a:off x="0" y="-112046"/>
            <a:ext cx="184731" cy="224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23805"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b-NO" altLang="nb-NO" sz="1000" b="0" i="0" u="none" strike="noStrike" cap="none" normalizeH="0" baseline="0" dirty="0">
              <a:ln>
                <a:noFill/>
              </a:ln>
              <a:solidFill>
                <a:srgbClr val="000000"/>
              </a:solidFill>
              <a:effectLst/>
              <a:latin typeface="ksxfont2"/>
            </a:endParaRPr>
          </a:p>
        </p:txBody>
      </p:sp>
    </p:spTree>
    <p:extLst>
      <p:ext uri="{BB962C8B-B14F-4D97-AF65-F5344CB8AC3E}">
        <p14:creationId xmlns:p14="http://schemas.microsoft.com/office/powerpoint/2010/main" val="52201723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sjonsmal " id="{787E65E5-1641-4B0D-B7C8-D6638ED51FFB}" vid="{D73078E4-59C2-442E-B62A-9999769A23A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30C7B31E0DAF4593D235055B27CE73" ma:contentTypeVersion="9" ma:contentTypeDescription="Create a new document." ma:contentTypeScope="" ma:versionID="3ef52db35fe0d4becf1c223c3044f7d5">
  <xsd:schema xmlns:xsd="http://www.w3.org/2001/XMLSchema" xmlns:xs="http://www.w3.org/2001/XMLSchema" xmlns:p="http://schemas.microsoft.com/office/2006/metadata/properties" xmlns:ns2="42a0d182-dda7-4514-b1ff-6dce3b9bc5ac" xmlns:ns3="f3e8e528-5de9-4b5a-ac44-1fc01a792a52" targetNamespace="http://schemas.microsoft.com/office/2006/metadata/properties" ma:root="true" ma:fieldsID="a163fca85382219fd5c5a6488072dce6" ns2:_="" ns3:_="">
    <xsd:import namespace="42a0d182-dda7-4514-b1ff-6dce3b9bc5ac"/>
    <xsd:import namespace="f3e8e528-5de9-4b5a-ac44-1fc01a792a5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a0d182-dda7-4514-b1ff-6dce3b9bc5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3e8e528-5de9-4b5a-ac44-1fc01a792a5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F463EA3-2E75-45B0-8CC6-EEB92147FA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a0d182-dda7-4514-b1ff-6dce3b9bc5ac"/>
    <ds:schemaRef ds:uri="f3e8e528-5de9-4b5a-ac44-1fc01a792a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B6FF4B-F063-4B16-A890-AE823568516E}">
  <ds:schemaRefs>
    <ds:schemaRef ds:uri="http://schemas.microsoft.com/sharepoint/v3/contenttype/forms"/>
  </ds:schemaRefs>
</ds:datastoreItem>
</file>

<file path=customXml/itemProps3.xml><?xml version="1.0" encoding="utf-8"?>
<ds:datastoreItem xmlns:ds="http://schemas.openxmlformats.org/officeDocument/2006/customXml" ds:itemID="{3C7CE45D-911B-4CA4-A154-6B731CA71814}">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f3e8e528-5de9-4b5a-ac44-1fc01a792a52"/>
    <ds:schemaRef ds:uri="http://purl.org/dc/terms/"/>
    <ds:schemaRef ds:uri="42a0d182-dda7-4514-b1ff-6dce3b9bc5a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1443</TotalTime>
  <Words>733</Words>
  <Application>Microsoft Office PowerPoint</Application>
  <PresentationFormat>Widescreen</PresentationFormat>
  <Paragraphs>85</Paragraphs>
  <Slides>10</Slides>
  <Notes>0</Notes>
  <HiddenSlides>0</HiddenSlides>
  <MMClips>0</MMClips>
  <ScaleCrop>false</ScaleCrop>
  <HeadingPairs>
    <vt:vector size="6" baseType="variant">
      <vt:variant>
        <vt:lpstr>Brukte skrifter</vt:lpstr>
      </vt:variant>
      <vt:variant>
        <vt:i4>6</vt:i4>
      </vt:variant>
      <vt:variant>
        <vt:lpstr>Tema</vt:lpstr>
      </vt:variant>
      <vt:variant>
        <vt:i4>2</vt:i4>
      </vt:variant>
      <vt:variant>
        <vt:lpstr>Lysbildetitler</vt:lpstr>
      </vt:variant>
      <vt:variant>
        <vt:i4>10</vt:i4>
      </vt:variant>
    </vt:vector>
  </HeadingPairs>
  <TitlesOfParts>
    <vt:vector size="18" baseType="lpstr">
      <vt:lpstr>Aptos</vt:lpstr>
      <vt:lpstr>Aptos Display</vt:lpstr>
      <vt:lpstr>Arial</vt:lpstr>
      <vt:lpstr>Calibri</vt:lpstr>
      <vt:lpstr>Calibri Light</vt:lpstr>
      <vt:lpstr>ksxfont2</vt:lpstr>
      <vt:lpstr>Office-tema</vt:lpstr>
      <vt:lpstr>Office-tema</vt:lpstr>
      <vt:lpstr>BPA og Ressurskrevende tjenster</vt:lpstr>
      <vt:lpstr>BPA Levanger kommune</vt:lpstr>
      <vt:lpstr>PowerPoint-presentasjon</vt:lpstr>
      <vt:lpstr>PowerPoint-presentasjon</vt:lpstr>
      <vt:lpstr>PowerPoint-presentasjon</vt:lpstr>
      <vt:lpstr>PowerPoint-presentasjon</vt:lpstr>
      <vt:lpstr>Ressurskrevende tjenester</vt:lpstr>
      <vt:lpstr>PowerPoint-presentasjon</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Lersveen, Elin</dc:creator>
  <cp:lastModifiedBy>Lersveen, Elin</cp:lastModifiedBy>
  <cp:revision>25</cp:revision>
  <dcterms:created xsi:type="dcterms:W3CDTF">2024-05-22T10:47:41Z</dcterms:created>
  <dcterms:modified xsi:type="dcterms:W3CDTF">2025-02-06T06:56:23Z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0x0101001C30C7B31E0DAF4593D235055B27CE73</vt:lpwstr>
  </property>
</Properties>
</file>