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sldIdLst>
    <p:sldId id="256" r:id="rId5"/>
    <p:sldId id="269" r:id="rId6"/>
    <p:sldId id="258" r:id="rId7"/>
    <p:sldId id="272" r:id="rId8"/>
    <p:sldId id="273" r:id="rId9"/>
    <p:sldId id="274" r:id="rId10"/>
    <p:sldId id="259" r:id="rId11"/>
    <p:sldId id="260" r:id="rId12"/>
    <p:sldId id="261" r:id="rId13"/>
    <p:sldId id="262" r:id="rId14"/>
    <p:sldId id="265" r:id="rId15"/>
    <p:sldId id="263" r:id="rId16"/>
    <p:sldId id="264" r:id="rId17"/>
    <p:sldId id="266" r:id="rId18"/>
    <p:sldId id="267" r:id="rId19"/>
    <p:sldId id="257" r:id="rId20"/>
    <p:sldId id="271" r:id="rId21"/>
    <p:sldId id="270" r:id="rId2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nd, Vidar" initials="LV" lastIdx="1" clrIdx="0">
    <p:extLst>
      <p:ext uri="{19B8F6BF-5375-455C-9EA6-DF929625EA0E}">
        <p15:presenceInfo xmlns:p15="http://schemas.microsoft.com/office/powerpoint/2012/main" userId="S::vialun@levanger.kommune.no::b613477a-b16b-433c-b058-b421de3bd28f" providerId="AD"/>
      </p:ext>
    </p:extLst>
  </p:cmAuthor>
  <p:cmAuthor id="2" name="Karlsen, Hilde Henriksen" initials="KH" lastIdx="1" clrIdx="1">
    <p:extLst>
      <p:ext uri="{19B8F6BF-5375-455C-9EA6-DF929625EA0E}">
        <p15:presenceInfo xmlns:p15="http://schemas.microsoft.com/office/powerpoint/2012/main" userId="S::hilkar@levanger.kommune.no::d5fac7bb-9ed4-4d17-969c-853f82297b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006666"/>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29CB4B-E5D6-4D79-826F-3D19067BD7DD}" type="datetimeFigureOut">
              <a:rPr lang="nb-NO" smtClean="0"/>
              <a:t>25.09.2023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1E0AC7-705D-48AB-BE64-8FA9EB6D4AC0}" type="slidenum">
              <a:rPr lang="nb-NO" smtClean="0"/>
              <a:t>‹#›</a:t>
            </a:fld>
            <a:endParaRPr lang="nb-NO"/>
          </a:p>
        </p:txBody>
      </p:sp>
    </p:spTree>
    <p:extLst>
      <p:ext uri="{BB962C8B-B14F-4D97-AF65-F5344CB8AC3E}">
        <p14:creationId xmlns:p14="http://schemas.microsoft.com/office/powerpoint/2010/main" val="2262425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451E0AC7-705D-48AB-BE64-8FA9EB6D4AC0}" type="slidenum">
              <a:rPr lang="nb-NO" smtClean="0"/>
              <a:t>1</a:t>
            </a:fld>
            <a:endParaRPr lang="nb-NO"/>
          </a:p>
        </p:txBody>
      </p:sp>
    </p:spTree>
    <p:extLst>
      <p:ext uri="{BB962C8B-B14F-4D97-AF65-F5344CB8AC3E}">
        <p14:creationId xmlns:p14="http://schemas.microsoft.com/office/powerpoint/2010/main" val="3091499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4FD76B86-F161-416F-B9CE-5C6EBD421AFA}" type="datetime1">
              <a:rPr lang="nb-NO" smtClean="0"/>
              <a:t>25.09.2023</a:t>
            </a:fld>
            <a:endParaRPr lang="nb-NO"/>
          </a:p>
        </p:txBody>
      </p:sp>
      <p:sp>
        <p:nvSpPr>
          <p:cNvPr id="5" name="Plassholder for bunntekst 4"/>
          <p:cNvSpPr>
            <a:spLocks noGrp="1"/>
          </p:cNvSpPr>
          <p:nvPr>
            <p:ph type="ftr" sz="quarter" idx="11"/>
          </p:nvPr>
        </p:nvSpPr>
        <p:spPr/>
        <p:txBody>
          <a:bodyPr/>
          <a:lstStyle/>
          <a:p>
            <a:r>
              <a:rPr lang="nb-NO"/>
              <a:t>Kommunal plan for skolebibliotek, Levanger kommune</a:t>
            </a:r>
          </a:p>
        </p:txBody>
      </p:sp>
      <p:sp>
        <p:nvSpPr>
          <p:cNvPr id="6" name="Plassholder for lysbildenummer 5"/>
          <p:cNvSpPr>
            <a:spLocks noGrp="1"/>
          </p:cNvSpPr>
          <p:nvPr>
            <p:ph type="sldNum" sz="quarter" idx="12"/>
          </p:nvPr>
        </p:nvSpPr>
        <p:spPr/>
        <p:txBody>
          <a:bodyPr/>
          <a:lstStyle/>
          <a:p>
            <a:fld id="{D2B5B772-CA50-4A52-9440-8CD251935129}" type="slidenum">
              <a:rPr lang="nb-NO" smtClean="0"/>
              <a:t>‹#›</a:t>
            </a:fld>
            <a:endParaRPr lang="nb-NO"/>
          </a:p>
        </p:txBody>
      </p:sp>
    </p:spTree>
    <p:extLst>
      <p:ext uri="{BB962C8B-B14F-4D97-AF65-F5344CB8AC3E}">
        <p14:creationId xmlns:p14="http://schemas.microsoft.com/office/powerpoint/2010/main" val="2950073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E6C1CEF3-BF80-4798-B0F5-5E099DCDCFED}" type="datetime1">
              <a:rPr lang="nb-NO" smtClean="0"/>
              <a:t>25.09.2023</a:t>
            </a:fld>
            <a:endParaRPr lang="nb-NO"/>
          </a:p>
        </p:txBody>
      </p:sp>
      <p:sp>
        <p:nvSpPr>
          <p:cNvPr id="5" name="Plassholder for bunntekst 4"/>
          <p:cNvSpPr>
            <a:spLocks noGrp="1"/>
          </p:cNvSpPr>
          <p:nvPr>
            <p:ph type="ftr" sz="quarter" idx="11"/>
          </p:nvPr>
        </p:nvSpPr>
        <p:spPr/>
        <p:txBody>
          <a:bodyPr/>
          <a:lstStyle/>
          <a:p>
            <a:r>
              <a:rPr lang="nb-NO"/>
              <a:t>Kommunal plan for skolebibliotek, Levanger kommune</a:t>
            </a:r>
          </a:p>
        </p:txBody>
      </p:sp>
      <p:sp>
        <p:nvSpPr>
          <p:cNvPr id="6" name="Plassholder for lysbildenummer 5"/>
          <p:cNvSpPr>
            <a:spLocks noGrp="1"/>
          </p:cNvSpPr>
          <p:nvPr>
            <p:ph type="sldNum" sz="quarter" idx="12"/>
          </p:nvPr>
        </p:nvSpPr>
        <p:spPr/>
        <p:txBody>
          <a:bodyPr/>
          <a:lstStyle/>
          <a:p>
            <a:fld id="{D2B5B772-CA50-4A52-9440-8CD251935129}" type="slidenum">
              <a:rPr lang="nb-NO" smtClean="0"/>
              <a:t>‹#›</a:t>
            </a:fld>
            <a:endParaRPr lang="nb-NO"/>
          </a:p>
        </p:txBody>
      </p:sp>
    </p:spTree>
    <p:extLst>
      <p:ext uri="{BB962C8B-B14F-4D97-AF65-F5344CB8AC3E}">
        <p14:creationId xmlns:p14="http://schemas.microsoft.com/office/powerpoint/2010/main" val="953446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28BEBDB-BB02-4115-AC74-51EC1DE6184F}" type="datetime1">
              <a:rPr lang="nb-NO" smtClean="0"/>
              <a:t>25.09.2023</a:t>
            </a:fld>
            <a:endParaRPr lang="nb-NO"/>
          </a:p>
        </p:txBody>
      </p:sp>
      <p:sp>
        <p:nvSpPr>
          <p:cNvPr id="5" name="Plassholder for bunntekst 4"/>
          <p:cNvSpPr>
            <a:spLocks noGrp="1"/>
          </p:cNvSpPr>
          <p:nvPr>
            <p:ph type="ftr" sz="quarter" idx="11"/>
          </p:nvPr>
        </p:nvSpPr>
        <p:spPr/>
        <p:txBody>
          <a:bodyPr/>
          <a:lstStyle/>
          <a:p>
            <a:r>
              <a:rPr lang="nb-NO"/>
              <a:t>Kommunal plan for skolebibliotek, Levanger kommune</a:t>
            </a:r>
          </a:p>
        </p:txBody>
      </p:sp>
      <p:sp>
        <p:nvSpPr>
          <p:cNvPr id="6" name="Plassholder for lysbildenummer 5"/>
          <p:cNvSpPr>
            <a:spLocks noGrp="1"/>
          </p:cNvSpPr>
          <p:nvPr>
            <p:ph type="sldNum" sz="quarter" idx="12"/>
          </p:nvPr>
        </p:nvSpPr>
        <p:spPr/>
        <p:txBody>
          <a:bodyPr/>
          <a:lstStyle/>
          <a:p>
            <a:fld id="{D2B5B772-CA50-4A52-9440-8CD251935129}" type="slidenum">
              <a:rPr lang="nb-NO" smtClean="0"/>
              <a:t>‹#›</a:t>
            </a:fld>
            <a:endParaRPr lang="nb-NO"/>
          </a:p>
        </p:txBody>
      </p:sp>
    </p:spTree>
    <p:extLst>
      <p:ext uri="{BB962C8B-B14F-4D97-AF65-F5344CB8AC3E}">
        <p14:creationId xmlns:p14="http://schemas.microsoft.com/office/powerpoint/2010/main" val="725843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FC0691C1-7B38-40E1-87B0-838110F476A9}" type="datetime1">
              <a:rPr lang="nb-NO" smtClean="0"/>
              <a:t>25.09.2023</a:t>
            </a:fld>
            <a:endParaRPr lang="nb-NO"/>
          </a:p>
        </p:txBody>
      </p:sp>
      <p:sp>
        <p:nvSpPr>
          <p:cNvPr id="5" name="Plassholder for bunntekst 4"/>
          <p:cNvSpPr>
            <a:spLocks noGrp="1"/>
          </p:cNvSpPr>
          <p:nvPr>
            <p:ph type="ftr" sz="quarter" idx="11"/>
          </p:nvPr>
        </p:nvSpPr>
        <p:spPr/>
        <p:txBody>
          <a:bodyPr/>
          <a:lstStyle/>
          <a:p>
            <a:r>
              <a:rPr lang="nb-NO"/>
              <a:t>Kommunal plan for skolebibliotek, Levanger kommune</a:t>
            </a:r>
          </a:p>
        </p:txBody>
      </p:sp>
      <p:sp>
        <p:nvSpPr>
          <p:cNvPr id="6" name="Plassholder for lysbildenummer 5"/>
          <p:cNvSpPr>
            <a:spLocks noGrp="1"/>
          </p:cNvSpPr>
          <p:nvPr>
            <p:ph type="sldNum" sz="quarter" idx="12"/>
          </p:nvPr>
        </p:nvSpPr>
        <p:spPr/>
        <p:txBody>
          <a:bodyPr/>
          <a:lstStyle/>
          <a:p>
            <a:fld id="{D2B5B772-CA50-4A52-9440-8CD251935129}" type="slidenum">
              <a:rPr lang="nb-NO" smtClean="0"/>
              <a:t>‹#›</a:t>
            </a:fld>
            <a:endParaRPr lang="nb-NO"/>
          </a:p>
        </p:txBody>
      </p:sp>
    </p:spTree>
    <p:extLst>
      <p:ext uri="{BB962C8B-B14F-4D97-AF65-F5344CB8AC3E}">
        <p14:creationId xmlns:p14="http://schemas.microsoft.com/office/powerpoint/2010/main" val="252758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1874EFE2-E35A-4F18-B38D-1517484F797A}" type="datetime1">
              <a:rPr lang="nb-NO" smtClean="0"/>
              <a:t>25.09.2023</a:t>
            </a:fld>
            <a:endParaRPr lang="nb-NO"/>
          </a:p>
        </p:txBody>
      </p:sp>
      <p:sp>
        <p:nvSpPr>
          <p:cNvPr id="5" name="Plassholder for bunntekst 4"/>
          <p:cNvSpPr>
            <a:spLocks noGrp="1"/>
          </p:cNvSpPr>
          <p:nvPr>
            <p:ph type="ftr" sz="quarter" idx="11"/>
          </p:nvPr>
        </p:nvSpPr>
        <p:spPr/>
        <p:txBody>
          <a:bodyPr/>
          <a:lstStyle/>
          <a:p>
            <a:r>
              <a:rPr lang="nb-NO"/>
              <a:t>Kommunal plan for skolebibliotek, Levanger kommune</a:t>
            </a:r>
          </a:p>
        </p:txBody>
      </p:sp>
      <p:sp>
        <p:nvSpPr>
          <p:cNvPr id="6" name="Plassholder for lysbildenummer 5"/>
          <p:cNvSpPr>
            <a:spLocks noGrp="1"/>
          </p:cNvSpPr>
          <p:nvPr>
            <p:ph type="sldNum" sz="quarter" idx="12"/>
          </p:nvPr>
        </p:nvSpPr>
        <p:spPr/>
        <p:txBody>
          <a:bodyPr/>
          <a:lstStyle/>
          <a:p>
            <a:fld id="{D2B5B772-CA50-4A52-9440-8CD251935129}" type="slidenum">
              <a:rPr lang="nb-NO" smtClean="0"/>
              <a:t>‹#›</a:t>
            </a:fld>
            <a:endParaRPr lang="nb-NO"/>
          </a:p>
        </p:txBody>
      </p:sp>
    </p:spTree>
    <p:extLst>
      <p:ext uri="{BB962C8B-B14F-4D97-AF65-F5344CB8AC3E}">
        <p14:creationId xmlns:p14="http://schemas.microsoft.com/office/powerpoint/2010/main" val="4291528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E80C947E-040B-4806-B24B-53E8F268B35F}" type="datetime1">
              <a:rPr lang="nb-NO" smtClean="0"/>
              <a:t>25.09.2023</a:t>
            </a:fld>
            <a:endParaRPr lang="nb-NO"/>
          </a:p>
        </p:txBody>
      </p:sp>
      <p:sp>
        <p:nvSpPr>
          <p:cNvPr id="6" name="Plassholder for bunntekst 5"/>
          <p:cNvSpPr>
            <a:spLocks noGrp="1"/>
          </p:cNvSpPr>
          <p:nvPr>
            <p:ph type="ftr" sz="quarter" idx="11"/>
          </p:nvPr>
        </p:nvSpPr>
        <p:spPr/>
        <p:txBody>
          <a:bodyPr/>
          <a:lstStyle/>
          <a:p>
            <a:r>
              <a:rPr lang="nb-NO"/>
              <a:t>Kommunal plan for skolebibliotek, Levanger kommune</a:t>
            </a:r>
          </a:p>
        </p:txBody>
      </p:sp>
      <p:sp>
        <p:nvSpPr>
          <p:cNvPr id="7" name="Plassholder for lysbildenummer 6"/>
          <p:cNvSpPr>
            <a:spLocks noGrp="1"/>
          </p:cNvSpPr>
          <p:nvPr>
            <p:ph type="sldNum" sz="quarter" idx="12"/>
          </p:nvPr>
        </p:nvSpPr>
        <p:spPr/>
        <p:txBody>
          <a:bodyPr/>
          <a:lstStyle/>
          <a:p>
            <a:fld id="{D2B5B772-CA50-4A52-9440-8CD251935129}" type="slidenum">
              <a:rPr lang="nb-NO" smtClean="0"/>
              <a:t>‹#›</a:t>
            </a:fld>
            <a:endParaRPr lang="nb-NO"/>
          </a:p>
        </p:txBody>
      </p:sp>
    </p:spTree>
    <p:extLst>
      <p:ext uri="{BB962C8B-B14F-4D97-AF65-F5344CB8AC3E}">
        <p14:creationId xmlns:p14="http://schemas.microsoft.com/office/powerpoint/2010/main" val="2009507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5E5FEA68-E757-4436-8D28-B45325106E54}" type="datetime1">
              <a:rPr lang="nb-NO" smtClean="0"/>
              <a:t>25.09.2023</a:t>
            </a:fld>
            <a:endParaRPr lang="nb-NO"/>
          </a:p>
        </p:txBody>
      </p:sp>
      <p:sp>
        <p:nvSpPr>
          <p:cNvPr id="8" name="Plassholder for bunntekst 7"/>
          <p:cNvSpPr>
            <a:spLocks noGrp="1"/>
          </p:cNvSpPr>
          <p:nvPr>
            <p:ph type="ftr" sz="quarter" idx="11"/>
          </p:nvPr>
        </p:nvSpPr>
        <p:spPr/>
        <p:txBody>
          <a:bodyPr/>
          <a:lstStyle/>
          <a:p>
            <a:r>
              <a:rPr lang="nb-NO"/>
              <a:t>Kommunal plan for skolebibliotek, Levanger kommune</a:t>
            </a:r>
          </a:p>
        </p:txBody>
      </p:sp>
      <p:sp>
        <p:nvSpPr>
          <p:cNvPr id="9" name="Plassholder for lysbildenummer 8"/>
          <p:cNvSpPr>
            <a:spLocks noGrp="1"/>
          </p:cNvSpPr>
          <p:nvPr>
            <p:ph type="sldNum" sz="quarter" idx="12"/>
          </p:nvPr>
        </p:nvSpPr>
        <p:spPr/>
        <p:txBody>
          <a:bodyPr/>
          <a:lstStyle/>
          <a:p>
            <a:fld id="{D2B5B772-CA50-4A52-9440-8CD251935129}" type="slidenum">
              <a:rPr lang="nb-NO" smtClean="0"/>
              <a:t>‹#›</a:t>
            </a:fld>
            <a:endParaRPr lang="nb-NO"/>
          </a:p>
        </p:txBody>
      </p:sp>
    </p:spTree>
    <p:extLst>
      <p:ext uri="{BB962C8B-B14F-4D97-AF65-F5344CB8AC3E}">
        <p14:creationId xmlns:p14="http://schemas.microsoft.com/office/powerpoint/2010/main" val="230260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A17A5F7-6F74-4316-9E71-DD1B1D836C8B}" type="datetime1">
              <a:rPr lang="nb-NO" smtClean="0"/>
              <a:t>25.09.2023</a:t>
            </a:fld>
            <a:endParaRPr lang="nb-NO"/>
          </a:p>
        </p:txBody>
      </p:sp>
      <p:sp>
        <p:nvSpPr>
          <p:cNvPr id="4" name="Plassholder for bunntekst 3"/>
          <p:cNvSpPr>
            <a:spLocks noGrp="1"/>
          </p:cNvSpPr>
          <p:nvPr>
            <p:ph type="ftr" sz="quarter" idx="11"/>
          </p:nvPr>
        </p:nvSpPr>
        <p:spPr/>
        <p:txBody>
          <a:bodyPr/>
          <a:lstStyle/>
          <a:p>
            <a:r>
              <a:rPr lang="nb-NO"/>
              <a:t>Kommunal plan for skolebibliotek, Levanger kommune</a:t>
            </a:r>
          </a:p>
        </p:txBody>
      </p:sp>
      <p:sp>
        <p:nvSpPr>
          <p:cNvPr id="5" name="Plassholder for lysbildenummer 4"/>
          <p:cNvSpPr>
            <a:spLocks noGrp="1"/>
          </p:cNvSpPr>
          <p:nvPr>
            <p:ph type="sldNum" sz="quarter" idx="12"/>
          </p:nvPr>
        </p:nvSpPr>
        <p:spPr/>
        <p:txBody>
          <a:bodyPr/>
          <a:lstStyle/>
          <a:p>
            <a:fld id="{D2B5B772-CA50-4A52-9440-8CD251935129}" type="slidenum">
              <a:rPr lang="nb-NO" smtClean="0"/>
              <a:t>‹#›</a:t>
            </a:fld>
            <a:endParaRPr lang="nb-NO"/>
          </a:p>
        </p:txBody>
      </p:sp>
    </p:spTree>
    <p:extLst>
      <p:ext uri="{BB962C8B-B14F-4D97-AF65-F5344CB8AC3E}">
        <p14:creationId xmlns:p14="http://schemas.microsoft.com/office/powerpoint/2010/main" val="3085268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C2634038-857B-44A9-85B4-E7AB7007F1EA}" type="datetime1">
              <a:rPr lang="nb-NO" smtClean="0"/>
              <a:t>25.09.2023</a:t>
            </a:fld>
            <a:endParaRPr lang="nb-NO"/>
          </a:p>
        </p:txBody>
      </p:sp>
      <p:sp>
        <p:nvSpPr>
          <p:cNvPr id="3" name="Plassholder for bunntekst 2"/>
          <p:cNvSpPr>
            <a:spLocks noGrp="1"/>
          </p:cNvSpPr>
          <p:nvPr>
            <p:ph type="ftr" sz="quarter" idx="11"/>
          </p:nvPr>
        </p:nvSpPr>
        <p:spPr/>
        <p:txBody>
          <a:bodyPr/>
          <a:lstStyle/>
          <a:p>
            <a:r>
              <a:rPr lang="nb-NO"/>
              <a:t>Kommunal plan for skolebibliotek, Levanger kommune</a:t>
            </a:r>
          </a:p>
        </p:txBody>
      </p:sp>
      <p:sp>
        <p:nvSpPr>
          <p:cNvPr id="4" name="Plassholder for lysbildenummer 3"/>
          <p:cNvSpPr>
            <a:spLocks noGrp="1"/>
          </p:cNvSpPr>
          <p:nvPr>
            <p:ph type="sldNum" sz="quarter" idx="12"/>
          </p:nvPr>
        </p:nvSpPr>
        <p:spPr/>
        <p:txBody>
          <a:bodyPr/>
          <a:lstStyle/>
          <a:p>
            <a:fld id="{D2B5B772-CA50-4A52-9440-8CD251935129}" type="slidenum">
              <a:rPr lang="nb-NO" smtClean="0"/>
              <a:t>‹#›</a:t>
            </a:fld>
            <a:endParaRPr lang="nb-NO"/>
          </a:p>
        </p:txBody>
      </p:sp>
    </p:spTree>
    <p:extLst>
      <p:ext uri="{BB962C8B-B14F-4D97-AF65-F5344CB8AC3E}">
        <p14:creationId xmlns:p14="http://schemas.microsoft.com/office/powerpoint/2010/main" val="609202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1100A2CD-8C3E-4E6A-941F-1FBE6B7FAF93}" type="datetime1">
              <a:rPr lang="nb-NO" smtClean="0"/>
              <a:t>25.09.2023</a:t>
            </a:fld>
            <a:endParaRPr lang="nb-NO"/>
          </a:p>
        </p:txBody>
      </p:sp>
      <p:sp>
        <p:nvSpPr>
          <p:cNvPr id="6" name="Plassholder for bunntekst 5"/>
          <p:cNvSpPr>
            <a:spLocks noGrp="1"/>
          </p:cNvSpPr>
          <p:nvPr>
            <p:ph type="ftr" sz="quarter" idx="11"/>
          </p:nvPr>
        </p:nvSpPr>
        <p:spPr/>
        <p:txBody>
          <a:bodyPr/>
          <a:lstStyle/>
          <a:p>
            <a:r>
              <a:rPr lang="nb-NO"/>
              <a:t>Kommunal plan for skolebibliotek, Levanger kommune</a:t>
            </a:r>
          </a:p>
        </p:txBody>
      </p:sp>
      <p:sp>
        <p:nvSpPr>
          <p:cNvPr id="7" name="Plassholder for lysbildenummer 6"/>
          <p:cNvSpPr>
            <a:spLocks noGrp="1"/>
          </p:cNvSpPr>
          <p:nvPr>
            <p:ph type="sldNum" sz="quarter" idx="12"/>
          </p:nvPr>
        </p:nvSpPr>
        <p:spPr/>
        <p:txBody>
          <a:bodyPr/>
          <a:lstStyle/>
          <a:p>
            <a:fld id="{D2B5B772-CA50-4A52-9440-8CD251935129}" type="slidenum">
              <a:rPr lang="nb-NO" smtClean="0"/>
              <a:t>‹#›</a:t>
            </a:fld>
            <a:endParaRPr lang="nb-NO"/>
          </a:p>
        </p:txBody>
      </p:sp>
    </p:spTree>
    <p:extLst>
      <p:ext uri="{BB962C8B-B14F-4D97-AF65-F5344CB8AC3E}">
        <p14:creationId xmlns:p14="http://schemas.microsoft.com/office/powerpoint/2010/main" val="3935123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1A0DEC45-11AF-424D-8764-546133B3E4CA}" type="datetime1">
              <a:rPr lang="nb-NO" smtClean="0"/>
              <a:t>25.09.2023</a:t>
            </a:fld>
            <a:endParaRPr lang="nb-NO"/>
          </a:p>
        </p:txBody>
      </p:sp>
      <p:sp>
        <p:nvSpPr>
          <p:cNvPr id="6" name="Plassholder for bunntekst 5"/>
          <p:cNvSpPr>
            <a:spLocks noGrp="1"/>
          </p:cNvSpPr>
          <p:nvPr>
            <p:ph type="ftr" sz="quarter" idx="11"/>
          </p:nvPr>
        </p:nvSpPr>
        <p:spPr/>
        <p:txBody>
          <a:bodyPr/>
          <a:lstStyle/>
          <a:p>
            <a:r>
              <a:rPr lang="nb-NO"/>
              <a:t>Kommunal plan for skolebibliotek, Levanger kommune</a:t>
            </a:r>
          </a:p>
        </p:txBody>
      </p:sp>
      <p:sp>
        <p:nvSpPr>
          <p:cNvPr id="7" name="Plassholder for lysbildenummer 6"/>
          <p:cNvSpPr>
            <a:spLocks noGrp="1"/>
          </p:cNvSpPr>
          <p:nvPr>
            <p:ph type="sldNum" sz="quarter" idx="12"/>
          </p:nvPr>
        </p:nvSpPr>
        <p:spPr/>
        <p:txBody>
          <a:bodyPr/>
          <a:lstStyle/>
          <a:p>
            <a:fld id="{D2B5B772-CA50-4A52-9440-8CD251935129}" type="slidenum">
              <a:rPr lang="nb-NO" smtClean="0"/>
              <a:t>‹#›</a:t>
            </a:fld>
            <a:endParaRPr lang="nb-NO"/>
          </a:p>
        </p:txBody>
      </p:sp>
    </p:spTree>
    <p:extLst>
      <p:ext uri="{BB962C8B-B14F-4D97-AF65-F5344CB8AC3E}">
        <p14:creationId xmlns:p14="http://schemas.microsoft.com/office/powerpoint/2010/main" val="64560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F3ECF-08E7-4696-A203-6531ED9C622A}" type="datetime1">
              <a:rPr lang="nb-NO" smtClean="0"/>
              <a:t>25.09.2023</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t>Kommunal plan for skolebibliotek, Levanger kommune</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5B772-CA50-4A52-9440-8CD251935129}" type="slidenum">
              <a:rPr lang="nb-NO" smtClean="0"/>
              <a:t>‹#›</a:t>
            </a:fld>
            <a:endParaRPr lang="nb-NO"/>
          </a:p>
        </p:txBody>
      </p:sp>
    </p:spTree>
    <p:extLst>
      <p:ext uri="{BB962C8B-B14F-4D97-AF65-F5344CB8AC3E}">
        <p14:creationId xmlns:p14="http://schemas.microsoft.com/office/powerpoint/2010/main" val="3581995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innherred.iktplan.no/"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9966">
            <a:alpha val="67000"/>
          </a:srgbClr>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479397" y="3911885"/>
            <a:ext cx="9144000" cy="1508630"/>
          </a:xfrm>
        </p:spPr>
        <p:txBody>
          <a:bodyPr>
            <a:normAutofit fontScale="90000"/>
          </a:bodyPr>
          <a:lstStyle/>
          <a:p>
            <a:r>
              <a:rPr lang="nb-NO" b="1">
                <a:latin typeface="+mn-lt"/>
                <a:ea typeface="Tahoma"/>
                <a:cs typeface="Tahoma"/>
              </a:rPr>
              <a:t>Temaplan for skolebibliotek</a:t>
            </a:r>
            <a:br>
              <a:rPr lang="nb-NO" b="1">
                <a:latin typeface="+mn-lt"/>
                <a:ea typeface="Tahoma" panose="020B0604030504040204" pitchFamily="34" charset="0"/>
                <a:cs typeface="Tahoma" panose="020B0604030504040204" pitchFamily="34" charset="0"/>
              </a:rPr>
            </a:br>
            <a:r>
              <a:rPr lang="nb-NO" b="1">
                <a:latin typeface="+mn-lt"/>
                <a:ea typeface="Tahoma"/>
                <a:cs typeface="Tahoma"/>
              </a:rPr>
              <a:t>2020-2024</a:t>
            </a:r>
          </a:p>
        </p:txBody>
      </p:sp>
      <p:pic>
        <p:nvPicPr>
          <p:cNvPr id="12" name="Bild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7025" y="405264"/>
            <a:ext cx="3668744" cy="25053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Bilde 3">
            <a:extLst>
              <a:ext uri="{FF2B5EF4-FFF2-40B4-BE49-F238E27FC236}">
                <a16:creationId xmlns:a16="http://schemas.microsoft.com/office/drawing/2014/main" id="{B6210319-4BB4-40BF-84CD-003B3CEB77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4334" y="5877400"/>
            <a:ext cx="3992238" cy="544344"/>
          </a:xfrm>
          <a:prstGeom prst="rect">
            <a:avLst/>
          </a:prstGeom>
        </p:spPr>
      </p:pic>
    </p:spTree>
    <p:extLst>
      <p:ext uri="{BB962C8B-B14F-4D97-AF65-F5344CB8AC3E}">
        <p14:creationId xmlns:p14="http://schemas.microsoft.com/office/powerpoint/2010/main" val="1836220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p:txBody>
          <a:bodyPr/>
          <a:lstStyle/>
          <a:p>
            <a:r>
              <a:rPr lang="nb-NO"/>
              <a:t>Kommunal plan for skolebibliotek, Levanger kommune</a:t>
            </a:r>
          </a:p>
        </p:txBody>
      </p:sp>
      <p:sp>
        <p:nvSpPr>
          <p:cNvPr id="3" name="TekstSylinder 2"/>
          <p:cNvSpPr txBox="1"/>
          <p:nvPr/>
        </p:nvSpPr>
        <p:spPr>
          <a:xfrm>
            <a:off x="791736" y="669074"/>
            <a:ext cx="10247971" cy="4640373"/>
          </a:xfrm>
          <a:prstGeom prst="rect">
            <a:avLst/>
          </a:prstGeom>
          <a:noFill/>
        </p:spPr>
        <p:txBody>
          <a:bodyPr wrap="square" rtlCol="0">
            <a:spAutoFit/>
          </a:bodyPr>
          <a:lstStyle/>
          <a:p>
            <a:pPr>
              <a:lnSpc>
                <a:spcPct val="107000"/>
              </a:lnSpc>
              <a:spcAft>
                <a:spcPts val="800"/>
              </a:spcAft>
            </a:pPr>
            <a:r>
              <a:rPr lang="nb-NO" b="1">
                <a:effectLst/>
                <a:ea typeface="Calibri" panose="020F0502020204030204" pitchFamily="34" charset="0"/>
                <a:cs typeface="Arial" panose="020B0604020202020204" pitchFamily="34" charset="0"/>
              </a:rPr>
              <a:t>Funksjon:</a:t>
            </a:r>
            <a:r>
              <a:rPr lang="nb-NO">
                <a:effectLst/>
                <a:ea typeface="Calibri" panose="020F0502020204030204" pitchFamily="34" charset="0"/>
                <a:cs typeface="Arial" panose="020B0604020202020204" pitchFamily="34" charset="0"/>
              </a:rPr>
              <a:t> Skolebibliotekets funksjon omfatter både det </a:t>
            </a:r>
            <a:r>
              <a:rPr lang="nb-NO" i="1">
                <a:effectLst/>
                <a:ea typeface="Calibri" panose="020F0502020204030204" pitchFamily="34" charset="0"/>
                <a:cs typeface="Arial" panose="020B0604020202020204" pitchFamily="34" charset="0"/>
              </a:rPr>
              <a:t>pedagogiske, kulturelle og det sosiale.</a:t>
            </a:r>
            <a:endParaRPr lang="nb-NO" sz="1600">
              <a:effectLst/>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nb-NO" b="1">
                <a:effectLst/>
                <a:ea typeface="Calibri" panose="020F0502020204030204" pitchFamily="34" charset="0"/>
                <a:cs typeface="Arial" panose="020B0604020202020204" pitchFamily="34" charset="0"/>
              </a:rPr>
              <a:t>Pedagogisk arena:</a:t>
            </a:r>
            <a:r>
              <a:rPr lang="nb-NO">
                <a:effectLst/>
                <a:ea typeface="Calibri" panose="020F0502020204030204" pitchFamily="34" charset="0"/>
                <a:cs typeface="Arial" panose="020B0604020202020204" pitchFamily="34" charset="0"/>
              </a:rPr>
              <a:t> Skolebiblioteket har en sentral rolle i undervisningen, og skolebibliotekets virksomhet og rolle som pedagogisk ressurs er forankret i skolens årsplaner. Skolebiblioteket er mer enn en boksamling til utlån. Her oppøver elevene ferdigheter og kunnskap i informasjonskompetanse</a:t>
            </a:r>
            <a:r>
              <a:rPr lang="nb-NO">
                <a:solidFill>
                  <a:srgbClr val="000000"/>
                </a:solidFill>
                <a:effectLst/>
                <a:ea typeface="Times New Roman" panose="02020603050405020304" pitchFamily="18" charset="0"/>
                <a:cs typeface="Arial" panose="020B0604020202020204" pitchFamily="34" charset="0"/>
              </a:rPr>
              <a:t>, </a:t>
            </a:r>
            <a:r>
              <a:rPr lang="nb-NO">
                <a:solidFill>
                  <a:srgbClr val="000000"/>
                </a:solidFill>
                <a:effectLst/>
                <a:ea typeface="Calibri" panose="020F0502020204030204" pitchFamily="34" charset="0"/>
                <a:cs typeface="Arial" panose="020B0604020202020204" pitchFamily="34" charset="0"/>
              </a:rPr>
              <a:t>digital kompetanse </a:t>
            </a:r>
            <a:r>
              <a:rPr lang="nb-NO">
                <a:effectLst/>
                <a:ea typeface="Calibri" panose="020F0502020204030204" pitchFamily="34" charset="0"/>
                <a:cs typeface="Arial" panose="020B0604020202020204" pitchFamily="34" charset="0"/>
              </a:rPr>
              <a:t>og inspireres til leseglede. Datamaskiner er lett tilgjengelige. </a:t>
            </a:r>
            <a:endParaRPr lang="nb-NO" sz="1600">
              <a:effectLst/>
              <a:ea typeface="Calibri" panose="020F0502020204030204" pitchFamily="34" charset="0"/>
              <a:cs typeface="Arial" panose="020B0604020202020204" pitchFamily="34" charset="0"/>
            </a:endParaRPr>
          </a:p>
          <a:p>
            <a:pPr>
              <a:lnSpc>
                <a:spcPct val="107000"/>
              </a:lnSpc>
              <a:spcAft>
                <a:spcPts val="0"/>
              </a:spcAft>
            </a:pPr>
            <a:r>
              <a:rPr lang="nb-NO">
                <a:effectLst/>
                <a:ea typeface="Times New Roman" panose="02020603050405020304" pitchFamily="18" charset="0"/>
                <a:cs typeface="Arial" panose="020B0604020202020204" pitchFamily="34" charset="0"/>
              </a:rPr>
              <a:t> </a:t>
            </a:r>
            <a:endParaRPr lang="nb-NO" sz="1600">
              <a:effectLst/>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nb-NO" b="1">
                <a:effectLst/>
                <a:ea typeface="Calibri" panose="020F0502020204030204" pitchFamily="34" charset="0"/>
                <a:cs typeface="Arial" panose="020B0604020202020204" pitchFamily="34" charset="0"/>
              </a:rPr>
              <a:t>Kulturell arena: </a:t>
            </a:r>
            <a:r>
              <a:rPr lang="nb-NO">
                <a:effectLst/>
                <a:ea typeface="Calibri" panose="020F0502020204030204" pitchFamily="34" charset="0"/>
                <a:cs typeface="Arial" panose="020B0604020202020204" pitchFamily="34" charset="0"/>
              </a:rPr>
              <a:t>Biblioteket er av en slik størrelse at det er plass til utstillinger av elevarbeid og eksterne utstillinger gjennom f.eks. Den kulturelle skolesekken. Forfatterbesøk er knyttet opp mot skolebiblioteket. Forfatterens litterære produksjon er en naturlig del av for- og etterarbeidet ved besøket. Biblioteket er et rom hvor leseglede og opplevelser står sentralt.</a:t>
            </a:r>
            <a:endParaRPr lang="nb-NO" sz="1600">
              <a:effectLst/>
              <a:ea typeface="Calibri" panose="020F0502020204030204" pitchFamily="34" charset="0"/>
              <a:cs typeface="Arial" panose="020B0604020202020204" pitchFamily="34" charset="0"/>
            </a:endParaRPr>
          </a:p>
          <a:p>
            <a:pPr marL="457200">
              <a:lnSpc>
                <a:spcPct val="107000"/>
              </a:lnSpc>
              <a:spcAft>
                <a:spcPts val="0"/>
              </a:spcAft>
            </a:pPr>
            <a:r>
              <a:rPr lang="nb-NO">
                <a:effectLst/>
                <a:ea typeface="Calibri" panose="020F0502020204030204" pitchFamily="34" charset="0"/>
                <a:cs typeface="Arial" panose="020B0604020202020204" pitchFamily="34" charset="0"/>
              </a:rPr>
              <a:t> </a:t>
            </a:r>
            <a:endParaRPr lang="nb-NO" sz="1600">
              <a:effectLst/>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nb-NO" b="1">
                <a:effectLst/>
                <a:ea typeface="Calibri" panose="020F0502020204030204" pitchFamily="34" charset="0"/>
                <a:cs typeface="Arial" panose="020B0604020202020204" pitchFamily="34" charset="0"/>
              </a:rPr>
              <a:t>Sosial arena:</a:t>
            </a:r>
            <a:r>
              <a:rPr lang="nb-NO">
                <a:effectLst/>
                <a:ea typeface="Calibri" panose="020F0502020204030204" pitchFamily="34" charset="0"/>
                <a:cs typeface="Arial" panose="020B0604020202020204" pitchFamily="34" charset="0"/>
              </a:rPr>
              <a:t> Skolebiblioteket er tilrettelagt for at elevgrupper kan møtes formelt og uformelt, og det framstår som et sted der elevene liker å være. Rommet er møblert og utformet slik at det virker innbydende.</a:t>
            </a:r>
            <a:r>
              <a:rPr lang="nb-NO" sz="1600">
                <a:ea typeface="Calibri" panose="020F0502020204030204" pitchFamily="34" charset="0"/>
                <a:cs typeface="Arial" panose="020B0604020202020204" pitchFamily="34" charset="0"/>
              </a:rPr>
              <a:t> </a:t>
            </a:r>
            <a:r>
              <a:rPr lang="nb-NO">
                <a:effectLst/>
                <a:ea typeface="Calibri" panose="020F0502020204030204" pitchFamily="34" charset="0"/>
                <a:cs typeface="Arial" panose="020B0604020202020204" pitchFamily="34" charset="0"/>
              </a:rPr>
              <a:t>Biblioteket fungerer som møteplass, læringsarena, senter for informasjon og kulturell virksomhet. Det er en medspiller i læringsarbeidet, ressurssenter og en oase i skolehverdagen</a:t>
            </a:r>
            <a:r>
              <a:rPr lang="nb-NO">
                <a:effectLst/>
                <a:latin typeface="Tahoma" panose="020B0604030504040204" pitchFamily="34" charset="0"/>
                <a:ea typeface="Calibri" panose="020F0502020204030204" pitchFamily="34" charset="0"/>
                <a:cs typeface="Arial" panose="020B0604020202020204" pitchFamily="34" charset="0"/>
              </a:rPr>
              <a:t>. </a:t>
            </a:r>
            <a:endParaRPr lang="nb-NO" sz="160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a:extLst>
              <a:ext uri="{FF2B5EF4-FFF2-40B4-BE49-F238E27FC236}">
                <a16:creationId xmlns:a16="http://schemas.microsoft.com/office/drawing/2014/main" id="{0424CE90-6BB4-483D-9085-CE3D2D60CB0D}"/>
              </a:ext>
            </a:extLst>
          </p:cNvPr>
          <p:cNvSpPr>
            <a:spLocks noGrp="1"/>
          </p:cNvSpPr>
          <p:nvPr>
            <p:ph type="sldNum" sz="quarter" idx="12"/>
          </p:nvPr>
        </p:nvSpPr>
        <p:spPr/>
        <p:txBody>
          <a:bodyPr/>
          <a:lstStyle/>
          <a:p>
            <a:fld id="{D2B5B772-CA50-4A52-9440-8CD251935129}" type="slidenum">
              <a:rPr lang="nb-NO" smtClean="0"/>
              <a:t>10</a:t>
            </a:fld>
            <a:endParaRPr lang="nb-NO"/>
          </a:p>
        </p:txBody>
      </p:sp>
    </p:spTree>
    <p:extLst>
      <p:ext uri="{BB962C8B-B14F-4D97-AF65-F5344CB8AC3E}">
        <p14:creationId xmlns:p14="http://schemas.microsoft.com/office/powerpoint/2010/main" val="1970650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p:txBody>
          <a:bodyPr/>
          <a:lstStyle/>
          <a:p>
            <a:r>
              <a:rPr lang="nb-NO"/>
              <a:t>Kommunal plan for skolebibliotek, Levanger kommune</a:t>
            </a:r>
          </a:p>
        </p:txBody>
      </p:sp>
      <p:sp>
        <p:nvSpPr>
          <p:cNvPr id="3" name="TekstSylinder 2"/>
          <p:cNvSpPr txBox="1"/>
          <p:nvPr/>
        </p:nvSpPr>
        <p:spPr>
          <a:xfrm>
            <a:off x="1103973" y="1037064"/>
            <a:ext cx="10158760" cy="4429674"/>
          </a:xfrm>
          <a:prstGeom prst="rect">
            <a:avLst/>
          </a:prstGeom>
          <a:noFill/>
        </p:spPr>
        <p:txBody>
          <a:bodyPr wrap="square" rtlCol="0">
            <a:spAutoFit/>
          </a:bodyPr>
          <a:lstStyle/>
          <a:p>
            <a:pPr>
              <a:lnSpc>
                <a:spcPct val="107000"/>
              </a:lnSpc>
              <a:spcAft>
                <a:spcPts val="800"/>
              </a:spcAft>
            </a:pPr>
            <a:r>
              <a:rPr lang="nb-NO" sz="2400" b="1" dirty="0">
                <a:solidFill>
                  <a:srgbClr val="339966"/>
                </a:solidFill>
                <a:ea typeface="Calibri" panose="020F0502020204030204" pitchFamily="34" charset="0"/>
                <a:cs typeface="Arial" panose="020B0604020202020204" pitchFamily="34" charset="0"/>
              </a:rPr>
              <a:t>Den enkelte s</a:t>
            </a:r>
            <a:r>
              <a:rPr lang="nb-NO" sz="2400" b="1" dirty="0">
                <a:solidFill>
                  <a:srgbClr val="339966"/>
                </a:solidFill>
                <a:effectLst/>
                <a:ea typeface="Calibri" panose="020F0502020204030204" pitchFamily="34" charset="0"/>
                <a:cs typeface="Arial" panose="020B0604020202020204" pitchFamily="34" charset="0"/>
              </a:rPr>
              <a:t>koles lokale plan inneholder</a:t>
            </a:r>
            <a:endParaRPr lang="nb-NO" sz="2400" dirty="0">
              <a:solidFill>
                <a:srgbClr val="339966"/>
              </a:solidFill>
              <a:effectLst/>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nb-NO" dirty="0">
                <a:effectLst/>
                <a:ea typeface="Calibri" panose="020F0502020204030204" pitchFamily="34" charset="0"/>
                <a:cs typeface="Arial" panose="020B0604020202020204" pitchFamily="34" charset="0"/>
              </a:rPr>
              <a:t>Bli-kjent-kunnskap som omfatter opplæring i hvor bøkene er plassert, lånerutiner, ordensregler og andre ordninger.</a:t>
            </a:r>
          </a:p>
          <a:p>
            <a:pPr marL="342900" lvl="0" indent="-342900">
              <a:lnSpc>
                <a:spcPct val="107000"/>
              </a:lnSpc>
              <a:spcAft>
                <a:spcPts val="0"/>
              </a:spcAft>
              <a:buFont typeface="Symbol" panose="05050102010706020507" pitchFamily="18" charset="2"/>
              <a:buChar char=""/>
            </a:pPr>
            <a:r>
              <a:rPr lang="nb-NO" dirty="0">
                <a:effectLst/>
                <a:ea typeface="Calibri" panose="020F0502020204030204" pitchFamily="34" charset="0"/>
                <a:cs typeface="Arial" panose="020B0604020202020204" pitchFamily="34" charset="0"/>
              </a:rPr>
              <a:t>Informasjonskunnskap som omfatter opplæring i bruk av ulike skriftlige kilder; leksikon, oppslagsbøker, fagbøker, aviser, kurs i kildekritikk, nettverk og søking.</a:t>
            </a:r>
          </a:p>
          <a:p>
            <a:pPr marL="342900" lvl="0" indent="-342900">
              <a:lnSpc>
                <a:spcPct val="107000"/>
              </a:lnSpc>
              <a:spcAft>
                <a:spcPts val="0"/>
              </a:spcAft>
              <a:buFont typeface="Symbol" panose="05050102010706020507" pitchFamily="18" charset="2"/>
              <a:buChar char=""/>
            </a:pPr>
            <a:r>
              <a:rPr lang="nb-NO" dirty="0">
                <a:effectLst/>
                <a:ea typeface="Calibri" panose="020F0502020204030204" pitchFamily="34" charset="0"/>
                <a:cs typeface="Arial" panose="020B0604020202020204" pitchFamily="34" charset="0"/>
              </a:rPr>
              <a:t>Elevene får opplæring i lån av e-bøker og </a:t>
            </a:r>
            <a:r>
              <a:rPr lang="nb-NO" dirty="0" err="1">
                <a:effectLst/>
                <a:ea typeface="Calibri" panose="020F0502020204030204" pitchFamily="34" charset="0"/>
                <a:cs typeface="Arial" panose="020B0604020202020204" pitchFamily="34" charset="0"/>
              </a:rPr>
              <a:t>eBokBib</a:t>
            </a:r>
            <a:r>
              <a:rPr lang="nb-NO" dirty="0">
                <a:effectLst/>
                <a:ea typeface="Calibri" panose="020F0502020204030204" pitchFamily="34" charset="0"/>
                <a:cs typeface="Arial" panose="020B0604020202020204" pitchFamily="34" charset="0"/>
              </a:rPr>
              <a:t>- app.</a:t>
            </a:r>
          </a:p>
          <a:p>
            <a:pPr marL="342900" lvl="0" indent="-342900">
              <a:lnSpc>
                <a:spcPct val="107000"/>
              </a:lnSpc>
              <a:spcAft>
                <a:spcPts val="0"/>
              </a:spcAft>
              <a:buFont typeface="Symbol" panose="05050102010706020507" pitchFamily="18" charset="2"/>
              <a:buChar char=""/>
            </a:pPr>
            <a:r>
              <a:rPr lang="nb-NO" dirty="0">
                <a:effectLst/>
                <a:ea typeface="Calibri" panose="020F0502020204030204" pitchFamily="34" charset="0"/>
                <a:cs typeface="Arial" panose="020B0604020202020204" pitchFamily="34" charset="0"/>
              </a:rPr>
              <a:t>Timeplanfestet ukentlig tid for hver klasse. </a:t>
            </a:r>
          </a:p>
          <a:p>
            <a:pPr marL="342900" lvl="0" indent="-342900">
              <a:lnSpc>
                <a:spcPct val="107000"/>
              </a:lnSpc>
              <a:spcAft>
                <a:spcPts val="0"/>
              </a:spcAft>
              <a:buFont typeface="Symbol" panose="05050102010706020507" pitchFamily="18" charset="2"/>
              <a:buChar char=""/>
            </a:pPr>
            <a:r>
              <a:rPr lang="nb-NO" dirty="0">
                <a:effectLst/>
                <a:ea typeface="Calibri" panose="020F0502020204030204" pitchFamily="34" charset="0"/>
                <a:cs typeface="Arial" panose="020B0604020202020204" pitchFamily="34" charset="0"/>
              </a:rPr>
              <a:t>Lesestimulering som kan være å tilrettelegge for å sette i gang for eksempel lesestimulerende kampanjer og aksjoner, invitere til høytlesningsstund, presentere litteratur, veilede i bokvalg og gjennomføre ulike arrangement som forfatterbesøk og markering av Verdens Bokdag.</a:t>
            </a:r>
          </a:p>
          <a:p>
            <a:pPr marL="342900" lvl="0" indent="-342900">
              <a:lnSpc>
                <a:spcPct val="107000"/>
              </a:lnSpc>
              <a:spcAft>
                <a:spcPts val="0"/>
              </a:spcAft>
              <a:buFont typeface="Symbol" panose="05050102010706020507" pitchFamily="18" charset="2"/>
              <a:buChar char=""/>
            </a:pPr>
            <a:r>
              <a:rPr lang="nb-NO" dirty="0">
                <a:effectLst/>
                <a:ea typeface="Calibri" panose="020F0502020204030204" pitchFamily="34" charset="0"/>
                <a:cs typeface="Arial" panose="020B0604020202020204" pitchFamily="34" charset="0"/>
              </a:rPr>
              <a:t>Rutiner for innkjøp sikret i egen budsjettpost.</a:t>
            </a:r>
          </a:p>
          <a:p>
            <a:pPr marL="342900" lvl="0" indent="-342900">
              <a:lnSpc>
                <a:spcPct val="107000"/>
              </a:lnSpc>
              <a:spcAft>
                <a:spcPts val="0"/>
              </a:spcAft>
              <a:buFont typeface="Symbol" panose="05050102010706020507" pitchFamily="18" charset="2"/>
              <a:buChar char=""/>
            </a:pPr>
            <a:r>
              <a:rPr lang="nb-NO" dirty="0">
                <a:effectLst/>
                <a:ea typeface="Calibri" panose="020F0502020204030204" pitchFamily="34" charset="0"/>
                <a:cs typeface="Arial" panose="020B0604020202020204" pitchFamily="34" charset="0"/>
              </a:rPr>
              <a:t>Rutiner for samarbeid mellom skolebibliotekar og ledelse for å sikre utvikling av skolebiblioteket. Minimum to møter i året. </a:t>
            </a:r>
          </a:p>
          <a:p>
            <a:pPr marL="457200">
              <a:lnSpc>
                <a:spcPct val="107000"/>
              </a:lnSpc>
              <a:spcAft>
                <a:spcPts val="800"/>
              </a:spcAft>
            </a:pPr>
            <a:r>
              <a:rPr lang="nb-NO" dirty="0">
                <a:effectLst/>
                <a:ea typeface="Calibri" panose="020F0502020204030204" pitchFamily="34" charset="0"/>
                <a:cs typeface="Arial" panose="020B0604020202020204" pitchFamily="34" charset="0"/>
              </a:rPr>
              <a:t> </a:t>
            </a:r>
          </a:p>
        </p:txBody>
      </p:sp>
      <p:sp>
        <p:nvSpPr>
          <p:cNvPr id="4" name="Plassholder for lysbildenummer 3">
            <a:extLst>
              <a:ext uri="{FF2B5EF4-FFF2-40B4-BE49-F238E27FC236}">
                <a16:creationId xmlns:a16="http://schemas.microsoft.com/office/drawing/2014/main" id="{22CF898E-7D93-40AA-AC21-08055795F9C4}"/>
              </a:ext>
            </a:extLst>
          </p:cNvPr>
          <p:cNvSpPr>
            <a:spLocks noGrp="1"/>
          </p:cNvSpPr>
          <p:nvPr>
            <p:ph type="sldNum" sz="quarter" idx="12"/>
          </p:nvPr>
        </p:nvSpPr>
        <p:spPr/>
        <p:txBody>
          <a:bodyPr/>
          <a:lstStyle/>
          <a:p>
            <a:fld id="{D2B5B772-CA50-4A52-9440-8CD251935129}" type="slidenum">
              <a:rPr lang="nb-NO" smtClean="0"/>
              <a:t>11</a:t>
            </a:fld>
            <a:endParaRPr lang="nb-NO"/>
          </a:p>
        </p:txBody>
      </p:sp>
    </p:spTree>
    <p:extLst>
      <p:ext uri="{BB962C8B-B14F-4D97-AF65-F5344CB8AC3E}">
        <p14:creationId xmlns:p14="http://schemas.microsoft.com/office/powerpoint/2010/main" val="605355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p:txBody>
          <a:bodyPr/>
          <a:lstStyle/>
          <a:p>
            <a:r>
              <a:rPr lang="nb-NO"/>
              <a:t>Kommunal plan for skolebibliotek, Levanger kommune</a:t>
            </a:r>
          </a:p>
        </p:txBody>
      </p:sp>
      <p:sp>
        <p:nvSpPr>
          <p:cNvPr id="3" name="TekstSylinder 2"/>
          <p:cNvSpPr txBox="1"/>
          <p:nvPr/>
        </p:nvSpPr>
        <p:spPr>
          <a:xfrm>
            <a:off x="1509283" y="1172243"/>
            <a:ext cx="9958039" cy="2366545"/>
          </a:xfrm>
          <a:prstGeom prst="rect">
            <a:avLst/>
          </a:prstGeom>
          <a:noFill/>
        </p:spPr>
        <p:txBody>
          <a:bodyPr wrap="square" rtlCol="0" anchor="t">
            <a:spAutoFit/>
          </a:bodyPr>
          <a:lstStyle/>
          <a:p>
            <a:pPr>
              <a:lnSpc>
                <a:spcPct val="107000"/>
              </a:lnSpc>
              <a:spcAft>
                <a:spcPts val="800"/>
              </a:spcAft>
            </a:pPr>
            <a:r>
              <a:rPr lang="nb-NO" sz="2400" b="1">
                <a:solidFill>
                  <a:srgbClr val="339966"/>
                </a:solidFill>
                <a:effectLst/>
                <a:ea typeface="Calibri" panose="020F0502020204030204" pitchFamily="34" charset="0"/>
                <a:cs typeface="Arial" panose="020B0604020202020204" pitchFamily="34" charset="0"/>
              </a:rPr>
              <a:t>Bemanning og kompetanse</a:t>
            </a:r>
            <a:endParaRPr lang="nb-NO" sz="2400">
              <a:solidFill>
                <a:srgbClr val="339966"/>
              </a:solidFill>
              <a:effectLst/>
              <a:ea typeface="Calibri" panose="020F0502020204030204" pitchFamily="34" charset="0"/>
              <a:cs typeface="Arial" panose="020B0604020202020204" pitchFamily="34" charset="0"/>
            </a:endParaRPr>
          </a:p>
          <a:p>
            <a:pPr>
              <a:lnSpc>
                <a:spcPct val="107000"/>
              </a:lnSpc>
              <a:spcAft>
                <a:spcPts val="800"/>
              </a:spcAft>
            </a:pPr>
            <a:r>
              <a:rPr lang="nb-NO">
                <a:effectLst/>
                <a:ea typeface="Calibri" panose="020F0502020204030204" pitchFamily="34" charset="0"/>
                <a:cs typeface="Arial" panose="020B0604020202020204" pitchFamily="34" charset="0"/>
              </a:rPr>
              <a:t>Bemanning av skolebiblioteket </a:t>
            </a:r>
            <a:r>
              <a:rPr lang="nb-NO">
                <a:ea typeface="Calibri" panose="020F0502020204030204" pitchFamily="34" charset="0"/>
                <a:cs typeface="Arial" panose="020B0604020202020204" pitchFamily="34" charset="0"/>
              </a:rPr>
              <a:t>bestemmes av skolens størrelse og ressurser. </a:t>
            </a:r>
          </a:p>
          <a:p>
            <a:pPr>
              <a:lnSpc>
                <a:spcPct val="107000"/>
              </a:lnSpc>
              <a:spcAft>
                <a:spcPts val="800"/>
              </a:spcAft>
            </a:pPr>
            <a:r>
              <a:rPr lang="nb-NO">
                <a:ea typeface="Calibri" panose="020F0502020204030204" pitchFamily="34" charset="0"/>
                <a:cs typeface="Arial" panose="020B0604020202020204" pitchFamily="34" charset="0"/>
              </a:rPr>
              <a:t>Det anbefales at s</a:t>
            </a:r>
            <a:r>
              <a:rPr lang="nb-NO">
                <a:effectLst/>
                <a:ea typeface="Calibri" panose="020F0502020204030204" pitchFamily="34" charset="0"/>
                <a:cs typeface="Arial" panose="020B0604020202020204" pitchFamily="34" charset="0"/>
              </a:rPr>
              <a:t>kolebiblioteket er bemannet av skolebibliotekansvarlig hver dag. </a:t>
            </a:r>
            <a:r>
              <a:rPr lang="nb-NO">
                <a:ea typeface="Calibri" panose="020F0502020204030204" pitchFamily="34" charset="0"/>
                <a:cs typeface="Arial" panose="020B0604020202020204" pitchFamily="34" charset="0"/>
              </a:rPr>
              <a:t>Unntaket er fådelte skoler der ressursene er noe mindre. </a:t>
            </a:r>
            <a:endParaRPr lang="nb-NO">
              <a:effectLst/>
              <a:ea typeface="Calibri" panose="020F0502020204030204" pitchFamily="34" charset="0"/>
              <a:cs typeface="Arial" panose="020B0604020202020204" pitchFamily="34" charset="0"/>
            </a:endParaRPr>
          </a:p>
          <a:p>
            <a:pPr lvl="0">
              <a:lnSpc>
                <a:spcPct val="107000"/>
              </a:lnSpc>
              <a:spcAft>
                <a:spcPts val="800"/>
              </a:spcAft>
            </a:pPr>
            <a:r>
              <a:rPr lang="nb-NO">
                <a:effectLst/>
                <a:ea typeface="Calibri" panose="020F0502020204030204" pitchFamily="34" charset="0"/>
                <a:cs typeface="Arial" panose="020B0604020202020204" pitchFamily="34" charset="0"/>
              </a:rPr>
              <a:t>Det er ønskelig at skolebibliotekaren har </a:t>
            </a:r>
            <a:r>
              <a:rPr lang="nb-NO">
                <a:ea typeface="Calibri" panose="020F0502020204030204" pitchFamily="34" charset="0"/>
                <a:cs typeface="Arial" panose="020B0604020202020204" pitchFamily="34" charset="0"/>
              </a:rPr>
              <a:t>pedagogutdanning med tilleggsutdanning. </a:t>
            </a:r>
          </a:p>
          <a:p>
            <a:pPr>
              <a:lnSpc>
                <a:spcPct val="107000"/>
              </a:lnSpc>
              <a:spcAft>
                <a:spcPts val="800"/>
              </a:spcAft>
            </a:pPr>
            <a:r>
              <a:rPr lang="nb-NO">
                <a:effectLst/>
                <a:ea typeface="Calibri" panose="020F0502020204030204" pitchFamily="34" charset="0"/>
                <a:cs typeface="Arial" panose="020B0604020202020204" pitchFamily="34" charset="0"/>
              </a:rPr>
              <a:t>Kompetansen i hele personalet utvikles for å sikre veiledning i skolebiblioteket.  </a:t>
            </a:r>
          </a:p>
        </p:txBody>
      </p:sp>
      <p:sp>
        <p:nvSpPr>
          <p:cNvPr id="4" name="Plassholder for lysbildenummer 3">
            <a:extLst>
              <a:ext uri="{FF2B5EF4-FFF2-40B4-BE49-F238E27FC236}">
                <a16:creationId xmlns:a16="http://schemas.microsoft.com/office/drawing/2014/main" id="{B343A5C5-4E84-4967-BBC6-C3A24D0B6F1A}"/>
              </a:ext>
            </a:extLst>
          </p:cNvPr>
          <p:cNvSpPr>
            <a:spLocks noGrp="1"/>
          </p:cNvSpPr>
          <p:nvPr>
            <p:ph type="sldNum" sz="quarter" idx="12"/>
          </p:nvPr>
        </p:nvSpPr>
        <p:spPr/>
        <p:txBody>
          <a:bodyPr/>
          <a:lstStyle/>
          <a:p>
            <a:fld id="{D2B5B772-CA50-4A52-9440-8CD251935129}" type="slidenum">
              <a:rPr lang="nb-NO" smtClean="0"/>
              <a:t>12</a:t>
            </a:fld>
            <a:endParaRPr lang="nb-NO"/>
          </a:p>
        </p:txBody>
      </p:sp>
    </p:spTree>
    <p:extLst>
      <p:ext uri="{BB962C8B-B14F-4D97-AF65-F5344CB8AC3E}">
        <p14:creationId xmlns:p14="http://schemas.microsoft.com/office/powerpoint/2010/main" val="2360272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p:txBody>
          <a:bodyPr/>
          <a:lstStyle/>
          <a:p>
            <a:r>
              <a:rPr lang="nb-NO"/>
              <a:t>Kommunal plan for skolebibliotek, Levanger kommune</a:t>
            </a:r>
          </a:p>
        </p:txBody>
      </p:sp>
      <p:sp>
        <p:nvSpPr>
          <p:cNvPr id="3" name="TekstSylinder 2"/>
          <p:cNvSpPr txBox="1"/>
          <p:nvPr/>
        </p:nvSpPr>
        <p:spPr>
          <a:xfrm>
            <a:off x="1839951" y="1505415"/>
            <a:ext cx="184731" cy="369332"/>
          </a:xfrm>
          <a:prstGeom prst="rect">
            <a:avLst/>
          </a:prstGeom>
          <a:noFill/>
        </p:spPr>
        <p:txBody>
          <a:bodyPr wrap="none" rtlCol="0">
            <a:spAutoFit/>
          </a:bodyPr>
          <a:lstStyle/>
          <a:p>
            <a:endParaRPr lang="nb-NO"/>
          </a:p>
        </p:txBody>
      </p:sp>
      <p:sp>
        <p:nvSpPr>
          <p:cNvPr id="6" name="TekstSylinder 5"/>
          <p:cNvSpPr txBox="1"/>
          <p:nvPr/>
        </p:nvSpPr>
        <p:spPr>
          <a:xfrm>
            <a:off x="1048215" y="702527"/>
            <a:ext cx="9623502" cy="3063596"/>
          </a:xfrm>
          <a:prstGeom prst="rect">
            <a:avLst/>
          </a:prstGeom>
          <a:noFill/>
          <a:effectLst>
            <a:softEdge rad="101600"/>
          </a:effectLst>
        </p:spPr>
        <p:txBody>
          <a:bodyPr wrap="square" rtlCol="0">
            <a:spAutoFit/>
          </a:bodyPr>
          <a:lstStyle/>
          <a:p>
            <a:pPr>
              <a:lnSpc>
                <a:spcPct val="107000"/>
              </a:lnSpc>
              <a:spcAft>
                <a:spcPts val="800"/>
              </a:spcAft>
            </a:pPr>
            <a:r>
              <a:rPr lang="nb-NO" sz="2400" b="1">
                <a:solidFill>
                  <a:srgbClr val="339966"/>
                </a:solidFill>
                <a:effectLst/>
                <a:ea typeface="Calibri" panose="020F0502020204030204" pitchFamily="34" charset="0"/>
                <a:cs typeface="Arial" panose="020B0604020202020204" pitchFamily="34" charset="0"/>
              </a:rPr>
              <a:t>Opplæring i bruk av skolebiblioteket</a:t>
            </a:r>
            <a:endParaRPr lang="nb-NO" sz="2400">
              <a:solidFill>
                <a:srgbClr val="339966"/>
              </a:solidFill>
              <a:effectLst/>
              <a:ea typeface="Calibri" panose="020F0502020204030204" pitchFamily="34" charset="0"/>
              <a:cs typeface="Arial" panose="020B0604020202020204" pitchFamily="34" charset="0"/>
            </a:endParaRPr>
          </a:p>
          <a:p>
            <a:pPr>
              <a:lnSpc>
                <a:spcPct val="107000"/>
              </a:lnSpc>
              <a:spcAft>
                <a:spcPts val="800"/>
              </a:spcAft>
            </a:pPr>
            <a:r>
              <a:rPr lang="nb-NO" b="1">
                <a:effectLst/>
                <a:ea typeface="Calibri" panose="020F0502020204030204" pitchFamily="34" charset="0"/>
                <a:cs typeface="Arial" panose="020B0604020202020204" pitchFamily="34" charset="0"/>
              </a:rPr>
              <a:t>Elever:</a:t>
            </a:r>
            <a:endParaRPr lang="nb-NO">
              <a:effectLst/>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nb-NO">
                <a:effectLst/>
                <a:ea typeface="Calibri" panose="020F0502020204030204" pitchFamily="34" charset="0"/>
                <a:cs typeface="Arial" panose="020B0604020202020204" pitchFamily="34" charset="0"/>
              </a:rPr>
              <a:t>Det er skolebibliotekaren sammen med pedagogene sin oppgave å sørge for at alle skolens elever blir kjent med skolebiblioteket. Det bør være kort repetisjon for hver klasse hver høst for å sikre at nye elever får den opplæringen de trenger.</a:t>
            </a:r>
          </a:p>
          <a:p>
            <a:pPr marL="342900" lvl="0" indent="-342900">
              <a:lnSpc>
                <a:spcPct val="107000"/>
              </a:lnSpc>
              <a:spcAft>
                <a:spcPts val="0"/>
              </a:spcAft>
              <a:buFont typeface="Symbol" panose="05050102010706020507" pitchFamily="18" charset="2"/>
              <a:buChar char=""/>
            </a:pPr>
            <a:r>
              <a:rPr lang="nb-NO">
                <a:effectLst/>
                <a:ea typeface="Calibri" panose="020F0502020204030204" pitchFamily="34" charset="0"/>
                <a:cs typeface="Arial" panose="020B0604020202020204" pitchFamily="34" charset="0"/>
              </a:rPr>
              <a:t>Det anbefales at skolene har </a:t>
            </a:r>
            <a:r>
              <a:rPr lang="nb-NO">
                <a:solidFill>
                  <a:srgbClr val="000000"/>
                </a:solidFill>
                <a:effectLst/>
                <a:ea typeface="Calibri" panose="020F0502020204030204" pitchFamily="34" charset="0"/>
                <a:cs typeface="Arial" panose="020B0604020202020204" pitchFamily="34" charset="0"/>
              </a:rPr>
              <a:t>opplæring</a:t>
            </a:r>
            <a:r>
              <a:rPr lang="nb-NO">
                <a:effectLst/>
                <a:ea typeface="Calibri" panose="020F0502020204030204" pitchFamily="34" charset="0"/>
                <a:cs typeface="Arial" panose="020B0604020202020204" pitchFamily="34" charset="0"/>
              </a:rPr>
              <a:t> av bibliotekassistenter. Elevene skal kunne ha et medansvar for drift av skolebiblioteket. </a:t>
            </a:r>
          </a:p>
          <a:p>
            <a:pPr marL="342900" lvl="0" indent="-342900">
              <a:lnSpc>
                <a:spcPct val="107000"/>
              </a:lnSpc>
              <a:spcAft>
                <a:spcPts val="0"/>
              </a:spcAft>
              <a:buFont typeface="Symbol" panose="05050102010706020507" pitchFamily="18" charset="2"/>
              <a:buChar char=""/>
            </a:pPr>
            <a:r>
              <a:rPr lang="nb-NO">
                <a:effectLst/>
                <a:ea typeface="Calibri" panose="020F0502020204030204" pitchFamily="34" charset="0"/>
                <a:cs typeface="Arial" panose="020B0604020202020204" pitchFamily="34" charset="0"/>
              </a:rPr>
              <a:t>Skolebibliotekaren veileder både elever og lærere.</a:t>
            </a:r>
          </a:p>
          <a:p>
            <a:pPr marL="342900" lvl="0" indent="-342900">
              <a:lnSpc>
                <a:spcPct val="107000"/>
              </a:lnSpc>
              <a:spcAft>
                <a:spcPts val="800"/>
              </a:spcAft>
              <a:buFont typeface="Symbol" panose="05050102010706020507" pitchFamily="18" charset="2"/>
              <a:buChar char=""/>
            </a:pPr>
            <a:r>
              <a:rPr lang="nb-NO">
                <a:effectLst/>
                <a:ea typeface="Calibri" panose="020F0502020204030204" pitchFamily="34" charset="0"/>
                <a:cs typeface="Arial" panose="020B0604020202020204" pitchFamily="34" charset="0"/>
              </a:rPr>
              <a:t>Lokal plan for systematisk bruk av skolebiblioteket utarbeides for alle klassetrinn. </a:t>
            </a:r>
          </a:p>
        </p:txBody>
      </p:sp>
      <p:pic>
        <p:nvPicPr>
          <p:cNvPr id="7" name="Bilde 6"/>
          <p:cNvPicPr>
            <a:picLocks noChangeAspect="1"/>
          </p:cNvPicPr>
          <p:nvPr/>
        </p:nvPicPr>
        <p:blipFill>
          <a:blip r:embed="rId2"/>
          <a:stretch>
            <a:fillRect/>
          </a:stretch>
        </p:blipFill>
        <p:spPr>
          <a:xfrm>
            <a:off x="7339629" y="3766123"/>
            <a:ext cx="3639785" cy="23429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kstSylinder 7"/>
          <p:cNvSpPr txBox="1"/>
          <p:nvPr/>
        </p:nvSpPr>
        <p:spPr>
          <a:xfrm>
            <a:off x="7392050" y="6132586"/>
            <a:ext cx="3534942" cy="246221"/>
          </a:xfrm>
          <a:prstGeom prst="rect">
            <a:avLst/>
          </a:prstGeom>
          <a:noFill/>
        </p:spPr>
        <p:txBody>
          <a:bodyPr wrap="none" rtlCol="0">
            <a:spAutoFit/>
          </a:bodyPr>
          <a:lstStyle/>
          <a:p>
            <a:r>
              <a:rPr lang="nb-NO" sz="1000"/>
              <a:t>Skolebiblioteket ved Nesheim skole. Foto: Inger Johanne Lunnan</a:t>
            </a:r>
          </a:p>
        </p:txBody>
      </p:sp>
      <p:sp>
        <p:nvSpPr>
          <p:cNvPr id="4" name="Plassholder for lysbildenummer 3">
            <a:extLst>
              <a:ext uri="{FF2B5EF4-FFF2-40B4-BE49-F238E27FC236}">
                <a16:creationId xmlns:a16="http://schemas.microsoft.com/office/drawing/2014/main" id="{C7445850-173D-4310-A3C7-B24C5B7586C5}"/>
              </a:ext>
            </a:extLst>
          </p:cNvPr>
          <p:cNvSpPr>
            <a:spLocks noGrp="1"/>
          </p:cNvSpPr>
          <p:nvPr>
            <p:ph type="sldNum" sz="quarter" idx="12"/>
          </p:nvPr>
        </p:nvSpPr>
        <p:spPr/>
        <p:txBody>
          <a:bodyPr/>
          <a:lstStyle/>
          <a:p>
            <a:fld id="{D2B5B772-CA50-4A52-9440-8CD251935129}" type="slidenum">
              <a:rPr lang="nb-NO" smtClean="0"/>
              <a:t>13</a:t>
            </a:fld>
            <a:endParaRPr lang="nb-NO"/>
          </a:p>
        </p:txBody>
      </p:sp>
    </p:spTree>
    <p:extLst>
      <p:ext uri="{BB962C8B-B14F-4D97-AF65-F5344CB8AC3E}">
        <p14:creationId xmlns:p14="http://schemas.microsoft.com/office/powerpoint/2010/main" val="2075074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p:txBody>
          <a:bodyPr/>
          <a:lstStyle/>
          <a:p>
            <a:r>
              <a:rPr lang="nb-NO"/>
              <a:t>Kommunal plan for skolebibliotek, Levanger kommune</a:t>
            </a:r>
          </a:p>
        </p:txBody>
      </p:sp>
      <p:sp>
        <p:nvSpPr>
          <p:cNvPr id="3" name="TekstSylinder 2"/>
          <p:cNvSpPr txBox="1"/>
          <p:nvPr/>
        </p:nvSpPr>
        <p:spPr>
          <a:xfrm>
            <a:off x="836341" y="1081670"/>
            <a:ext cx="10069551" cy="2075696"/>
          </a:xfrm>
          <a:prstGeom prst="rect">
            <a:avLst/>
          </a:prstGeom>
          <a:noFill/>
        </p:spPr>
        <p:txBody>
          <a:bodyPr wrap="square" rtlCol="0" anchor="t">
            <a:spAutoFit/>
          </a:bodyPr>
          <a:lstStyle/>
          <a:p>
            <a:pPr>
              <a:lnSpc>
                <a:spcPct val="107000"/>
              </a:lnSpc>
              <a:spcAft>
                <a:spcPts val="800"/>
              </a:spcAft>
              <a:buSzPct val="130000"/>
            </a:pPr>
            <a:r>
              <a:rPr lang="nb-NO" b="1">
                <a:effectLst/>
                <a:ea typeface="Calibri" panose="020F0502020204030204" pitchFamily="34" charset="0"/>
                <a:cs typeface="Arial"/>
              </a:rPr>
              <a:t>Lærere og andre </a:t>
            </a:r>
            <a:r>
              <a:rPr lang="nb-NO" b="1">
                <a:ea typeface="Calibri" panose="020F0502020204030204" pitchFamily="34" charset="0"/>
                <a:cs typeface="Arial"/>
              </a:rPr>
              <a:t>ansatte</a:t>
            </a:r>
            <a:endParaRPr lang="nb-NO">
              <a:effectLst/>
              <a:ea typeface="Calibri" panose="020F0502020204030204" pitchFamily="34" charset="0"/>
              <a:cs typeface="Arial" panose="020B0604020202020204" pitchFamily="34" charset="0"/>
            </a:endParaRPr>
          </a:p>
          <a:p>
            <a:pPr marL="285750" indent="-285750">
              <a:lnSpc>
                <a:spcPct val="107000"/>
              </a:lnSpc>
              <a:spcAft>
                <a:spcPts val="800"/>
              </a:spcAft>
              <a:buSzPct val="119000"/>
              <a:buFont typeface="Calibri" panose="020F0502020204030204" pitchFamily="34" charset="0"/>
              <a:buChar char="•"/>
            </a:pPr>
            <a:r>
              <a:rPr lang="nb-NO">
                <a:effectLst/>
                <a:ea typeface="Calibri" panose="020F0502020204030204" pitchFamily="34" charset="0"/>
                <a:cs typeface="Arial"/>
              </a:rPr>
              <a:t>Skolebibliotekaren sørger for at lærere,</a:t>
            </a:r>
            <a:r>
              <a:rPr lang="nb-NO">
                <a:ea typeface="Calibri" panose="020F0502020204030204" pitchFamily="34" charset="0"/>
                <a:cs typeface="Arial"/>
              </a:rPr>
              <a:t> fagarbeidere, </a:t>
            </a:r>
            <a:r>
              <a:rPr lang="nb-NO">
                <a:effectLst/>
                <a:ea typeface="Calibri" panose="020F0502020204030204" pitchFamily="34" charset="0"/>
                <a:cs typeface="Arial"/>
              </a:rPr>
              <a:t> SFO-ansatte og andre som arbeider direkte med elevene, får nødvendig opplæring i bruk av skolebiblioteket.</a:t>
            </a:r>
            <a:r>
              <a:rPr lang="nb-NO">
                <a:ea typeface="Calibri" panose="020F0502020204030204" pitchFamily="34" charset="0"/>
                <a:cs typeface="Arial"/>
              </a:rPr>
              <a:t> </a:t>
            </a:r>
            <a:endParaRPr lang="nb-NO">
              <a:ea typeface="Calibri" panose="020F0502020204030204" pitchFamily="34" charset="0"/>
              <a:cs typeface="Arial" panose="020B0604020202020204" pitchFamily="34" charset="0"/>
            </a:endParaRPr>
          </a:p>
          <a:p>
            <a:pPr marL="285750" indent="-285750">
              <a:lnSpc>
                <a:spcPct val="107000"/>
              </a:lnSpc>
              <a:spcAft>
                <a:spcPts val="800"/>
              </a:spcAft>
              <a:buSzPct val="122000"/>
              <a:buFont typeface="Calibri" panose="020F0502020204030204" pitchFamily="34" charset="0"/>
              <a:buChar char="•"/>
            </a:pPr>
            <a:r>
              <a:rPr lang="nb-NO">
                <a:effectLst/>
                <a:ea typeface="Calibri" panose="020F0502020204030204" pitchFamily="34" charset="0"/>
                <a:cs typeface="Arial"/>
              </a:rPr>
              <a:t>Hver høst er det orientering om biblioteket for de ansatte. Den bør inneholde informasjon om de mulighetene biblioteket gir, praktiske ordninger, bli kjent med bok- og mediebestand og veiledning i søking med mer.</a:t>
            </a:r>
          </a:p>
        </p:txBody>
      </p:sp>
      <p:sp>
        <p:nvSpPr>
          <p:cNvPr id="4" name="Plassholder for lysbildenummer 3">
            <a:extLst>
              <a:ext uri="{FF2B5EF4-FFF2-40B4-BE49-F238E27FC236}">
                <a16:creationId xmlns:a16="http://schemas.microsoft.com/office/drawing/2014/main" id="{EEC70245-7926-45DE-AE47-CB17D4F0E72D}"/>
              </a:ext>
            </a:extLst>
          </p:cNvPr>
          <p:cNvSpPr>
            <a:spLocks noGrp="1"/>
          </p:cNvSpPr>
          <p:nvPr>
            <p:ph type="sldNum" sz="quarter" idx="12"/>
          </p:nvPr>
        </p:nvSpPr>
        <p:spPr/>
        <p:txBody>
          <a:bodyPr/>
          <a:lstStyle/>
          <a:p>
            <a:fld id="{D2B5B772-CA50-4A52-9440-8CD251935129}" type="slidenum">
              <a:rPr lang="nb-NO" smtClean="0"/>
              <a:t>14</a:t>
            </a:fld>
            <a:endParaRPr lang="nb-NO"/>
          </a:p>
        </p:txBody>
      </p:sp>
    </p:spTree>
    <p:extLst>
      <p:ext uri="{BB962C8B-B14F-4D97-AF65-F5344CB8AC3E}">
        <p14:creationId xmlns:p14="http://schemas.microsoft.com/office/powerpoint/2010/main" val="2027387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p:txBody>
          <a:bodyPr/>
          <a:lstStyle/>
          <a:p>
            <a:r>
              <a:rPr lang="nb-NO"/>
              <a:t>Kommunal plan for skolebibliotek, Levanger kommune</a:t>
            </a:r>
          </a:p>
        </p:txBody>
      </p:sp>
      <p:sp>
        <p:nvSpPr>
          <p:cNvPr id="3" name="TekstSylinder 2"/>
          <p:cNvSpPr txBox="1"/>
          <p:nvPr/>
        </p:nvSpPr>
        <p:spPr>
          <a:xfrm>
            <a:off x="657921" y="702526"/>
            <a:ext cx="8162693" cy="4053546"/>
          </a:xfrm>
          <a:prstGeom prst="rect">
            <a:avLst/>
          </a:prstGeom>
          <a:noFill/>
        </p:spPr>
        <p:txBody>
          <a:bodyPr wrap="square" rtlCol="0" anchor="t">
            <a:spAutoFit/>
          </a:bodyPr>
          <a:lstStyle/>
          <a:p>
            <a:pPr>
              <a:lnSpc>
                <a:spcPct val="107000"/>
              </a:lnSpc>
              <a:spcAft>
                <a:spcPts val="800"/>
              </a:spcAft>
            </a:pPr>
            <a:r>
              <a:rPr lang="nb-NO" sz="2400" b="1">
                <a:solidFill>
                  <a:srgbClr val="339966"/>
                </a:solidFill>
                <a:effectLst/>
                <a:ea typeface="Calibri" panose="020F0502020204030204" pitchFamily="34" charset="0"/>
                <a:cs typeface="Arial"/>
              </a:rPr>
              <a:t>Samarbeid med folkebiblioteket</a:t>
            </a:r>
            <a:r>
              <a:rPr lang="nb-NO" sz="2400" b="1">
                <a:solidFill>
                  <a:srgbClr val="339966"/>
                </a:solidFill>
                <a:ea typeface="Calibri" panose="020F0502020204030204" pitchFamily="34" charset="0"/>
                <a:cs typeface="Arial"/>
              </a:rPr>
              <a:t> </a:t>
            </a:r>
            <a:endParaRPr lang="nb-NO" sz="2400">
              <a:solidFill>
                <a:srgbClr val="339966"/>
              </a:solidFill>
              <a:effectLst/>
              <a:ea typeface="Calibri" panose="020F0502020204030204" pitchFamily="34" charset="0"/>
              <a:cs typeface="Arial" panose="020B0604020202020204" pitchFamily="34" charset="0"/>
            </a:endParaRPr>
          </a:p>
          <a:p>
            <a:pPr>
              <a:lnSpc>
                <a:spcPct val="107000"/>
              </a:lnSpc>
              <a:spcAft>
                <a:spcPts val="800"/>
              </a:spcAft>
            </a:pPr>
            <a:r>
              <a:rPr lang="nb-NO">
                <a:effectLst/>
                <a:ea typeface="Calibri" panose="020F0502020204030204" pitchFamily="34" charset="0"/>
                <a:cs typeface="Arial"/>
              </a:rPr>
              <a:t>Skolebibliotekene og folkebiblioteket har et nært og godt samarbeid. Folkebiblioteket bistår med opplæring av nye </a:t>
            </a:r>
            <a:r>
              <a:rPr lang="nb-NO">
                <a:ea typeface="Calibri" panose="020F0502020204030204" pitchFamily="34" charset="0"/>
                <a:cs typeface="Arial"/>
              </a:rPr>
              <a:t>skolebibliotekarer.  </a:t>
            </a:r>
            <a:endParaRPr lang="nb-NO">
              <a:effectLst/>
              <a:ea typeface="Calibri" panose="020F0502020204030204" pitchFamily="34" charset="0"/>
              <a:cs typeface="Arial" panose="020B0604020202020204" pitchFamily="34" charset="0"/>
            </a:endParaRPr>
          </a:p>
          <a:p>
            <a:pPr>
              <a:lnSpc>
                <a:spcPct val="107000"/>
              </a:lnSpc>
              <a:spcAft>
                <a:spcPts val="800"/>
              </a:spcAft>
            </a:pPr>
            <a:r>
              <a:rPr lang="nb-NO">
                <a:effectLst/>
                <a:ea typeface="Calibri" panose="020F0502020204030204" pitchFamily="34" charset="0"/>
                <a:cs typeface="Arial"/>
              </a:rPr>
              <a:t>Folkebiblioteket inviterer</a:t>
            </a:r>
            <a:r>
              <a:rPr lang="nb-NO">
                <a:ea typeface="Calibri" panose="020F0502020204030204" pitchFamily="34" charset="0"/>
                <a:cs typeface="Arial"/>
              </a:rPr>
              <a:t> </a:t>
            </a:r>
            <a:r>
              <a:rPr lang="nb-NO">
                <a:effectLst/>
                <a:ea typeface="Calibri" panose="020F0502020204030204" pitchFamily="34" charset="0"/>
                <a:cs typeface="Arial"/>
              </a:rPr>
              <a:t>til en nettverkssamling hvert </a:t>
            </a:r>
            <a:r>
              <a:rPr lang="nb-NO">
                <a:ea typeface="Calibri" panose="020F0502020204030204" pitchFamily="34" charset="0"/>
                <a:cs typeface="Arial"/>
              </a:rPr>
              <a:t>år.</a:t>
            </a:r>
            <a:endParaRPr lang="nb-NO">
              <a:effectLst/>
              <a:ea typeface="Calibri" panose="020F0502020204030204" pitchFamily="34" charset="0"/>
              <a:cs typeface="Arial" panose="020B0604020202020204" pitchFamily="34" charset="0"/>
            </a:endParaRPr>
          </a:p>
          <a:p>
            <a:pPr>
              <a:lnSpc>
                <a:spcPct val="107000"/>
              </a:lnSpc>
              <a:spcAft>
                <a:spcPts val="800"/>
              </a:spcAft>
            </a:pPr>
            <a:r>
              <a:rPr lang="nb-NO">
                <a:effectLst/>
                <a:ea typeface="Calibri" panose="020F0502020204030204" pitchFamily="34" charset="0"/>
                <a:cs typeface="Arial"/>
              </a:rPr>
              <a:t>Folkebiblioteket bistår ved statistikkinnlevering.</a:t>
            </a:r>
          </a:p>
          <a:p>
            <a:pPr>
              <a:lnSpc>
                <a:spcPct val="107000"/>
              </a:lnSpc>
              <a:spcAft>
                <a:spcPts val="800"/>
              </a:spcAft>
            </a:pPr>
            <a:r>
              <a:rPr lang="nb-NO">
                <a:effectLst/>
                <a:ea typeface="Calibri" panose="020F0502020204030204" pitchFamily="34" charset="0"/>
                <a:cs typeface="Arial"/>
              </a:rPr>
              <a:t>Folkebiblioteket har en 20 % stilling som skolebibliotekkoordinator. Skolebibliotekkoordinatoren besøker alle skolebibliotekene minst to ganger i løpet av året og bidrar ellers der det trengs.</a:t>
            </a:r>
            <a:r>
              <a:rPr lang="nb-NO">
                <a:ea typeface="Calibri" panose="020F0502020204030204" pitchFamily="34" charset="0"/>
                <a:cs typeface="Arial"/>
              </a:rPr>
              <a:t> </a:t>
            </a:r>
            <a:endParaRPr lang="nb-NO">
              <a:effectLst/>
              <a:ea typeface="Calibri" panose="020F0502020204030204" pitchFamily="34" charset="0"/>
              <a:cs typeface="Arial" panose="020B0604020202020204" pitchFamily="34" charset="0"/>
            </a:endParaRPr>
          </a:p>
          <a:p>
            <a:pPr>
              <a:lnSpc>
                <a:spcPct val="107000"/>
              </a:lnSpc>
              <a:spcAft>
                <a:spcPts val="800"/>
              </a:spcAft>
            </a:pPr>
            <a:r>
              <a:rPr lang="nb-NO">
                <a:effectLst/>
                <a:ea typeface="Calibri" panose="020F0502020204030204" pitchFamily="34" charset="0"/>
                <a:cs typeface="Arial"/>
              </a:rPr>
              <a:t>Elevene besøker folkebiblioteket en gang per skoleår. Folkebiblioteket tilbyr klassebesøk gjennom DKS i både 2. og 5. klasse.</a:t>
            </a:r>
            <a:r>
              <a:rPr lang="nb-NO">
                <a:ea typeface="Calibri" panose="020F0502020204030204" pitchFamily="34" charset="0"/>
                <a:cs typeface="Arial"/>
              </a:rPr>
              <a:t> </a:t>
            </a:r>
            <a:endParaRPr lang="nb-NO">
              <a:effectLst/>
              <a:ea typeface="Calibri" panose="020F0502020204030204" pitchFamily="34" charset="0"/>
              <a:cs typeface="Arial" panose="020B0604020202020204" pitchFamily="34" charset="0"/>
            </a:endParaRPr>
          </a:p>
          <a:p>
            <a:pPr>
              <a:lnSpc>
                <a:spcPct val="107000"/>
              </a:lnSpc>
              <a:spcAft>
                <a:spcPts val="800"/>
              </a:spcAft>
            </a:pPr>
            <a:endParaRPr lang="nb-NO">
              <a:effectLst/>
              <a:ea typeface="Calibri" panose="020F0502020204030204" pitchFamily="34" charset="0"/>
              <a:cs typeface="Arial" panose="020B0604020202020204" pitchFamily="34" charset="0"/>
            </a:endParaRPr>
          </a:p>
        </p:txBody>
      </p:sp>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7531" y="2252254"/>
            <a:ext cx="2886478" cy="28388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kstSylinder 5"/>
          <p:cNvSpPr txBox="1"/>
          <p:nvPr/>
        </p:nvSpPr>
        <p:spPr>
          <a:xfrm>
            <a:off x="9156014" y="5097244"/>
            <a:ext cx="2225289" cy="400110"/>
          </a:xfrm>
          <a:prstGeom prst="rect">
            <a:avLst/>
          </a:prstGeom>
          <a:noFill/>
        </p:spPr>
        <p:txBody>
          <a:bodyPr wrap="none" rtlCol="0">
            <a:spAutoFit/>
          </a:bodyPr>
          <a:lstStyle/>
          <a:p>
            <a:r>
              <a:rPr lang="nb-NO" sz="1000"/>
              <a:t>Barneavdelinga ved Levanger bibliotek.</a:t>
            </a:r>
          </a:p>
          <a:p>
            <a:r>
              <a:rPr lang="nb-NO" sz="1000"/>
              <a:t> Foto: Siri Okkenhaug Bævre</a:t>
            </a:r>
          </a:p>
        </p:txBody>
      </p:sp>
      <p:sp>
        <p:nvSpPr>
          <p:cNvPr id="4" name="Plassholder for lysbildenummer 3">
            <a:extLst>
              <a:ext uri="{FF2B5EF4-FFF2-40B4-BE49-F238E27FC236}">
                <a16:creationId xmlns:a16="http://schemas.microsoft.com/office/drawing/2014/main" id="{B791A5CF-3C04-4D02-83E9-527E69CAF9B5}"/>
              </a:ext>
            </a:extLst>
          </p:cNvPr>
          <p:cNvSpPr>
            <a:spLocks noGrp="1"/>
          </p:cNvSpPr>
          <p:nvPr>
            <p:ph type="sldNum" sz="quarter" idx="12"/>
          </p:nvPr>
        </p:nvSpPr>
        <p:spPr/>
        <p:txBody>
          <a:bodyPr/>
          <a:lstStyle/>
          <a:p>
            <a:fld id="{D2B5B772-CA50-4A52-9440-8CD251935129}" type="slidenum">
              <a:rPr lang="nb-NO" smtClean="0"/>
              <a:t>15</a:t>
            </a:fld>
            <a:endParaRPr lang="nb-NO"/>
          </a:p>
        </p:txBody>
      </p:sp>
    </p:spTree>
    <p:extLst>
      <p:ext uri="{BB962C8B-B14F-4D97-AF65-F5344CB8AC3E}">
        <p14:creationId xmlns:p14="http://schemas.microsoft.com/office/powerpoint/2010/main" val="2252482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p:txBody>
          <a:bodyPr/>
          <a:lstStyle/>
          <a:p>
            <a:r>
              <a:rPr lang="nb-NO"/>
              <a:t>Kommunal plan for skolebibliotek, Levanger kommune</a:t>
            </a:r>
          </a:p>
        </p:txBody>
      </p:sp>
      <p:sp>
        <p:nvSpPr>
          <p:cNvPr id="3" name="TekstSylinder 2"/>
          <p:cNvSpPr txBox="1"/>
          <p:nvPr/>
        </p:nvSpPr>
        <p:spPr>
          <a:xfrm>
            <a:off x="1607596" y="1246661"/>
            <a:ext cx="8027058" cy="2277547"/>
          </a:xfrm>
          <a:prstGeom prst="rect">
            <a:avLst/>
          </a:prstGeom>
          <a:noFill/>
        </p:spPr>
        <p:txBody>
          <a:bodyPr wrap="square" rtlCol="0" anchor="t">
            <a:spAutoFit/>
          </a:bodyPr>
          <a:lstStyle/>
          <a:p>
            <a:r>
              <a:rPr lang="nb-NO" sz="2400" b="1" dirty="0">
                <a:solidFill>
                  <a:srgbClr val="339966"/>
                </a:solidFill>
                <a:ea typeface="Tahoma"/>
                <a:cs typeface="Tahoma"/>
              </a:rPr>
              <a:t>Arbeidsgruppe ved revidering </a:t>
            </a:r>
            <a:r>
              <a:rPr lang="nb-NO" sz="2400" b="1">
                <a:solidFill>
                  <a:srgbClr val="339966"/>
                </a:solidFill>
                <a:ea typeface="Tahoma"/>
                <a:cs typeface="Tahoma"/>
              </a:rPr>
              <a:t>av planen:</a:t>
            </a:r>
            <a:endParaRPr lang="nb-NO" sz="2400" dirty="0">
              <a:solidFill>
                <a:srgbClr val="339966"/>
              </a:solidFill>
              <a:ea typeface="Tahoma" panose="020B0604030504040204" pitchFamily="34" charset="0"/>
              <a:cs typeface="Tahoma" panose="020B0604030504040204" pitchFamily="34" charset="0"/>
            </a:endParaRPr>
          </a:p>
          <a:p>
            <a:endParaRPr lang="nb-NO" sz="2800" dirty="0">
              <a:ea typeface="Tahoma" panose="020B0604030504040204" pitchFamily="34" charset="0"/>
              <a:cs typeface="Tahoma" panose="020B0604030504040204" pitchFamily="34" charset="0"/>
            </a:endParaRPr>
          </a:p>
          <a:p>
            <a:r>
              <a:rPr lang="nb-NO" dirty="0">
                <a:ea typeface="Tahoma"/>
                <a:cs typeface="Tahoma"/>
              </a:rPr>
              <a:t>Hilde H. Karlsen, seniorrådgiver grunnskole</a:t>
            </a:r>
          </a:p>
          <a:p>
            <a:r>
              <a:rPr lang="nb-NO" dirty="0">
                <a:ea typeface="Tahoma"/>
                <a:cs typeface="Tahoma"/>
              </a:rPr>
              <a:t>Nina Stjernen (</a:t>
            </a:r>
            <a:r>
              <a:rPr lang="nb-NO" dirty="0" err="1">
                <a:ea typeface="Tahoma"/>
                <a:cs typeface="Tahoma"/>
              </a:rPr>
              <a:t>Halsan</a:t>
            </a:r>
            <a:r>
              <a:rPr lang="nb-NO" dirty="0">
                <a:ea typeface="Tahoma"/>
                <a:cs typeface="Tahoma"/>
              </a:rPr>
              <a:t> barneskole) </a:t>
            </a:r>
            <a:endParaRPr lang="nb-NO" dirty="0">
              <a:ea typeface="Tahoma" panose="020B0604030504040204" pitchFamily="34" charset="0"/>
              <a:cs typeface="Tahoma" panose="020B0604030504040204" pitchFamily="34" charset="0"/>
            </a:endParaRPr>
          </a:p>
          <a:p>
            <a:r>
              <a:rPr lang="nb-NO" dirty="0">
                <a:ea typeface="Tahoma"/>
                <a:cs typeface="Tahoma"/>
              </a:rPr>
              <a:t>Aud </a:t>
            </a:r>
            <a:r>
              <a:rPr lang="nb-NO" dirty="0" err="1">
                <a:ea typeface="Tahoma"/>
                <a:cs typeface="Tahoma"/>
              </a:rPr>
              <a:t>Graadal</a:t>
            </a:r>
            <a:r>
              <a:rPr lang="nb-NO" dirty="0">
                <a:ea typeface="Tahoma"/>
                <a:cs typeface="Tahoma"/>
              </a:rPr>
              <a:t> (Frol barneskole)</a:t>
            </a:r>
          </a:p>
          <a:p>
            <a:r>
              <a:rPr lang="nb-NO" dirty="0">
                <a:ea typeface="Tahoma"/>
                <a:cs typeface="Tahoma"/>
              </a:rPr>
              <a:t>Tone Grønnesby/Vidar Lund (Levanger bibliotek)</a:t>
            </a:r>
          </a:p>
          <a:p>
            <a:endParaRPr lang="nb-NO" dirty="0">
              <a:ea typeface="Tahoma" panose="020B0604030504040204" pitchFamily="34" charset="0"/>
              <a:cs typeface="Tahoma" panose="020B0604030504040204" pitchFamily="34" charset="0"/>
            </a:endParaRPr>
          </a:p>
        </p:txBody>
      </p:sp>
      <p:sp>
        <p:nvSpPr>
          <p:cNvPr id="4" name="Plassholder for lysbildenummer 3">
            <a:extLst>
              <a:ext uri="{FF2B5EF4-FFF2-40B4-BE49-F238E27FC236}">
                <a16:creationId xmlns:a16="http://schemas.microsoft.com/office/drawing/2014/main" id="{7665B489-3216-4ADE-9353-01E8216738B7}"/>
              </a:ext>
            </a:extLst>
          </p:cNvPr>
          <p:cNvSpPr>
            <a:spLocks noGrp="1"/>
          </p:cNvSpPr>
          <p:nvPr>
            <p:ph type="sldNum" sz="quarter" idx="12"/>
          </p:nvPr>
        </p:nvSpPr>
        <p:spPr/>
        <p:txBody>
          <a:bodyPr/>
          <a:lstStyle/>
          <a:p>
            <a:fld id="{D2B5B772-CA50-4A52-9440-8CD251935129}" type="slidenum">
              <a:rPr lang="nb-NO" smtClean="0"/>
              <a:t>16</a:t>
            </a:fld>
            <a:endParaRPr lang="nb-NO"/>
          </a:p>
        </p:txBody>
      </p:sp>
    </p:spTree>
    <p:extLst>
      <p:ext uri="{BB962C8B-B14F-4D97-AF65-F5344CB8AC3E}">
        <p14:creationId xmlns:p14="http://schemas.microsoft.com/office/powerpoint/2010/main" val="2539452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p:txBody>
          <a:bodyPr/>
          <a:lstStyle/>
          <a:p>
            <a:r>
              <a:rPr lang="nb-NO"/>
              <a:t>Kommunal plan for skolebibliotek, Levanger kommune</a:t>
            </a:r>
          </a:p>
        </p:txBody>
      </p:sp>
      <p:sp>
        <p:nvSpPr>
          <p:cNvPr id="3" name="TekstSylinder 2"/>
          <p:cNvSpPr txBox="1"/>
          <p:nvPr/>
        </p:nvSpPr>
        <p:spPr>
          <a:xfrm>
            <a:off x="1057167" y="1103971"/>
            <a:ext cx="9636854" cy="3785652"/>
          </a:xfrm>
          <a:prstGeom prst="rect">
            <a:avLst/>
          </a:prstGeom>
          <a:noFill/>
        </p:spPr>
        <p:txBody>
          <a:bodyPr wrap="square" rtlCol="0">
            <a:spAutoFit/>
          </a:bodyPr>
          <a:lstStyle/>
          <a:p>
            <a:r>
              <a:rPr lang="nb-NO" sz="2400" b="1" dirty="0">
                <a:solidFill>
                  <a:srgbClr val="339966"/>
                </a:solidFill>
              </a:rPr>
              <a:t>Kilder:</a:t>
            </a:r>
          </a:p>
          <a:p>
            <a:endParaRPr lang="nb-NO" dirty="0">
              <a:solidFill>
                <a:srgbClr val="339966"/>
              </a:solidFill>
            </a:endParaRPr>
          </a:p>
          <a:p>
            <a:r>
              <a:rPr lang="nb-NO" dirty="0" err="1"/>
              <a:t>Rafste</a:t>
            </a:r>
            <a:r>
              <a:rPr lang="nb-NO" dirty="0"/>
              <a:t>, Elisabeth Tallaksen (2008): </a:t>
            </a:r>
            <a:r>
              <a:rPr lang="nb-NO" i="1" dirty="0"/>
              <a:t>Opplevelse, oppdagelse, opplysning. Fagbok om skolebibliotek. </a:t>
            </a:r>
            <a:r>
              <a:rPr lang="nb-NO" dirty="0"/>
              <a:t>Oslo: Biblioteksentralen</a:t>
            </a:r>
          </a:p>
          <a:p>
            <a:r>
              <a:rPr lang="nb-NO" dirty="0" err="1"/>
              <a:t>Rafste</a:t>
            </a:r>
            <a:r>
              <a:rPr lang="nb-NO" dirty="0"/>
              <a:t>, Elisabeth Tallaksen (2001): </a:t>
            </a:r>
            <a:r>
              <a:rPr lang="nb-NO" i="1" dirty="0"/>
              <a:t>Et sted å lære eller et sted å være? En case-studie av elevers bruk og opplevelse av skolebiblioteket. </a:t>
            </a:r>
            <a:r>
              <a:rPr lang="nb-NO" dirty="0"/>
              <a:t>Oslo: Universitetet i Oslo.</a:t>
            </a:r>
          </a:p>
          <a:p>
            <a:endParaRPr lang="nb-NO" dirty="0"/>
          </a:p>
          <a:p>
            <a:endParaRPr lang="nb-NO" dirty="0"/>
          </a:p>
          <a:p>
            <a:endParaRPr lang="nb-NO" dirty="0"/>
          </a:p>
          <a:p>
            <a:endParaRPr lang="nb-NO" dirty="0"/>
          </a:p>
          <a:p>
            <a:endParaRPr lang="nb-NO" dirty="0"/>
          </a:p>
          <a:p>
            <a:endParaRPr lang="nb-NO" dirty="0"/>
          </a:p>
          <a:p>
            <a:endParaRPr lang="nb-NO" dirty="0"/>
          </a:p>
        </p:txBody>
      </p:sp>
      <p:sp>
        <p:nvSpPr>
          <p:cNvPr id="4" name="Plassholder for lysbildenummer 3">
            <a:extLst>
              <a:ext uri="{FF2B5EF4-FFF2-40B4-BE49-F238E27FC236}">
                <a16:creationId xmlns:a16="http://schemas.microsoft.com/office/drawing/2014/main" id="{B5BB2BF0-29AF-488B-92EE-CCFF695C059C}"/>
              </a:ext>
            </a:extLst>
          </p:cNvPr>
          <p:cNvSpPr>
            <a:spLocks noGrp="1"/>
          </p:cNvSpPr>
          <p:nvPr>
            <p:ph type="sldNum" sz="quarter" idx="12"/>
          </p:nvPr>
        </p:nvSpPr>
        <p:spPr/>
        <p:txBody>
          <a:bodyPr/>
          <a:lstStyle/>
          <a:p>
            <a:fld id="{D2B5B772-CA50-4A52-9440-8CD251935129}" type="slidenum">
              <a:rPr lang="nb-NO" smtClean="0"/>
              <a:t>17</a:t>
            </a:fld>
            <a:endParaRPr lang="nb-NO"/>
          </a:p>
        </p:txBody>
      </p:sp>
    </p:spTree>
    <p:extLst>
      <p:ext uri="{BB962C8B-B14F-4D97-AF65-F5344CB8AC3E}">
        <p14:creationId xmlns:p14="http://schemas.microsoft.com/office/powerpoint/2010/main" val="1974868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p:txBody>
          <a:bodyPr/>
          <a:lstStyle/>
          <a:p>
            <a:r>
              <a:rPr lang="nb-NO"/>
              <a:t>Kommunal plan for skolebibliotek, Levanger kommune</a:t>
            </a:r>
          </a:p>
        </p:txBody>
      </p:sp>
      <p:pic>
        <p:nvPicPr>
          <p:cNvPr id="3" name="Bil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9428" y="825345"/>
            <a:ext cx="6565279" cy="43768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kstSylinder 3"/>
          <p:cNvSpPr txBox="1"/>
          <p:nvPr/>
        </p:nvSpPr>
        <p:spPr>
          <a:xfrm>
            <a:off x="4038600" y="5285678"/>
            <a:ext cx="3268844" cy="246221"/>
          </a:xfrm>
          <a:prstGeom prst="rect">
            <a:avLst/>
          </a:prstGeom>
          <a:noFill/>
        </p:spPr>
        <p:txBody>
          <a:bodyPr wrap="none" rtlCol="0">
            <a:spAutoFit/>
          </a:bodyPr>
          <a:lstStyle/>
          <a:p>
            <a:r>
              <a:rPr lang="nb-NO" sz="1000"/>
              <a:t>Møte med forfatter Audhild Solberg. Foto: Hilde Hoel Holt</a:t>
            </a:r>
          </a:p>
        </p:txBody>
      </p:sp>
      <p:sp>
        <p:nvSpPr>
          <p:cNvPr id="5" name="Plassholder for lysbildenummer 4">
            <a:extLst>
              <a:ext uri="{FF2B5EF4-FFF2-40B4-BE49-F238E27FC236}">
                <a16:creationId xmlns:a16="http://schemas.microsoft.com/office/drawing/2014/main" id="{56675A97-1ABA-4F7A-9653-3A9BBE998826}"/>
              </a:ext>
            </a:extLst>
          </p:cNvPr>
          <p:cNvSpPr>
            <a:spLocks noGrp="1"/>
          </p:cNvSpPr>
          <p:nvPr>
            <p:ph type="sldNum" sz="quarter" idx="12"/>
          </p:nvPr>
        </p:nvSpPr>
        <p:spPr/>
        <p:txBody>
          <a:bodyPr/>
          <a:lstStyle/>
          <a:p>
            <a:fld id="{D2B5B772-CA50-4A52-9440-8CD251935129}" type="slidenum">
              <a:rPr lang="nb-NO" smtClean="0"/>
              <a:t>18</a:t>
            </a:fld>
            <a:endParaRPr lang="nb-NO"/>
          </a:p>
        </p:txBody>
      </p:sp>
    </p:spTree>
    <p:extLst>
      <p:ext uri="{BB962C8B-B14F-4D97-AF65-F5344CB8AC3E}">
        <p14:creationId xmlns:p14="http://schemas.microsoft.com/office/powerpoint/2010/main" val="2144578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p:txBody>
          <a:bodyPr/>
          <a:lstStyle/>
          <a:p>
            <a:r>
              <a:rPr lang="nb-NO"/>
              <a:t>Kommunal plan for skolebibliotek, Levanger kommune</a:t>
            </a:r>
          </a:p>
        </p:txBody>
      </p:sp>
      <p:sp>
        <p:nvSpPr>
          <p:cNvPr id="3" name="TekstSylinder 2"/>
          <p:cNvSpPr txBox="1"/>
          <p:nvPr/>
        </p:nvSpPr>
        <p:spPr>
          <a:xfrm>
            <a:off x="1951463" y="931901"/>
            <a:ext cx="6860972" cy="4093428"/>
          </a:xfrm>
          <a:prstGeom prst="rect">
            <a:avLst/>
          </a:prstGeom>
          <a:noFill/>
        </p:spPr>
        <p:txBody>
          <a:bodyPr wrap="square" rtlCol="0" anchor="t">
            <a:spAutoFit/>
          </a:bodyPr>
          <a:lstStyle/>
          <a:p>
            <a:r>
              <a:rPr lang="nb-NO" sz="2400" b="1" dirty="0">
                <a:solidFill>
                  <a:srgbClr val="339966"/>
                </a:solidFill>
                <a:ea typeface="Tahoma"/>
                <a:cs typeface="Tahoma"/>
              </a:rPr>
              <a:t>Innhold:</a:t>
            </a:r>
          </a:p>
          <a:p>
            <a:endParaRPr lang="nb-NO" sz="2800" b="1" dirty="0">
              <a:ea typeface="Tahoma" panose="020B0604030504040204" pitchFamily="34" charset="0"/>
              <a:cs typeface="Tahoma" panose="020B0604030504040204" pitchFamily="34" charset="0"/>
            </a:endParaRPr>
          </a:p>
          <a:p>
            <a:endParaRPr lang="nb-NO" dirty="0">
              <a:solidFill>
                <a:srgbClr val="339966"/>
              </a:solidFill>
              <a:ea typeface="Tahoma"/>
              <a:cs typeface="Tahoma"/>
            </a:endParaRPr>
          </a:p>
          <a:p>
            <a:r>
              <a:rPr lang="nb-NO" dirty="0">
                <a:ea typeface="Tahoma"/>
                <a:cs typeface="Tahoma"/>
              </a:rPr>
              <a:t>Mål og strategier			s. 3</a:t>
            </a:r>
            <a:endParaRPr lang="nb-NO" dirty="0">
              <a:ea typeface="Tahoma" panose="020B0604030504040204" pitchFamily="34" charset="0"/>
              <a:cs typeface="Tahoma" panose="020B0604030504040204" pitchFamily="34" charset="0"/>
            </a:endParaRPr>
          </a:p>
          <a:p>
            <a:r>
              <a:rPr lang="nb-NO" dirty="0">
                <a:ea typeface="Tahoma"/>
                <a:cs typeface="Tahoma"/>
              </a:rPr>
              <a:t>Tiltaksplan			s. 4 - 6</a:t>
            </a:r>
          </a:p>
          <a:p>
            <a:pPr>
              <a:spcBef>
                <a:spcPts val="600"/>
              </a:spcBef>
              <a:spcAft>
                <a:spcPts val="600"/>
              </a:spcAft>
            </a:pPr>
            <a:r>
              <a:rPr lang="nb-NO" dirty="0">
                <a:ea typeface="Tahoma" panose="020B0604030504040204" pitchFamily="34" charset="0"/>
                <a:cs typeface="Tahoma" panose="020B0604030504040204" pitchFamily="34" charset="0"/>
              </a:rPr>
              <a:t>Kunnskapsgrunnlag:</a:t>
            </a:r>
          </a:p>
          <a:p>
            <a:r>
              <a:rPr lang="nb-NO" dirty="0">
                <a:solidFill>
                  <a:srgbClr val="000000"/>
                </a:solidFill>
                <a:ea typeface="Tahoma"/>
                <a:cs typeface="Tahoma"/>
              </a:rPr>
              <a:t>Hva</a:t>
            </a:r>
            <a:r>
              <a:rPr lang="nb-NO" dirty="0">
                <a:ea typeface="Tahoma"/>
                <a:cs typeface="Tahoma"/>
              </a:rPr>
              <a:t> er et skolebibliotek?		s. 7 - 10</a:t>
            </a:r>
          </a:p>
          <a:p>
            <a:r>
              <a:rPr lang="nb-NO" dirty="0">
                <a:ea typeface="Tahoma"/>
                <a:cs typeface="Tahoma"/>
              </a:rPr>
              <a:t>Lokale skolebibliotekplaner		s. 11</a:t>
            </a:r>
          </a:p>
          <a:p>
            <a:r>
              <a:rPr lang="nb-NO" dirty="0">
                <a:ea typeface="Tahoma"/>
                <a:cs typeface="Tahoma"/>
              </a:rPr>
              <a:t>Bemanning og kompetanse		s. 12</a:t>
            </a:r>
          </a:p>
          <a:p>
            <a:r>
              <a:rPr lang="nb-NO" dirty="0">
                <a:ea typeface="Tahoma"/>
                <a:cs typeface="Tahoma"/>
              </a:rPr>
              <a:t>Opplæring			s. 13 - 14</a:t>
            </a:r>
          </a:p>
          <a:p>
            <a:r>
              <a:rPr lang="nb-NO" dirty="0">
                <a:solidFill>
                  <a:srgbClr val="000000"/>
                </a:solidFill>
                <a:ea typeface="Tahoma"/>
                <a:cs typeface="Tahoma"/>
              </a:rPr>
              <a:t>Samarbeid</a:t>
            </a:r>
            <a:r>
              <a:rPr lang="nb-NO" dirty="0">
                <a:ea typeface="Tahoma"/>
                <a:cs typeface="Tahoma"/>
              </a:rPr>
              <a:t> med folkebiblioteket  	s. 15</a:t>
            </a:r>
          </a:p>
          <a:p>
            <a:r>
              <a:rPr lang="nb-NO" dirty="0">
                <a:solidFill>
                  <a:srgbClr val="000000"/>
                </a:solidFill>
                <a:ea typeface="Tahoma"/>
                <a:cs typeface="Tahoma"/>
              </a:rPr>
              <a:t>Arbeidsgruppe			s. 16</a:t>
            </a:r>
          </a:p>
          <a:p>
            <a:r>
              <a:rPr lang="nb-NO" dirty="0">
                <a:solidFill>
                  <a:srgbClr val="000000"/>
                </a:solidFill>
                <a:ea typeface="Tahoma"/>
                <a:cs typeface="Tahoma"/>
              </a:rPr>
              <a:t>Kilder				s. 17</a:t>
            </a:r>
            <a:endParaRPr lang="nb-NO" dirty="0">
              <a:ea typeface="Tahoma"/>
              <a:cs typeface="Tahoma"/>
            </a:endParaRPr>
          </a:p>
        </p:txBody>
      </p:sp>
      <p:sp>
        <p:nvSpPr>
          <p:cNvPr id="4" name="Plassholder for lysbildenummer 3">
            <a:extLst>
              <a:ext uri="{FF2B5EF4-FFF2-40B4-BE49-F238E27FC236}">
                <a16:creationId xmlns:a16="http://schemas.microsoft.com/office/drawing/2014/main" id="{50C19A11-B13A-4E59-B393-4A22C8C51979}"/>
              </a:ext>
            </a:extLst>
          </p:cNvPr>
          <p:cNvSpPr>
            <a:spLocks noGrp="1"/>
          </p:cNvSpPr>
          <p:nvPr>
            <p:ph type="sldNum" sz="quarter" idx="12"/>
          </p:nvPr>
        </p:nvSpPr>
        <p:spPr/>
        <p:txBody>
          <a:bodyPr/>
          <a:lstStyle/>
          <a:p>
            <a:fld id="{D2B5B772-CA50-4A52-9440-8CD251935129}" type="slidenum">
              <a:rPr lang="nb-NO" smtClean="0"/>
              <a:t>2</a:t>
            </a:fld>
            <a:endParaRPr lang="nb-NO"/>
          </a:p>
        </p:txBody>
      </p:sp>
      <p:pic>
        <p:nvPicPr>
          <p:cNvPr id="5" name="Bilde 4" descr="Foto: Inger Johanne Lunnan&#10;" title="Skolebiblioteket ved Nesheim skole">
            <a:extLst>
              <a:ext uri="{FF2B5EF4-FFF2-40B4-BE49-F238E27FC236}">
                <a16:creationId xmlns:a16="http://schemas.microsoft.com/office/drawing/2014/main" id="{31D7269C-DDA3-48D1-B055-95632F5CDB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6750" y="2235333"/>
            <a:ext cx="2971800" cy="20200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kstSylinder 5">
            <a:extLst>
              <a:ext uri="{FF2B5EF4-FFF2-40B4-BE49-F238E27FC236}">
                <a16:creationId xmlns:a16="http://schemas.microsoft.com/office/drawing/2014/main" id="{95BC75CD-1F03-40C3-99D7-1621DEE9EF54}"/>
              </a:ext>
            </a:extLst>
          </p:cNvPr>
          <p:cNvSpPr txBox="1"/>
          <p:nvPr/>
        </p:nvSpPr>
        <p:spPr>
          <a:xfrm>
            <a:off x="8005179" y="4554709"/>
            <a:ext cx="3534942" cy="246221"/>
          </a:xfrm>
          <a:prstGeom prst="rect">
            <a:avLst/>
          </a:prstGeom>
          <a:noFill/>
        </p:spPr>
        <p:txBody>
          <a:bodyPr wrap="none" rtlCol="0">
            <a:spAutoFit/>
          </a:bodyPr>
          <a:lstStyle/>
          <a:p>
            <a:r>
              <a:rPr lang="nb-NO" sz="1000" dirty="0"/>
              <a:t>Skolebiblioteket ved Nesheim skole. Foto: Inger Johanne Lunnan</a:t>
            </a:r>
          </a:p>
        </p:txBody>
      </p:sp>
    </p:spTree>
    <p:extLst>
      <p:ext uri="{BB962C8B-B14F-4D97-AF65-F5344CB8AC3E}">
        <p14:creationId xmlns:p14="http://schemas.microsoft.com/office/powerpoint/2010/main" val="4251936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1EA5F82B-B9C7-444F-A29E-6A8C49E4813B}"/>
              </a:ext>
            </a:extLst>
          </p:cNvPr>
          <p:cNvSpPr/>
          <p:nvPr/>
        </p:nvSpPr>
        <p:spPr>
          <a:xfrm>
            <a:off x="8337719" y="395916"/>
            <a:ext cx="3511212" cy="606616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Plassholder for bunntekst 1"/>
          <p:cNvSpPr>
            <a:spLocks noGrp="1"/>
          </p:cNvSpPr>
          <p:nvPr>
            <p:ph type="ftr" sz="quarter" idx="11"/>
          </p:nvPr>
        </p:nvSpPr>
        <p:spPr/>
        <p:txBody>
          <a:bodyPr/>
          <a:lstStyle/>
          <a:p>
            <a:r>
              <a:rPr lang="nb-NO"/>
              <a:t>Kommunal plan for skolebibliotek, Levanger kommune</a:t>
            </a:r>
          </a:p>
        </p:txBody>
      </p:sp>
      <p:sp>
        <p:nvSpPr>
          <p:cNvPr id="3" name="TekstSylinder 2"/>
          <p:cNvSpPr txBox="1"/>
          <p:nvPr/>
        </p:nvSpPr>
        <p:spPr>
          <a:xfrm>
            <a:off x="1134731" y="831717"/>
            <a:ext cx="6739269" cy="2422202"/>
          </a:xfrm>
          <a:prstGeom prst="rect">
            <a:avLst/>
          </a:prstGeom>
          <a:noFill/>
        </p:spPr>
        <p:txBody>
          <a:bodyPr wrap="square" rtlCol="0" anchor="t">
            <a:spAutoFit/>
          </a:bodyPr>
          <a:lstStyle/>
          <a:p>
            <a:pPr lvl="0">
              <a:spcAft>
                <a:spcPts val="600"/>
              </a:spcAft>
            </a:pPr>
            <a:r>
              <a:rPr lang="nb-NO" sz="2400" b="1" dirty="0">
                <a:solidFill>
                  <a:srgbClr val="339966"/>
                </a:solidFill>
              </a:rPr>
              <a:t>Mål</a:t>
            </a:r>
          </a:p>
          <a:p>
            <a:pPr>
              <a:lnSpc>
                <a:spcPct val="120000"/>
              </a:lnSpc>
            </a:pPr>
            <a:r>
              <a:rPr lang="nb-NO" dirty="0"/>
              <a:t>Skolebiblioteket er integrert i undervisningen og en inspirerende </a:t>
            </a:r>
          </a:p>
          <a:p>
            <a:pPr>
              <a:lnSpc>
                <a:spcPct val="120000"/>
              </a:lnSpc>
            </a:pPr>
            <a:r>
              <a:rPr lang="nb-NO" dirty="0"/>
              <a:t>møteplass hvor elevene får lese- og lærelyst</a:t>
            </a:r>
            <a:r>
              <a:rPr lang="nb-NO" dirty="0">
                <a:ea typeface="+mn-lt"/>
                <a:cs typeface="+mn-lt"/>
              </a:rPr>
              <a:t> til inspirasjon for </a:t>
            </a:r>
          </a:p>
          <a:p>
            <a:pPr>
              <a:lnSpc>
                <a:spcPct val="120000"/>
              </a:lnSpc>
            </a:pPr>
            <a:r>
              <a:rPr lang="nb-NO" dirty="0">
                <a:ea typeface="+mn-lt"/>
                <a:cs typeface="+mn-lt"/>
              </a:rPr>
              <a:t>utforskertrang og skaperglede.</a:t>
            </a:r>
            <a:r>
              <a:rPr lang="nb-NO" dirty="0">
                <a:cs typeface="Calibri"/>
              </a:rPr>
              <a:t> Elever, lærere og skolens øvrige </a:t>
            </a:r>
          </a:p>
          <a:p>
            <a:pPr>
              <a:lnSpc>
                <a:spcPct val="120000"/>
              </a:lnSpc>
            </a:pPr>
            <a:r>
              <a:rPr lang="nb-NO" dirty="0">
                <a:cs typeface="Calibri"/>
              </a:rPr>
              <a:t>ansatte er aktive brukere av skolebiblioteket.</a:t>
            </a:r>
          </a:p>
          <a:p>
            <a:endParaRPr lang="nb-NO" dirty="0"/>
          </a:p>
          <a:p>
            <a:endParaRPr lang="nb-NO" dirty="0"/>
          </a:p>
        </p:txBody>
      </p:sp>
      <p:sp>
        <p:nvSpPr>
          <p:cNvPr id="8" name="TekstSylinder 7">
            <a:extLst>
              <a:ext uri="{FF2B5EF4-FFF2-40B4-BE49-F238E27FC236}">
                <a16:creationId xmlns:a16="http://schemas.microsoft.com/office/drawing/2014/main" id="{C9848564-ED36-4E42-86B7-9FC9408938F3}"/>
              </a:ext>
            </a:extLst>
          </p:cNvPr>
          <p:cNvSpPr txBox="1"/>
          <p:nvPr/>
        </p:nvSpPr>
        <p:spPr>
          <a:xfrm>
            <a:off x="1134731" y="2589958"/>
            <a:ext cx="6853907" cy="2754600"/>
          </a:xfrm>
          <a:prstGeom prst="rect">
            <a:avLst/>
          </a:prstGeom>
          <a:noFill/>
        </p:spPr>
        <p:txBody>
          <a:bodyPr wrap="square" rtlCol="0" anchor="t">
            <a:spAutoFit/>
          </a:bodyPr>
          <a:lstStyle/>
          <a:p>
            <a:pPr>
              <a:spcAft>
                <a:spcPts val="600"/>
              </a:spcAft>
            </a:pPr>
            <a:br>
              <a:rPr lang="nb-NO" b="1" dirty="0">
                <a:cs typeface="Calibri"/>
              </a:rPr>
            </a:br>
            <a:r>
              <a:rPr lang="nb-NO" b="1" dirty="0">
                <a:solidFill>
                  <a:srgbClr val="339966"/>
                </a:solidFill>
                <a:cs typeface="Calibri"/>
              </a:rPr>
              <a:t>Strategier</a:t>
            </a:r>
          </a:p>
          <a:p>
            <a:pPr marL="342900" indent="-342900">
              <a:lnSpc>
                <a:spcPct val="120000"/>
              </a:lnSpc>
              <a:buAutoNum type="arabicPeriod"/>
            </a:pPr>
            <a:r>
              <a:rPr lang="nb-NO" dirty="0"/>
              <a:t>Skolebiblioteket er en integrert del av undervisningen</a:t>
            </a:r>
            <a:endParaRPr lang="nb-NO" dirty="0">
              <a:cs typeface="Calibri"/>
            </a:endParaRPr>
          </a:p>
          <a:p>
            <a:pPr marL="342900" indent="-342900">
              <a:lnSpc>
                <a:spcPct val="120000"/>
              </a:lnSpc>
              <a:buAutoNum type="arabicPeriod"/>
            </a:pPr>
            <a:r>
              <a:rPr lang="nb-NO" dirty="0"/>
              <a:t>Skolebibliotekene er lett tilgjengelig </a:t>
            </a:r>
            <a:endParaRPr lang="nb-NO" dirty="0">
              <a:cs typeface="Calibri"/>
            </a:endParaRPr>
          </a:p>
          <a:p>
            <a:pPr marL="342900" indent="-342900">
              <a:lnSpc>
                <a:spcPct val="120000"/>
              </a:lnSpc>
              <a:buAutoNum type="arabicPeriod"/>
            </a:pPr>
            <a:r>
              <a:rPr lang="nb-NO" dirty="0"/>
              <a:t>Skolebibliotekene driver aktiv samlingsutvikling – fysisk og digitalt</a:t>
            </a:r>
            <a:endParaRPr lang="nb-NO" dirty="0">
              <a:cs typeface="Calibri"/>
            </a:endParaRPr>
          </a:p>
          <a:p>
            <a:pPr marL="342900" indent="-342900">
              <a:lnSpc>
                <a:spcPct val="120000"/>
              </a:lnSpc>
              <a:buAutoNum type="arabicPeriod"/>
            </a:pPr>
            <a:r>
              <a:rPr lang="nb-NO" dirty="0"/>
              <a:t>Skolebiblioteket brukes som en kulturell arena</a:t>
            </a:r>
            <a:endParaRPr lang="nb-NO" dirty="0">
              <a:cs typeface="Calibri"/>
            </a:endParaRPr>
          </a:p>
          <a:p>
            <a:pPr marL="342900" indent="-342900">
              <a:lnSpc>
                <a:spcPct val="120000"/>
              </a:lnSpc>
              <a:buAutoNum type="arabicPeriod"/>
            </a:pPr>
            <a:r>
              <a:rPr lang="nb-NO" dirty="0"/>
              <a:t>Skolebiblioteket er attraktivt som møteplass</a:t>
            </a:r>
            <a:endParaRPr lang="nb-NO" dirty="0">
              <a:cs typeface="Calibri"/>
            </a:endParaRPr>
          </a:p>
          <a:p>
            <a:endParaRPr lang="nb-NO" dirty="0">
              <a:cs typeface="Calibri"/>
            </a:endParaRPr>
          </a:p>
        </p:txBody>
      </p:sp>
      <p:sp>
        <p:nvSpPr>
          <p:cNvPr id="6" name="Plassholder for lysbildenummer 5">
            <a:extLst>
              <a:ext uri="{FF2B5EF4-FFF2-40B4-BE49-F238E27FC236}">
                <a16:creationId xmlns:a16="http://schemas.microsoft.com/office/drawing/2014/main" id="{B7DECF0B-F687-4CF9-A5B7-B5C7C7FAB43A}"/>
              </a:ext>
            </a:extLst>
          </p:cNvPr>
          <p:cNvSpPr>
            <a:spLocks noGrp="1"/>
          </p:cNvSpPr>
          <p:nvPr>
            <p:ph type="sldNum" sz="quarter" idx="12"/>
          </p:nvPr>
        </p:nvSpPr>
        <p:spPr/>
        <p:txBody>
          <a:bodyPr/>
          <a:lstStyle/>
          <a:p>
            <a:fld id="{D2B5B772-CA50-4A52-9440-8CD251935129}" type="slidenum">
              <a:rPr lang="nb-NO" smtClean="0"/>
              <a:t>3</a:t>
            </a:fld>
            <a:endParaRPr lang="nb-NO"/>
          </a:p>
        </p:txBody>
      </p:sp>
      <p:pic>
        <p:nvPicPr>
          <p:cNvPr id="14" name="Bilde 13">
            <a:extLst>
              <a:ext uri="{FF2B5EF4-FFF2-40B4-BE49-F238E27FC236}">
                <a16:creationId xmlns:a16="http://schemas.microsoft.com/office/drawing/2014/main" id="{BE503637-A294-4FE6-AC68-DF77FFE5C142}"/>
              </a:ext>
            </a:extLst>
          </p:cNvPr>
          <p:cNvPicPr>
            <a:picLocks noChangeAspect="1"/>
          </p:cNvPicPr>
          <p:nvPr/>
        </p:nvPicPr>
        <p:blipFill rotWithShape="1">
          <a:blip r:embed="rId2"/>
          <a:srcRect r="2045"/>
          <a:stretch/>
        </p:blipFill>
        <p:spPr>
          <a:xfrm>
            <a:off x="9293099" y="3907659"/>
            <a:ext cx="1497752" cy="1507313"/>
          </a:xfrm>
          <a:prstGeom prst="rect">
            <a:avLst/>
          </a:prstGeom>
        </p:spPr>
      </p:pic>
      <p:pic>
        <p:nvPicPr>
          <p:cNvPr id="9" name="Bilde 8">
            <a:extLst>
              <a:ext uri="{FF2B5EF4-FFF2-40B4-BE49-F238E27FC236}">
                <a16:creationId xmlns:a16="http://schemas.microsoft.com/office/drawing/2014/main" id="{14173B91-E538-4FA1-8211-DE8A73A56241}"/>
              </a:ext>
            </a:extLst>
          </p:cNvPr>
          <p:cNvPicPr>
            <a:picLocks noChangeAspect="1"/>
          </p:cNvPicPr>
          <p:nvPr/>
        </p:nvPicPr>
        <p:blipFill rotWithShape="1">
          <a:blip r:embed="rId3"/>
          <a:srcRect l="30555" t="15705" r="31067" b="15839"/>
          <a:stretch/>
        </p:blipFill>
        <p:spPr>
          <a:xfrm>
            <a:off x="9293098" y="2185942"/>
            <a:ext cx="1497752" cy="1454959"/>
          </a:xfrm>
          <a:prstGeom prst="rect">
            <a:avLst/>
          </a:prstGeom>
        </p:spPr>
      </p:pic>
      <p:sp>
        <p:nvSpPr>
          <p:cNvPr id="15" name="TekstSylinder 14">
            <a:extLst>
              <a:ext uri="{FF2B5EF4-FFF2-40B4-BE49-F238E27FC236}">
                <a16:creationId xmlns:a16="http://schemas.microsoft.com/office/drawing/2014/main" id="{52C75FC0-B6B9-4A07-849F-3C51063FB9E2}"/>
              </a:ext>
            </a:extLst>
          </p:cNvPr>
          <p:cNvSpPr txBox="1"/>
          <p:nvPr/>
        </p:nvSpPr>
        <p:spPr>
          <a:xfrm>
            <a:off x="8839200" y="1395964"/>
            <a:ext cx="2514600" cy="523220"/>
          </a:xfrm>
          <a:prstGeom prst="rect">
            <a:avLst/>
          </a:prstGeom>
          <a:noFill/>
        </p:spPr>
        <p:txBody>
          <a:bodyPr wrap="square" rtlCol="0">
            <a:spAutoFit/>
          </a:bodyPr>
          <a:lstStyle/>
          <a:p>
            <a:r>
              <a:rPr lang="nb-NO" sz="1400" b="1" dirty="0"/>
              <a:t>Planen følger opp følgende av </a:t>
            </a:r>
          </a:p>
          <a:p>
            <a:r>
              <a:rPr lang="nb-NO" sz="1400" b="1" dirty="0"/>
              <a:t>FNs bærekraftsmål:</a:t>
            </a:r>
          </a:p>
        </p:txBody>
      </p:sp>
    </p:spTree>
    <p:extLst>
      <p:ext uri="{BB962C8B-B14F-4D97-AF65-F5344CB8AC3E}">
        <p14:creationId xmlns:p14="http://schemas.microsoft.com/office/powerpoint/2010/main" val="3502557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162E8BDE-DD7D-4C83-9264-13D804DC84DF}"/>
              </a:ext>
            </a:extLst>
          </p:cNvPr>
          <p:cNvSpPr>
            <a:spLocks noGrp="1"/>
          </p:cNvSpPr>
          <p:nvPr>
            <p:ph type="ftr" sz="quarter" idx="11"/>
          </p:nvPr>
        </p:nvSpPr>
        <p:spPr/>
        <p:txBody>
          <a:bodyPr/>
          <a:lstStyle/>
          <a:p>
            <a:r>
              <a:rPr lang="nb-NO"/>
              <a:t>Kommunal plan for skolebibliotek, Levanger kommune</a:t>
            </a:r>
          </a:p>
        </p:txBody>
      </p:sp>
      <p:sp>
        <p:nvSpPr>
          <p:cNvPr id="3" name="Plassholder for lysbildenummer 2">
            <a:extLst>
              <a:ext uri="{FF2B5EF4-FFF2-40B4-BE49-F238E27FC236}">
                <a16:creationId xmlns:a16="http://schemas.microsoft.com/office/drawing/2014/main" id="{E8D132D5-7E1E-4800-BD8C-714D6F13471C}"/>
              </a:ext>
            </a:extLst>
          </p:cNvPr>
          <p:cNvSpPr>
            <a:spLocks noGrp="1"/>
          </p:cNvSpPr>
          <p:nvPr>
            <p:ph type="sldNum" sz="quarter" idx="12"/>
          </p:nvPr>
        </p:nvSpPr>
        <p:spPr/>
        <p:txBody>
          <a:bodyPr/>
          <a:lstStyle/>
          <a:p>
            <a:fld id="{D2B5B772-CA50-4A52-9440-8CD251935129}" type="slidenum">
              <a:rPr lang="nb-NO" smtClean="0"/>
              <a:t>4</a:t>
            </a:fld>
            <a:endParaRPr lang="nb-NO"/>
          </a:p>
        </p:txBody>
      </p:sp>
      <p:pic>
        <p:nvPicPr>
          <p:cNvPr id="4" name="Bilde 3">
            <a:extLst>
              <a:ext uri="{FF2B5EF4-FFF2-40B4-BE49-F238E27FC236}">
                <a16:creationId xmlns:a16="http://schemas.microsoft.com/office/drawing/2014/main" id="{7BBA9EF2-DF4B-487B-AFB7-E63C04BC8E81}"/>
              </a:ext>
            </a:extLst>
          </p:cNvPr>
          <p:cNvPicPr>
            <a:picLocks noChangeAspect="1"/>
          </p:cNvPicPr>
          <p:nvPr/>
        </p:nvPicPr>
        <p:blipFill>
          <a:blip r:embed="rId2"/>
          <a:stretch>
            <a:fillRect/>
          </a:stretch>
        </p:blipFill>
        <p:spPr>
          <a:xfrm>
            <a:off x="933851" y="457200"/>
            <a:ext cx="10199588" cy="6016611"/>
          </a:xfrm>
          <a:prstGeom prst="rect">
            <a:avLst/>
          </a:prstGeom>
        </p:spPr>
      </p:pic>
    </p:spTree>
    <p:extLst>
      <p:ext uri="{BB962C8B-B14F-4D97-AF65-F5344CB8AC3E}">
        <p14:creationId xmlns:p14="http://schemas.microsoft.com/office/powerpoint/2010/main" val="744547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C8642580-8B0C-4DA1-86A3-79F09A353D5D}"/>
              </a:ext>
            </a:extLst>
          </p:cNvPr>
          <p:cNvSpPr>
            <a:spLocks noGrp="1"/>
          </p:cNvSpPr>
          <p:nvPr>
            <p:ph type="ftr" sz="quarter" idx="11"/>
          </p:nvPr>
        </p:nvSpPr>
        <p:spPr/>
        <p:txBody>
          <a:bodyPr/>
          <a:lstStyle/>
          <a:p>
            <a:r>
              <a:rPr lang="nb-NO"/>
              <a:t>Kommunal plan for skolebibliotek, Levanger kommune</a:t>
            </a:r>
          </a:p>
        </p:txBody>
      </p:sp>
      <p:sp>
        <p:nvSpPr>
          <p:cNvPr id="3" name="Plassholder for lysbildenummer 2">
            <a:extLst>
              <a:ext uri="{FF2B5EF4-FFF2-40B4-BE49-F238E27FC236}">
                <a16:creationId xmlns:a16="http://schemas.microsoft.com/office/drawing/2014/main" id="{0EEE457F-C5D6-462C-A12A-6BF024A9EEAC}"/>
              </a:ext>
            </a:extLst>
          </p:cNvPr>
          <p:cNvSpPr>
            <a:spLocks noGrp="1"/>
          </p:cNvSpPr>
          <p:nvPr>
            <p:ph type="sldNum" sz="quarter" idx="12"/>
          </p:nvPr>
        </p:nvSpPr>
        <p:spPr/>
        <p:txBody>
          <a:bodyPr/>
          <a:lstStyle/>
          <a:p>
            <a:fld id="{D2B5B772-CA50-4A52-9440-8CD251935129}" type="slidenum">
              <a:rPr lang="nb-NO" smtClean="0"/>
              <a:t>5</a:t>
            </a:fld>
            <a:endParaRPr lang="nb-NO"/>
          </a:p>
        </p:txBody>
      </p:sp>
      <p:pic>
        <p:nvPicPr>
          <p:cNvPr id="6" name="Bilde 5">
            <a:extLst>
              <a:ext uri="{FF2B5EF4-FFF2-40B4-BE49-F238E27FC236}">
                <a16:creationId xmlns:a16="http://schemas.microsoft.com/office/drawing/2014/main" id="{DD2979CD-A6A6-421E-884E-42777D6F4135}"/>
              </a:ext>
            </a:extLst>
          </p:cNvPr>
          <p:cNvPicPr>
            <a:picLocks noChangeAspect="1"/>
          </p:cNvPicPr>
          <p:nvPr/>
        </p:nvPicPr>
        <p:blipFill>
          <a:blip r:embed="rId2"/>
          <a:stretch>
            <a:fillRect/>
          </a:stretch>
        </p:blipFill>
        <p:spPr>
          <a:xfrm>
            <a:off x="1050324" y="441042"/>
            <a:ext cx="10095471" cy="6024253"/>
          </a:xfrm>
          <a:prstGeom prst="rect">
            <a:avLst/>
          </a:prstGeom>
        </p:spPr>
      </p:pic>
    </p:spTree>
    <p:extLst>
      <p:ext uri="{BB962C8B-B14F-4D97-AF65-F5344CB8AC3E}">
        <p14:creationId xmlns:p14="http://schemas.microsoft.com/office/powerpoint/2010/main" val="3934877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A2D3E599-D2F4-4372-A4BE-98F3E8C2A248}"/>
              </a:ext>
            </a:extLst>
          </p:cNvPr>
          <p:cNvSpPr>
            <a:spLocks noGrp="1"/>
          </p:cNvSpPr>
          <p:nvPr>
            <p:ph type="ftr" sz="quarter" idx="11"/>
          </p:nvPr>
        </p:nvSpPr>
        <p:spPr/>
        <p:txBody>
          <a:bodyPr/>
          <a:lstStyle/>
          <a:p>
            <a:r>
              <a:rPr lang="nb-NO"/>
              <a:t>Kommunal plan for skolebibliotek, Levanger kommune</a:t>
            </a:r>
          </a:p>
        </p:txBody>
      </p:sp>
      <p:sp>
        <p:nvSpPr>
          <p:cNvPr id="3" name="Plassholder for lysbildenummer 2">
            <a:extLst>
              <a:ext uri="{FF2B5EF4-FFF2-40B4-BE49-F238E27FC236}">
                <a16:creationId xmlns:a16="http://schemas.microsoft.com/office/drawing/2014/main" id="{4F822524-A15A-4D4F-AAFC-4B707787AC78}"/>
              </a:ext>
            </a:extLst>
          </p:cNvPr>
          <p:cNvSpPr>
            <a:spLocks noGrp="1"/>
          </p:cNvSpPr>
          <p:nvPr>
            <p:ph type="sldNum" sz="quarter" idx="12"/>
          </p:nvPr>
        </p:nvSpPr>
        <p:spPr/>
        <p:txBody>
          <a:bodyPr/>
          <a:lstStyle/>
          <a:p>
            <a:fld id="{D2B5B772-CA50-4A52-9440-8CD251935129}" type="slidenum">
              <a:rPr lang="nb-NO" smtClean="0"/>
              <a:t>6</a:t>
            </a:fld>
            <a:endParaRPr lang="nb-NO"/>
          </a:p>
        </p:txBody>
      </p:sp>
      <p:pic>
        <p:nvPicPr>
          <p:cNvPr id="5" name="Bilde 4">
            <a:extLst>
              <a:ext uri="{FF2B5EF4-FFF2-40B4-BE49-F238E27FC236}">
                <a16:creationId xmlns:a16="http://schemas.microsoft.com/office/drawing/2014/main" id="{3A28EA94-407A-4AD5-88F0-F29A048C2213}"/>
              </a:ext>
            </a:extLst>
          </p:cNvPr>
          <p:cNvPicPr>
            <a:picLocks noChangeAspect="1"/>
          </p:cNvPicPr>
          <p:nvPr/>
        </p:nvPicPr>
        <p:blipFill rotWithShape="1">
          <a:blip r:embed="rId2"/>
          <a:srcRect r="1314"/>
          <a:stretch/>
        </p:blipFill>
        <p:spPr>
          <a:xfrm>
            <a:off x="899362" y="704335"/>
            <a:ext cx="10258790" cy="4565785"/>
          </a:xfrm>
          <a:prstGeom prst="rect">
            <a:avLst/>
          </a:prstGeom>
        </p:spPr>
      </p:pic>
    </p:spTree>
    <p:extLst>
      <p:ext uri="{BB962C8B-B14F-4D97-AF65-F5344CB8AC3E}">
        <p14:creationId xmlns:p14="http://schemas.microsoft.com/office/powerpoint/2010/main" val="3044611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lipse 10"/>
          <p:cNvSpPr>
            <a:spLocks noChangeArrowheads="1"/>
          </p:cNvSpPr>
          <p:nvPr/>
        </p:nvSpPr>
        <p:spPr bwMode="auto">
          <a:xfrm>
            <a:off x="4148255" y="2208085"/>
            <a:ext cx="2562282" cy="1851011"/>
          </a:xfrm>
          <a:prstGeom prst="ellipse">
            <a:avLst/>
          </a:prstGeom>
          <a:solidFill>
            <a:srgbClr val="339966">
              <a:alpha val="43000"/>
            </a:srgbClr>
          </a:solidFill>
          <a:ln w="9525">
            <a:solidFill>
              <a:srgbClr val="000000"/>
            </a:solidFill>
            <a:round/>
            <a:headEnd/>
            <a:tailEnd/>
          </a:ln>
          <a:effectLst/>
        </p:spPr>
        <p:txBody>
          <a:bodyPr rot="0" vert="horz" wrap="square" lIns="91440" tIns="45720" rIns="91440" bIns="45720" anchor="t" anchorCtr="0" upright="1">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nb-NO"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rPr>
              <a:t> </a:t>
            </a:r>
          </a:p>
          <a:p>
            <a:pPr marL="0" marR="0" lvl="0" indent="0" defTabSz="914400" eaLnBrk="1" fontAlgn="auto" latinLnBrk="0" hangingPunct="1">
              <a:lnSpc>
                <a:spcPct val="107000"/>
              </a:lnSpc>
              <a:spcBef>
                <a:spcPts val="0"/>
              </a:spcBef>
              <a:spcAft>
                <a:spcPts val="800"/>
              </a:spcAft>
              <a:buClrTx/>
              <a:buSzTx/>
              <a:buFontTx/>
              <a:buNone/>
              <a:tabLst/>
              <a:defRPr/>
            </a:pPr>
            <a:r>
              <a:rPr kumimoji="0" lang="nb-NO" sz="11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nb-NO" sz="16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rPr>
              <a:t>SKOLEBIBLIOTEKET</a:t>
            </a:r>
            <a:endParaRPr kumimoji="0" lang="nb-NO" sz="16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 name="Plassholder for bunntekst 1"/>
          <p:cNvSpPr>
            <a:spLocks noGrp="1"/>
          </p:cNvSpPr>
          <p:nvPr>
            <p:ph type="ftr" sz="quarter" idx="11"/>
          </p:nvPr>
        </p:nvSpPr>
        <p:spPr/>
        <p:txBody>
          <a:bodyPr/>
          <a:lstStyle/>
          <a:p>
            <a:r>
              <a:rPr lang="nb-NO"/>
              <a:t>Kommunal plan for skolebibliotek, Levanger kommune</a:t>
            </a:r>
          </a:p>
        </p:txBody>
      </p:sp>
      <p:sp>
        <p:nvSpPr>
          <p:cNvPr id="6" name="Rektangel 5"/>
          <p:cNvSpPr>
            <a:spLocks noChangeArrowheads="1"/>
          </p:cNvSpPr>
          <p:nvPr/>
        </p:nvSpPr>
        <p:spPr bwMode="auto">
          <a:xfrm>
            <a:off x="3441738" y="3661398"/>
            <a:ext cx="1830110" cy="1278592"/>
          </a:xfrm>
          <a:prstGeom prst="rect">
            <a:avLst/>
          </a:prstGeom>
          <a:solidFill>
            <a:srgbClr val="FFFFFF">
              <a:alpha val="0"/>
            </a:srgbClr>
          </a:solidFill>
          <a:ln w="9525">
            <a:solidFill>
              <a:srgbClr val="000000"/>
            </a:solidFill>
            <a:miter lim="800000"/>
            <a:headEnd/>
            <a:tailEnd/>
          </a:ln>
          <a:effectLst/>
        </p:spPr>
        <p:txBody>
          <a:bodyPr rot="0" vert="horz" wrap="square" lIns="91440" tIns="45720" rIns="91440" bIns="45720" anchor="t" anchorCtr="0" upright="1">
            <a:noAutofit/>
          </a:bodyPr>
          <a:lstStyle/>
          <a:p>
            <a:pPr>
              <a:lnSpc>
                <a:spcPct val="107000"/>
              </a:lnSpc>
              <a:spcAft>
                <a:spcPts val="800"/>
              </a:spcAft>
            </a:pPr>
            <a:r>
              <a:rPr lang="nb-NO" sz="1200" b="1">
                <a:effectLst/>
                <a:latin typeface="Calibri" panose="020F0502020204030204" pitchFamily="34" charset="0"/>
                <a:ea typeface="Calibri" panose="020F0502020204030204" pitchFamily="34" charset="0"/>
                <a:cs typeface="Arial" panose="020B0604020202020204" pitchFamily="34" charset="0"/>
              </a:rPr>
              <a:t>Kulturell/sosial møteplass:</a:t>
            </a:r>
            <a:r>
              <a:rPr lang="nb-NO" sz="1200">
                <a:effectLst/>
                <a:latin typeface="Calibri" panose="020F0502020204030204" pitchFamily="34" charset="0"/>
                <a:ea typeface="Calibri" panose="020F0502020204030204" pitchFamily="34" charset="0"/>
                <a:cs typeface="Arial" panose="020B0604020202020204" pitchFamily="34" charset="0"/>
              </a:rPr>
              <a:t> Utstillinger, høytlesning, forfatterbesøk, arrangement, aktiviteter</a:t>
            </a:r>
          </a:p>
        </p:txBody>
      </p:sp>
      <p:sp>
        <p:nvSpPr>
          <p:cNvPr id="7" name="Rektangel 6"/>
          <p:cNvSpPr>
            <a:spLocks noChangeArrowheads="1"/>
          </p:cNvSpPr>
          <p:nvPr/>
        </p:nvSpPr>
        <p:spPr bwMode="auto">
          <a:xfrm>
            <a:off x="5721761" y="1766251"/>
            <a:ext cx="1695293" cy="890158"/>
          </a:xfrm>
          <a:prstGeom prst="rect">
            <a:avLst/>
          </a:prstGeom>
          <a:solidFill>
            <a:srgbClr val="FFFFFF">
              <a:alpha val="0"/>
            </a:srgbClr>
          </a:solidFill>
          <a:ln w="9525">
            <a:solidFill>
              <a:srgbClr val="000000"/>
            </a:solidFill>
            <a:miter lim="800000"/>
            <a:headEnd/>
            <a:tailEnd/>
          </a:ln>
          <a:effectLst/>
        </p:spPr>
        <p:txBody>
          <a:bodyPr rot="0" vert="horz" wrap="square" lIns="91440" tIns="45720" rIns="91440" bIns="45720" anchor="t" anchorCtr="0" upright="1">
            <a:noAutofit/>
          </a:bodyPr>
          <a:lstStyle/>
          <a:p>
            <a:pPr>
              <a:lnSpc>
                <a:spcPct val="107000"/>
              </a:lnSpc>
              <a:spcAft>
                <a:spcPts val="800"/>
              </a:spcAft>
            </a:pPr>
            <a:r>
              <a:rPr lang="nb-NO" sz="1200" b="1">
                <a:effectLst/>
                <a:latin typeface="Calibri" panose="020F0502020204030204" pitchFamily="34" charset="0"/>
                <a:ea typeface="Calibri" panose="020F0502020204030204" pitchFamily="34" charset="0"/>
                <a:cs typeface="Arial" panose="020B0604020202020204" pitchFamily="34" charset="0"/>
              </a:rPr>
              <a:t>Arbeidsplasser:</a:t>
            </a:r>
            <a:r>
              <a:rPr lang="nb-NO" sz="1200">
                <a:effectLst/>
                <a:latin typeface="Calibri" panose="020F0502020204030204" pitchFamily="34" charset="0"/>
                <a:ea typeface="Calibri" panose="020F0502020204030204" pitchFamily="34" charset="0"/>
                <a:cs typeface="Arial" panose="020B0604020202020204" pitchFamily="34" charset="0"/>
              </a:rPr>
              <a:t> Selvstudium, PCer: tekstbehandling, lyd, video, multimedia</a:t>
            </a:r>
          </a:p>
          <a:p>
            <a:pPr>
              <a:lnSpc>
                <a:spcPct val="107000"/>
              </a:lnSpc>
              <a:spcAft>
                <a:spcPts val="800"/>
              </a:spcAft>
            </a:pPr>
            <a:r>
              <a:rPr lang="nb-NO" sz="1000">
                <a:effectLst/>
                <a:latin typeface="Calibri" panose="020F0502020204030204" pitchFamily="34" charset="0"/>
                <a:ea typeface="Calibri" panose="020F0502020204030204" pitchFamily="34" charset="0"/>
                <a:cs typeface="Arial" panose="020B0604020202020204" pitchFamily="34" charset="0"/>
              </a:rPr>
              <a:t> </a:t>
            </a:r>
            <a:endParaRPr lang="nb-NO" sz="110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ktangel 7"/>
          <p:cNvSpPr>
            <a:spLocks noChangeArrowheads="1"/>
          </p:cNvSpPr>
          <p:nvPr/>
        </p:nvSpPr>
        <p:spPr bwMode="auto">
          <a:xfrm>
            <a:off x="6238219" y="2822016"/>
            <a:ext cx="2004088" cy="715162"/>
          </a:xfrm>
          <a:prstGeom prst="rect">
            <a:avLst/>
          </a:prstGeom>
          <a:solidFill>
            <a:srgbClr val="FFFFFF">
              <a:alpha val="0"/>
            </a:srgbClr>
          </a:solidFill>
          <a:ln w="9525">
            <a:solidFill>
              <a:srgbClr val="000000"/>
            </a:solidFill>
            <a:miter lim="800000"/>
            <a:headEnd/>
            <a:tailEnd/>
          </a:ln>
          <a:effectLst/>
        </p:spPr>
        <p:txBody>
          <a:bodyPr rot="0" vert="horz" wrap="square" lIns="91440" tIns="45720" rIns="91440" bIns="45720" anchor="t" anchorCtr="0" upright="1">
            <a:noAutofit/>
          </a:bodyPr>
          <a:lstStyle/>
          <a:p>
            <a:pPr>
              <a:lnSpc>
                <a:spcPct val="107000"/>
              </a:lnSpc>
              <a:spcAft>
                <a:spcPts val="800"/>
              </a:spcAft>
            </a:pPr>
            <a:r>
              <a:rPr lang="nb-NO" sz="1200" b="1">
                <a:effectLst/>
                <a:latin typeface="Calibri" panose="020F0502020204030204" pitchFamily="34" charset="0"/>
                <a:ea typeface="Calibri" panose="020F0502020204030204" pitchFamily="34" charset="0"/>
                <a:cs typeface="Arial" panose="020B0604020202020204" pitchFamily="34" charset="0"/>
              </a:rPr>
              <a:t>IKT:</a:t>
            </a:r>
            <a:r>
              <a:rPr lang="nb-NO" sz="1200">
                <a:effectLst/>
                <a:latin typeface="Calibri" panose="020F0502020204030204" pitchFamily="34" charset="0"/>
                <a:ea typeface="Calibri" panose="020F0502020204030204" pitchFamily="34" charset="0"/>
                <a:cs typeface="Arial" panose="020B0604020202020204" pitchFamily="34" charset="0"/>
              </a:rPr>
              <a:t> Databaser/Bibliofil, læringsplattform, informasjonssøk, veiledning</a:t>
            </a:r>
          </a:p>
          <a:p>
            <a:pPr>
              <a:lnSpc>
                <a:spcPct val="107000"/>
              </a:lnSpc>
              <a:spcAft>
                <a:spcPts val="800"/>
              </a:spcAft>
            </a:pPr>
            <a:r>
              <a:rPr lang="nb-NO" sz="1000">
                <a:effectLst/>
                <a:latin typeface="Calibri" panose="020F0502020204030204" pitchFamily="34" charset="0"/>
                <a:ea typeface="Calibri" panose="020F0502020204030204" pitchFamily="34" charset="0"/>
                <a:cs typeface="Arial" panose="020B0604020202020204" pitchFamily="34" charset="0"/>
              </a:rPr>
              <a:t> </a:t>
            </a:r>
            <a:endParaRPr lang="nb-NO" sz="110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ktangel 8"/>
          <p:cNvSpPr>
            <a:spLocks noChangeArrowheads="1"/>
          </p:cNvSpPr>
          <p:nvPr/>
        </p:nvSpPr>
        <p:spPr bwMode="auto">
          <a:xfrm>
            <a:off x="5641250" y="3661399"/>
            <a:ext cx="1910454" cy="1278592"/>
          </a:xfrm>
          <a:prstGeom prst="rect">
            <a:avLst/>
          </a:prstGeom>
          <a:solidFill>
            <a:srgbClr val="FFFFFF">
              <a:alpha val="0"/>
            </a:srgbClr>
          </a:solidFill>
          <a:ln w="9525">
            <a:solidFill>
              <a:srgbClr val="000000"/>
            </a:solidFill>
            <a:miter lim="800000"/>
            <a:headEnd/>
            <a:tailEnd/>
          </a:ln>
          <a:effectLst/>
        </p:spPr>
        <p:txBody>
          <a:bodyPr rot="0" vert="horz" wrap="square" lIns="91440" tIns="45720" rIns="91440" bIns="45720" anchor="t" anchorCtr="0" upright="1">
            <a:noAutofit/>
          </a:bodyPr>
          <a:lstStyle/>
          <a:p>
            <a:pPr>
              <a:lnSpc>
                <a:spcPct val="107000"/>
              </a:lnSpc>
              <a:spcAft>
                <a:spcPts val="800"/>
              </a:spcAft>
            </a:pPr>
            <a:r>
              <a:rPr lang="nb-NO" sz="1200" b="1">
                <a:effectLst/>
                <a:latin typeface="Calibri" panose="020F0502020204030204" pitchFamily="34" charset="0"/>
                <a:ea typeface="Calibri" panose="020F0502020204030204" pitchFamily="34" charset="0"/>
                <a:cs typeface="Arial" panose="020B0604020202020204" pitchFamily="34" charset="0"/>
              </a:rPr>
              <a:t>Lesestimulering:</a:t>
            </a:r>
            <a:r>
              <a:rPr lang="nb-NO" sz="1200">
                <a:effectLst/>
                <a:latin typeface="Calibri" panose="020F0502020204030204" pitchFamily="34" charset="0"/>
                <a:ea typeface="Calibri" panose="020F0502020204030204" pitchFamily="34" charset="0"/>
                <a:cs typeface="Arial" panose="020B0604020202020204" pitchFamily="34" charset="0"/>
              </a:rPr>
              <a:t> Veiledning, leseprosjekter, lesestrategier, bok-presentasjoner, samarbeid på tvers av trinn</a:t>
            </a:r>
          </a:p>
        </p:txBody>
      </p:sp>
      <p:sp>
        <p:nvSpPr>
          <p:cNvPr id="12" name="Rektangel 11"/>
          <p:cNvSpPr>
            <a:spLocks noChangeArrowheads="1"/>
          </p:cNvSpPr>
          <p:nvPr/>
        </p:nvSpPr>
        <p:spPr bwMode="auto">
          <a:xfrm>
            <a:off x="3307088" y="2919592"/>
            <a:ext cx="1346048" cy="581187"/>
          </a:xfrm>
          <a:prstGeom prst="rect">
            <a:avLst/>
          </a:prstGeom>
          <a:solidFill>
            <a:srgbClr val="FFFFFF">
              <a:alpha val="0"/>
            </a:srgbClr>
          </a:solidFill>
          <a:ln w="9525">
            <a:solidFill>
              <a:srgbClr val="000000"/>
            </a:solidFill>
            <a:miter lim="800000"/>
            <a:headEnd/>
            <a:tailEnd/>
          </a:ln>
          <a:effectLst/>
        </p:spPr>
        <p:txBody>
          <a:bodyPr rot="0" vert="horz" wrap="square" lIns="91440" tIns="45720" rIns="91440" bIns="45720" anchor="t" anchorCtr="0" upright="1">
            <a:noAutofit/>
          </a:bodyPr>
          <a:lstStyle/>
          <a:p>
            <a:pPr>
              <a:lnSpc>
                <a:spcPct val="107000"/>
              </a:lnSpc>
              <a:spcAft>
                <a:spcPts val="800"/>
              </a:spcAft>
            </a:pPr>
            <a:r>
              <a:rPr lang="nb-NO" sz="1200" b="1">
                <a:effectLst/>
                <a:latin typeface="Calibri" panose="020F0502020204030204" pitchFamily="34" charset="0"/>
                <a:ea typeface="Calibri" panose="020F0502020204030204" pitchFamily="34" charset="0"/>
                <a:cs typeface="Arial" panose="020B0604020202020204" pitchFamily="34" charset="0"/>
              </a:rPr>
              <a:t>Fritid:</a:t>
            </a:r>
            <a:r>
              <a:rPr lang="nb-NO" sz="1200">
                <a:effectLst/>
                <a:latin typeface="Calibri" panose="020F0502020204030204" pitchFamily="34" charset="0"/>
                <a:ea typeface="Calibri" panose="020F0502020204030204" pitchFamily="34" charset="0"/>
                <a:cs typeface="Arial" panose="020B0604020202020204" pitchFamily="34" charset="0"/>
              </a:rPr>
              <a:t> Bøker, film, lydbøker, spill.</a:t>
            </a:r>
          </a:p>
        </p:txBody>
      </p:sp>
      <p:sp>
        <p:nvSpPr>
          <p:cNvPr id="13" name="Rektangel 12"/>
          <p:cNvSpPr>
            <a:spLocks noChangeArrowheads="1"/>
          </p:cNvSpPr>
          <p:nvPr/>
        </p:nvSpPr>
        <p:spPr bwMode="auto">
          <a:xfrm>
            <a:off x="3468030" y="1701698"/>
            <a:ext cx="1803818" cy="1057275"/>
          </a:xfrm>
          <a:prstGeom prst="rect">
            <a:avLst/>
          </a:prstGeom>
          <a:solidFill>
            <a:srgbClr val="FFFFFF">
              <a:alpha val="0"/>
            </a:srgbClr>
          </a:solidFill>
          <a:ln w="9525">
            <a:solidFill>
              <a:srgbClr val="000000"/>
            </a:solidFill>
            <a:miter lim="800000"/>
            <a:headEnd/>
            <a:tailEnd/>
          </a:ln>
          <a:effectLst/>
        </p:spPr>
        <p:txBody>
          <a:bodyPr rot="0" vert="horz" wrap="square" lIns="91440" tIns="45720" rIns="91440" bIns="45720" anchor="t" anchorCtr="0" upright="1">
            <a:noAutofit/>
          </a:bodyPr>
          <a:lstStyle/>
          <a:p>
            <a:pPr>
              <a:lnSpc>
                <a:spcPct val="107000"/>
              </a:lnSpc>
              <a:spcAft>
                <a:spcPts val="800"/>
              </a:spcAft>
            </a:pPr>
            <a:r>
              <a:rPr lang="nb-NO" sz="1200" b="1">
                <a:effectLst/>
                <a:latin typeface="Calibri" panose="020F0502020204030204" pitchFamily="34" charset="0"/>
                <a:ea typeface="Calibri" panose="020F0502020204030204" pitchFamily="34" charset="0"/>
                <a:cs typeface="Arial" panose="020B0604020202020204" pitchFamily="34" charset="0"/>
              </a:rPr>
              <a:t>Undervisningsstøtte og veiledning:</a:t>
            </a:r>
            <a:r>
              <a:rPr lang="nb-NO" sz="1200">
                <a:effectLst/>
                <a:latin typeface="Calibri" panose="020F0502020204030204" pitchFamily="34" charset="0"/>
                <a:ea typeface="Calibri" panose="020F0502020204030204" pitchFamily="34" charset="0"/>
                <a:cs typeface="Arial" panose="020B0604020202020204" pitchFamily="34" charset="0"/>
              </a:rPr>
              <a:t> Informasjonssøk, studieteknikk, fordypning, prosjektarbeid</a:t>
            </a:r>
          </a:p>
          <a:p>
            <a:pPr>
              <a:lnSpc>
                <a:spcPct val="107000"/>
              </a:lnSpc>
              <a:spcAft>
                <a:spcPts val="800"/>
              </a:spcAft>
            </a:pPr>
            <a:r>
              <a:rPr lang="nb-NO" sz="1000">
                <a:effectLst/>
                <a:latin typeface="Calibri" panose="020F0502020204030204" pitchFamily="34" charset="0"/>
                <a:ea typeface="Calibri" panose="020F0502020204030204" pitchFamily="34" charset="0"/>
                <a:cs typeface="Arial" panose="020B0604020202020204" pitchFamily="34" charset="0"/>
              </a:rPr>
              <a:t> </a:t>
            </a:r>
            <a:endParaRPr lang="nb-NO" sz="1100">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E0769E68-D5FD-4843-B971-49C43560D300}"/>
              </a:ext>
            </a:extLst>
          </p:cNvPr>
          <p:cNvSpPr txBox="1"/>
          <p:nvPr/>
        </p:nvSpPr>
        <p:spPr>
          <a:xfrm>
            <a:off x="3518451" y="695951"/>
            <a:ext cx="403325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800" b="1" dirty="0">
                <a:solidFill>
                  <a:srgbClr val="339966"/>
                </a:solidFill>
              </a:rPr>
              <a:t>Hva er et skolebibliotek?</a:t>
            </a:r>
            <a:endParaRPr lang="nb-NO" sz="2800" b="1" dirty="0">
              <a:solidFill>
                <a:srgbClr val="339966"/>
              </a:solidFill>
              <a:cs typeface="Calibri"/>
            </a:endParaRPr>
          </a:p>
        </p:txBody>
      </p:sp>
      <p:sp>
        <p:nvSpPr>
          <p:cNvPr id="4" name="Plassholder for lysbildenummer 3">
            <a:extLst>
              <a:ext uri="{FF2B5EF4-FFF2-40B4-BE49-F238E27FC236}">
                <a16:creationId xmlns:a16="http://schemas.microsoft.com/office/drawing/2014/main" id="{646AEDAD-2DB9-4D48-B79F-671751777C57}"/>
              </a:ext>
            </a:extLst>
          </p:cNvPr>
          <p:cNvSpPr>
            <a:spLocks noGrp="1"/>
          </p:cNvSpPr>
          <p:nvPr>
            <p:ph type="sldNum" sz="quarter" idx="12"/>
          </p:nvPr>
        </p:nvSpPr>
        <p:spPr/>
        <p:txBody>
          <a:bodyPr/>
          <a:lstStyle/>
          <a:p>
            <a:fld id="{D2B5B772-CA50-4A52-9440-8CD251935129}" type="slidenum">
              <a:rPr lang="nb-NO" smtClean="0"/>
              <a:t>7</a:t>
            </a:fld>
            <a:endParaRPr lang="nb-NO"/>
          </a:p>
        </p:txBody>
      </p:sp>
    </p:spTree>
    <p:extLst>
      <p:ext uri="{BB962C8B-B14F-4D97-AF65-F5344CB8AC3E}">
        <p14:creationId xmlns:p14="http://schemas.microsoft.com/office/powerpoint/2010/main" val="2745376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p:txBody>
          <a:bodyPr/>
          <a:lstStyle/>
          <a:p>
            <a:r>
              <a:rPr lang="nb-NO"/>
              <a:t>Kommunal plan for skolebibliotek, Levanger kommune</a:t>
            </a:r>
          </a:p>
        </p:txBody>
      </p:sp>
      <p:sp>
        <p:nvSpPr>
          <p:cNvPr id="3" name="TekstSylinder 2"/>
          <p:cNvSpPr txBox="1"/>
          <p:nvPr/>
        </p:nvSpPr>
        <p:spPr>
          <a:xfrm>
            <a:off x="624468" y="576395"/>
            <a:ext cx="7270595" cy="5238998"/>
          </a:xfrm>
          <a:prstGeom prst="rect">
            <a:avLst/>
          </a:prstGeom>
          <a:noFill/>
        </p:spPr>
        <p:txBody>
          <a:bodyPr wrap="square" rtlCol="0">
            <a:spAutoFit/>
          </a:bodyPr>
          <a:lstStyle/>
          <a:p>
            <a:pPr>
              <a:lnSpc>
                <a:spcPct val="107000"/>
              </a:lnSpc>
              <a:spcAft>
                <a:spcPts val="800"/>
              </a:spcAft>
            </a:pPr>
            <a:r>
              <a:rPr lang="nb-NO" sz="2400" b="1" dirty="0">
                <a:solidFill>
                  <a:srgbClr val="339966"/>
                </a:solidFill>
                <a:ea typeface="Calibri" panose="020F0502020204030204" pitchFamily="34" charset="0"/>
                <a:cs typeface="Arial" panose="020B0604020202020204" pitchFamily="34" charset="0"/>
              </a:rPr>
              <a:t>S</a:t>
            </a:r>
            <a:r>
              <a:rPr lang="nb-NO" sz="2400" b="1" dirty="0">
                <a:solidFill>
                  <a:srgbClr val="339966"/>
                </a:solidFill>
                <a:effectLst/>
                <a:ea typeface="Calibri" panose="020F0502020204030204" pitchFamily="34" charset="0"/>
                <a:cs typeface="Arial" panose="020B0604020202020204" pitchFamily="34" charset="0"/>
              </a:rPr>
              <a:t>kolebibliotek</a:t>
            </a:r>
            <a:r>
              <a:rPr lang="nb-NO" sz="2400" b="1" dirty="0">
                <a:solidFill>
                  <a:srgbClr val="339966"/>
                </a:solidFill>
                <a:ea typeface="Calibri" panose="020F0502020204030204" pitchFamily="34" charset="0"/>
                <a:cs typeface="Arial" panose="020B0604020202020204" pitchFamily="34" charset="0"/>
              </a:rPr>
              <a:t>et: rom-samling-funksjon</a:t>
            </a:r>
            <a:endParaRPr lang="nb-NO" sz="2400" dirty="0">
              <a:solidFill>
                <a:srgbClr val="339966"/>
              </a:solidFill>
              <a:effectLst/>
              <a:ea typeface="Calibri" panose="020F0502020204030204" pitchFamily="34" charset="0"/>
              <a:cs typeface="Arial" panose="020B0604020202020204" pitchFamily="34" charset="0"/>
            </a:endParaRPr>
          </a:p>
          <a:p>
            <a:pPr>
              <a:lnSpc>
                <a:spcPct val="107000"/>
              </a:lnSpc>
              <a:spcAft>
                <a:spcPts val="800"/>
              </a:spcAft>
            </a:pPr>
            <a:r>
              <a:rPr lang="nb-NO" dirty="0">
                <a:effectLst/>
                <a:ea typeface="Calibri" panose="020F0502020204030204" pitchFamily="34" charset="0"/>
                <a:cs typeface="Arial" panose="020B0604020202020204" pitchFamily="34" charset="0"/>
              </a:rPr>
              <a:t>Et skolebibliotek er et samlebegrep for </a:t>
            </a:r>
            <a:r>
              <a:rPr lang="nb-NO" i="1" dirty="0">
                <a:effectLst/>
                <a:ea typeface="Calibri" panose="020F0502020204030204" pitchFamily="34" charset="0"/>
                <a:cs typeface="Arial" panose="020B0604020202020204" pitchFamily="34" charset="0"/>
              </a:rPr>
              <a:t>rom, samlinger og funksjon</a:t>
            </a:r>
            <a:r>
              <a:rPr lang="nb-NO" dirty="0">
                <a:effectLst/>
                <a:ea typeface="Calibri" panose="020F0502020204030204" pitchFamily="34" charset="0"/>
                <a:cs typeface="Arial" panose="020B0604020202020204" pitchFamily="34" charset="0"/>
              </a:rPr>
              <a:t>. (NOU1981:7)</a:t>
            </a:r>
            <a:endParaRPr lang="nb-NO" sz="1600" dirty="0">
              <a:effectLst/>
              <a:ea typeface="Calibri" panose="020F0502020204030204" pitchFamily="34" charset="0"/>
              <a:cs typeface="Arial" panose="020B0604020202020204" pitchFamily="34" charset="0"/>
            </a:endParaRPr>
          </a:p>
          <a:p>
            <a:pPr>
              <a:lnSpc>
                <a:spcPct val="107000"/>
              </a:lnSpc>
              <a:spcAft>
                <a:spcPts val="800"/>
              </a:spcAft>
            </a:pPr>
            <a:r>
              <a:rPr lang="nb-NO" b="1" dirty="0">
                <a:effectLst/>
                <a:ea typeface="Calibri" panose="020F0502020204030204" pitchFamily="34" charset="0"/>
                <a:cs typeface="Arial" panose="020B0604020202020204" pitchFamily="34" charset="0"/>
              </a:rPr>
              <a:t>Rom:</a:t>
            </a:r>
            <a:r>
              <a:rPr lang="nb-NO" dirty="0">
                <a:effectLst/>
                <a:ea typeface="Calibri" panose="020F0502020204030204" pitchFamily="34" charset="0"/>
                <a:cs typeface="Arial" panose="020B0604020202020204" pitchFamily="34" charset="0"/>
              </a:rPr>
              <a:t> </a:t>
            </a:r>
          </a:p>
          <a:p>
            <a:pPr>
              <a:lnSpc>
                <a:spcPct val="107000"/>
              </a:lnSpc>
              <a:spcAft>
                <a:spcPts val="800"/>
              </a:spcAft>
            </a:pPr>
            <a:r>
              <a:rPr lang="nb-NO" dirty="0">
                <a:effectLst/>
                <a:ea typeface="Calibri" panose="020F0502020204030204" pitchFamily="34" charset="0"/>
                <a:cs typeface="Arial" panose="020B0604020202020204" pitchFamily="34" charset="0"/>
              </a:rPr>
              <a:t>Det fysiske rommet hvor samlingen er organisert for gjenfinning, gjerne med to arbeidsarealer for elevene: ett der materialet er samlet, basisbiblioteket, og ett for stille aktivitet, lesesal (</a:t>
            </a:r>
            <a:r>
              <a:rPr lang="nb-NO" dirty="0" err="1">
                <a:effectLst/>
                <a:ea typeface="Calibri" panose="020F0502020204030204" pitchFamily="34" charset="0"/>
                <a:cs typeface="Arial" panose="020B0604020202020204" pitchFamily="34" charset="0"/>
              </a:rPr>
              <a:t>Rafste</a:t>
            </a:r>
            <a:r>
              <a:rPr lang="nb-NO" dirty="0">
                <a:effectLst/>
                <a:ea typeface="Calibri" panose="020F0502020204030204" pitchFamily="34" charset="0"/>
                <a:cs typeface="Arial" panose="020B0604020202020204" pitchFamily="34" charset="0"/>
              </a:rPr>
              <a:t>, 2008).</a:t>
            </a:r>
            <a:endParaRPr lang="nb-NO" sz="1600" dirty="0">
              <a:effectLst/>
              <a:ea typeface="Calibri" panose="020F0502020204030204" pitchFamily="34" charset="0"/>
              <a:cs typeface="Arial" panose="020B0604020202020204" pitchFamily="34" charset="0"/>
            </a:endParaRPr>
          </a:p>
          <a:p>
            <a:pPr>
              <a:lnSpc>
                <a:spcPct val="107000"/>
              </a:lnSpc>
              <a:spcAft>
                <a:spcPts val="800"/>
              </a:spcAft>
            </a:pPr>
            <a:r>
              <a:rPr lang="nb-NO" dirty="0">
                <a:effectLst/>
                <a:ea typeface="Calibri" panose="020F0502020204030204" pitchFamily="34" charset="0"/>
                <a:cs typeface="Arial" panose="020B0604020202020204" pitchFamily="34" charset="0"/>
              </a:rPr>
              <a:t>Skolebibliotekrommet er innredet med arbeidsplasser for enkeltelever og grupper, og i tillegg har det egne områder til lytting og kulturelle opplevelser. Rommet er sentralt plassert og lett tilgjengelig for alle elevene, og det er åpent og tilgjengelig for alle hele skoledagen. Det er utstyrt slik at elevgrupper kan arbeide i lokalene. </a:t>
            </a:r>
            <a:endParaRPr lang="nb-NO" sz="1600" dirty="0">
              <a:effectLst/>
              <a:ea typeface="Calibri" panose="020F0502020204030204" pitchFamily="34" charset="0"/>
              <a:cs typeface="Arial" panose="020B0604020202020204" pitchFamily="34" charset="0"/>
            </a:endParaRPr>
          </a:p>
          <a:p>
            <a:pPr>
              <a:lnSpc>
                <a:spcPct val="107000"/>
              </a:lnSpc>
              <a:spcAft>
                <a:spcPts val="800"/>
              </a:spcAft>
            </a:pPr>
            <a:r>
              <a:rPr lang="nb-NO" dirty="0">
                <a:effectLst/>
                <a:ea typeface="Calibri" panose="020F0502020204030204" pitchFamily="34" charset="0"/>
                <a:cs typeface="Arial" panose="020B0604020202020204" pitchFamily="34" charset="0"/>
              </a:rPr>
              <a:t>Skolebiblioteket er ikke bare et fysisk rom, det er også et digitalt rom. Biblioteket er en del av skolens hjemmesider med et eget tjenestetilbud der. </a:t>
            </a:r>
            <a:endParaRPr lang="nb-NO" sz="1600" dirty="0">
              <a:effectLst/>
              <a:ea typeface="Calibri" panose="020F0502020204030204" pitchFamily="34" charset="0"/>
              <a:cs typeface="Arial" panose="020B0604020202020204" pitchFamily="34" charset="0"/>
            </a:endParaRPr>
          </a:p>
          <a:p>
            <a:pPr>
              <a:lnSpc>
                <a:spcPct val="107000"/>
              </a:lnSpc>
              <a:spcAft>
                <a:spcPts val="800"/>
              </a:spcAft>
            </a:pPr>
            <a:r>
              <a:rPr lang="nb-NO" dirty="0">
                <a:effectLst/>
                <a:ea typeface="Calibri" panose="020F0502020204030204" pitchFamily="34" charset="0"/>
                <a:cs typeface="Arial" panose="020B0604020202020204" pitchFamily="34" charset="0"/>
              </a:rPr>
              <a:t> </a:t>
            </a:r>
            <a:endParaRPr lang="nb-NO" sz="1600" dirty="0">
              <a:effectLst/>
              <a:ea typeface="Calibri" panose="020F0502020204030204" pitchFamily="34" charset="0"/>
              <a:cs typeface="Arial" panose="020B0604020202020204" pitchFamily="34" charset="0"/>
            </a:endParaRPr>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5063" y="1736162"/>
            <a:ext cx="3763377" cy="27354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kstSylinder 4"/>
          <p:cNvSpPr txBox="1"/>
          <p:nvPr/>
        </p:nvSpPr>
        <p:spPr>
          <a:xfrm>
            <a:off x="8284194" y="4560849"/>
            <a:ext cx="3062057" cy="246221"/>
          </a:xfrm>
          <a:prstGeom prst="rect">
            <a:avLst/>
          </a:prstGeom>
          <a:noFill/>
        </p:spPr>
        <p:txBody>
          <a:bodyPr wrap="none" rtlCol="0">
            <a:spAutoFit/>
          </a:bodyPr>
          <a:lstStyle/>
          <a:p>
            <a:r>
              <a:rPr lang="nb-NO" sz="1000"/>
              <a:t>Skolebiblioteket ved Halsan skole. Foto: Hilde Hoel Holt</a:t>
            </a:r>
          </a:p>
        </p:txBody>
      </p:sp>
      <p:sp>
        <p:nvSpPr>
          <p:cNvPr id="6" name="Plassholder for lysbildenummer 5">
            <a:extLst>
              <a:ext uri="{FF2B5EF4-FFF2-40B4-BE49-F238E27FC236}">
                <a16:creationId xmlns:a16="http://schemas.microsoft.com/office/drawing/2014/main" id="{2C8BC333-81E1-49C2-A821-F0FAC93394DF}"/>
              </a:ext>
            </a:extLst>
          </p:cNvPr>
          <p:cNvSpPr>
            <a:spLocks noGrp="1"/>
          </p:cNvSpPr>
          <p:nvPr>
            <p:ph type="sldNum" sz="quarter" idx="12"/>
          </p:nvPr>
        </p:nvSpPr>
        <p:spPr/>
        <p:txBody>
          <a:bodyPr/>
          <a:lstStyle/>
          <a:p>
            <a:fld id="{D2B5B772-CA50-4A52-9440-8CD251935129}" type="slidenum">
              <a:rPr lang="nb-NO" smtClean="0"/>
              <a:t>8</a:t>
            </a:fld>
            <a:endParaRPr lang="nb-NO"/>
          </a:p>
        </p:txBody>
      </p:sp>
    </p:spTree>
    <p:extLst>
      <p:ext uri="{BB962C8B-B14F-4D97-AF65-F5344CB8AC3E}">
        <p14:creationId xmlns:p14="http://schemas.microsoft.com/office/powerpoint/2010/main" val="708172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p:txBody>
          <a:bodyPr/>
          <a:lstStyle/>
          <a:p>
            <a:r>
              <a:rPr lang="nb-NO"/>
              <a:t>Kommunal plan for skolebibliotek, Levanger kommune</a:t>
            </a:r>
          </a:p>
        </p:txBody>
      </p:sp>
      <p:sp>
        <p:nvSpPr>
          <p:cNvPr id="3" name="TekstSylinder 2"/>
          <p:cNvSpPr txBox="1"/>
          <p:nvPr/>
        </p:nvSpPr>
        <p:spPr>
          <a:xfrm>
            <a:off x="771292" y="591015"/>
            <a:ext cx="10759069" cy="4955780"/>
          </a:xfrm>
          <a:prstGeom prst="rect">
            <a:avLst/>
          </a:prstGeom>
          <a:noFill/>
        </p:spPr>
        <p:txBody>
          <a:bodyPr wrap="square" rtlCol="0">
            <a:spAutoFit/>
          </a:bodyPr>
          <a:lstStyle/>
          <a:p>
            <a:pPr>
              <a:lnSpc>
                <a:spcPct val="107000"/>
              </a:lnSpc>
              <a:spcAft>
                <a:spcPts val="800"/>
              </a:spcAft>
            </a:pPr>
            <a:r>
              <a:rPr lang="nb-NO" b="1">
                <a:effectLst/>
                <a:ea typeface="Calibri" panose="020F0502020204030204" pitchFamily="34" charset="0"/>
                <a:cs typeface="Arial" panose="020B0604020202020204" pitchFamily="34" charset="0"/>
              </a:rPr>
              <a:t>Samling:</a:t>
            </a:r>
            <a:r>
              <a:rPr lang="nb-NO" sz="2400">
                <a:effectLst/>
                <a:ea typeface="Calibri" panose="020F0502020204030204" pitchFamily="34" charset="0"/>
                <a:cs typeface="Arial" panose="020B0604020202020204" pitchFamily="34" charset="0"/>
              </a:rPr>
              <a:t> </a:t>
            </a:r>
          </a:p>
          <a:p>
            <a:pPr>
              <a:lnSpc>
                <a:spcPct val="107000"/>
              </a:lnSpc>
              <a:spcAft>
                <a:spcPts val="800"/>
              </a:spcAft>
            </a:pPr>
            <a:r>
              <a:rPr lang="nb-NO">
                <a:effectLst/>
                <a:ea typeface="Calibri" panose="020F0502020204030204" pitchFamily="34" charset="0"/>
                <a:cs typeface="Arial" panose="020B0604020202020204" pitchFamily="34" charset="0"/>
              </a:rPr>
              <a:t>Alle typer lærebøker, medier og materiell som brukes i læringsarbeidet. Skjønnlitteratur og faglitteratur til studiearbeid og fritidslesing.</a:t>
            </a:r>
          </a:p>
          <a:p>
            <a:pPr>
              <a:lnSpc>
                <a:spcPct val="107000"/>
              </a:lnSpc>
              <a:spcAft>
                <a:spcPts val="800"/>
              </a:spcAft>
            </a:pPr>
            <a:r>
              <a:rPr lang="nb-NO">
                <a:effectLst/>
                <a:ea typeface="Calibri" panose="020F0502020204030204" pitchFamily="34" charset="0"/>
                <a:cs typeface="Arial" panose="020B0604020202020204" pitchFamily="34" charset="0"/>
              </a:rPr>
              <a:t>Samling står for bøker og tidsskrift i trykt og digital form, og andre medier som musikk og film, men det kan også være PC-er, programvare, digitale læringsressurser, filmutstyr og annet utstyr.</a:t>
            </a:r>
          </a:p>
          <a:p>
            <a:pPr>
              <a:lnSpc>
                <a:spcPct val="107000"/>
              </a:lnSpc>
              <a:spcAft>
                <a:spcPts val="800"/>
              </a:spcAft>
            </a:pPr>
            <a:r>
              <a:rPr lang="nb-NO">
                <a:effectLst/>
                <a:ea typeface="Calibri" panose="020F0502020204030204" pitchFamily="34" charset="0"/>
                <a:cs typeface="Arial" panose="020B0604020202020204" pitchFamily="34" charset="0"/>
              </a:rPr>
              <a:t>Skolebiblioteket har hovedansvaret for alt av bøker og andre medier. Hele mediebestanden ved skolen er registrert i skolens biblioteksystem. Det gjelder både det som befinner seg i skolebiblioteket, men også bøker som står på arbeidsplasser, på klasserom, lærernes fagboksamlinger og læremidler. Dette omfatter bøker, lydbøker, tidsskrifter, aviser, nettbaserte kilder, CD, DVD m.m. Bibliotekets database er tilgjengelig på internett. </a:t>
            </a:r>
          </a:p>
          <a:p>
            <a:pPr>
              <a:lnSpc>
                <a:spcPct val="107000"/>
              </a:lnSpc>
              <a:spcAft>
                <a:spcPts val="800"/>
              </a:spcAft>
            </a:pPr>
            <a:r>
              <a:rPr lang="nb-NO">
                <a:effectLst/>
                <a:ea typeface="Calibri" panose="020F0502020204030204" pitchFamily="34" charset="0"/>
                <a:cs typeface="Arial" panose="020B0604020202020204" pitchFamily="34" charset="0"/>
              </a:rPr>
              <a:t>Digitale læringsressurser er søkbare og lett tilgjengelige for lærere og elever. Oversikt over digitale læringsressurser finnes i kommunens IKT-plan og lenkes opp derifra</a:t>
            </a:r>
            <a:r>
              <a:rPr lang="nb-NO">
                <a:ea typeface="Calibri" panose="020F0502020204030204" pitchFamily="34" charset="0"/>
                <a:cs typeface="Arial" panose="020B0604020202020204" pitchFamily="34" charset="0"/>
              </a:rPr>
              <a:t>. </a:t>
            </a:r>
            <a:r>
              <a:rPr lang="nb-NO">
                <a:ea typeface="Calibri" panose="020F0502020204030204" pitchFamily="34" charset="0"/>
                <a:cs typeface="Arial" panose="020B0604020202020204" pitchFamily="34" charset="0"/>
                <a:hlinkClick r:id="rId2"/>
              </a:rPr>
              <a:t>http://innherred.iktplan.no/</a:t>
            </a:r>
            <a:endParaRPr lang="nb-NO">
              <a:ea typeface="Calibri" panose="020F0502020204030204" pitchFamily="34" charset="0"/>
              <a:cs typeface="Arial" panose="020B0604020202020204" pitchFamily="34" charset="0"/>
            </a:endParaRPr>
          </a:p>
          <a:p>
            <a:pPr>
              <a:lnSpc>
                <a:spcPct val="107000"/>
              </a:lnSpc>
              <a:spcAft>
                <a:spcPts val="800"/>
              </a:spcAft>
            </a:pPr>
            <a:r>
              <a:rPr lang="nb-NO">
                <a:effectLst/>
                <a:ea typeface="Calibri" panose="020F0502020204030204" pitchFamily="34" charset="0"/>
                <a:cs typeface="Arial" panose="020B0604020202020204" pitchFamily="34" charset="0"/>
              </a:rPr>
              <a:t>Skolebibliotekaren har kjennskap til skolens nettressurser. Utvikling og forvaltning skjer i samarbeid med IKT-kontakt og skolens administrasjon.</a:t>
            </a:r>
          </a:p>
          <a:p>
            <a:pPr>
              <a:lnSpc>
                <a:spcPct val="107000"/>
              </a:lnSpc>
              <a:spcAft>
                <a:spcPts val="800"/>
              </a:spcAft>
            </a:pPr>
            <a:r>
              <a:rPr lang="nb-NO">
                <a:solidFill>
                  <a:srgbClr val="000000"/>
                </a:solidFill>
                <a:effectLst/>
                <a:ea typeface="Calibri" panose="020F0502020204030204" pitchFamily="34" charset="0"/>
                <a:cs typeface="Arial" panose="020B0604020202020204" pitchFamily="34" charset="0"/>
              </a:rPr>
              <a:t>Skolebiblioteket skal til enhver tid være oppdatert. </a:t>
            </a:r>
            <a:endParaRPr lang="nb-NO">
              <a:effectLst/>
              <a:ea typeface="Calibri" panose="020F0502020204030204" pitchFamily="34" charset="0"/>
              <a:cs typeface="Arial" panose="020B0604020202020204" pitchFamily="34" charset="0"/>
            </a:endParaRPr>
          </a:p>
        </p:txBody>
      </p:sp>
      <p:sp>
        <p:nvSpPr>
          <p:cNvPr id="4" name="Plassholder for lysbildenummer 3">
            <a:extLst>
              <a:ext uri="{FF2B5EF4-FFF2-40B4-BE49-F238E27FC236}">
                <a16:creationId xmlns:a16="http://schemas.microsoft.com/office/drawing/2014/main" id="{F39A2944-8D69-4FA8-B638-363F2EB3414D}"/>
              </a:ext>
            </a:extLst>
          </p:cNvPr>
          <p:cNvSpPr>
            <a:spLocks noGrp="1"/>
          </p:cNvSpPr>
          <p:nvPr>
            <p:ph type="sldNum" sz="quarter" idx="12"/>
          </p:nvPr>
        </p:nvSpPr>
        <p:spPr/>
        <p:txBody>
          <a:bodyPr/>
          <a:lstStyle/>
          <a:p>
            <a:fld id="{D2B5B772-CA50-4A52-9440-8CD251935129}" type="slidenum">
              <a:rPr lang="nb-NO" smtClean="0"/>
              <a:t>9</a:t>
            </a:fld>
            <a:endParaRPr lang="nb-NO"/>
          </a:p>
        </p:txBody>
      </p:sp>
    </p:spTree>
    <p:extLst>
      <p:ext uri="{BB962C8B-B14F-4D97-AF65-F5344CB8AC3E}">
        <p14:creationId xmlns:p14="http://schemas.microsoft.com/office/powerpoint/2010/main" val="207997952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bd54f9b-049e-4291-9e3b-3f61f4da568a">
      <UserInfo>
        <DisplayName>Sivertsen, Guri Marjane</DisplayName>
        <AccountId>29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E8C0E89F66A0F4686E44134A76F2BEC" ma:contentTypeVersion="8" ma:contentTypeDescription="Create a new document." ma:contentTypeScope="" ma:versionID="3202cb795398b1134ccce8a4b9e6d4fb">
  <xsd:schema xmlns:xsd="http://www.w3.org/2001/XMLSchema" xmlns:xs="http://www.w3.org/2001/XMLSchema" xmlns:p="http://schemas.microsoft.com/office/2006/metadata/properties" xmlns:ns2="6524c766-598d-4356-b054-085c66eacac4" xmlns:ns3="ebd54f9b-049e-4291-9e3b-3f61f4da568a" targetNamespace="http://schemas.microsoft.com/office/2006/metadata/properties" ma:root="true" ma:fieldsID="e49a5582d01b0bc32bccee3312129e8c" ns2:_="" ns3:_="">
    <xsd:import namespace="6524c766-598d-4356-b054-085c66eacac4"/>
    <xsd:import namespace="ebd54f9b-049e-4291-9e3b-3f61f4da56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24c766-598d-4356-b054-085c66eaca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d54f9b-049e-4291-9e3b-3f61f4da568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016780-DD6C-49D0-878F-1DC7014C73F6}">
  <ds:schemaRefs>
    <ds:schemaRef ds:uri="http://schemas.microsoft.com/sharepoint/v3/contenttype/forms"/>
  </ds:schemaRefs>
</ds:datastoreItem>
</file>

<file path=customXml/itemProps2.xml><?xml version="1.0" encoding="utf-8"?>
<ds:datastoreItem xmlns:ds="http://schemas.openxmlformats.org/officeDocument/2006/customXml" ds:itemID="{40562154-523C-4E31-9654-7C2B87B8CF97}">
  <ds:schemaRefs>
    <ds:schemaRef ds:uri="http://purl.org/dc/terms/"/>
    <ds:schemaRef ds:uri="6524c766-598d-4356-b054-085c66eacac4"/>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ebd54f9b-049e-4291-9e3b-3f61f4da568a"/>
    <ds:schemaRef ds:uri="http://www.w3.org/XML/1998/namespace"/>
  </ds:schemaRefs>
</ds:datastoreItem>
</file>

<file path=customXml/itemProps3.xml><?xml version="1.0" encoding="utf-8"?>
<ds:datastoreItem xmlns:ds="http://schemas.openxmlformats.org/officeDocument/2006/customXml" ds:itemID="{9749867D-74EE-48C9-B0F8-EAD683DBDC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24c766-598d-4356-b054-085c66eacac4"/>
    <ds:schemaRef ds:uri="ebd54f9b-049e-4291-9e3b-3f61f4da56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133</TotalTime>
  <Words>1487</Words>
  <Application>Microsoft Office PowerPoint</Application>
  <PresentationFormat>Widescreen</PresentationFormat>
  <Paragraphs>144</Paragraphs>
  <Slides>18</Slides>
  <Notes>1</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18</vt:i4>
      </vt:variant>
    </vt:vector>
  </HeadingPairs>
  <TitlesOfParts>
    <vt:vector size="24" baseType="lpstr">
      <vt:lpstr>Arial</vt:lpstr>
      <vt:lpstr>Calibri</vt:lpstr>
      <vt:lpstr>Calibri Light</vt:lpstr>
      <vt:lpstr>Symbol</vt:lpstr>
      <vt:lpstr>Tahoma</vt:lpstr>
      <vt:lpstr>Office-tema</vt:lpstr>
      <vt:lpstr>Temaplan for skolebibliotek 2020-2024</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Innherred Samkommune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Kommunal plan for skolebibliotek</dc:title>
  <dc:creator>Siri Okkenhaug Bævre</dc:creator>
  <cp:lastModifiedBy>Grønnesby, Tone</cp:lastModifiedBy>
  <cp:revision>20</cp:revision>
  <dcterms:created xsi:type="dcterms:W3CDTF">2015-10-19T09:26:19Z</dcterms:created>
  <dcterms:modified xsi:type="dcterms:W3CDTF">2023-09-25T07:06:56Z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0x0101007E8C0E89F66A0F4686E44134A76F2BEC</vt:lpwstr>
  </property>
</Properties>
</file>